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tags/tag1.xml" ContentType="application/vnd.openxmlformats-officedocument.presentationml.tags+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tags/tag6.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256" r:id="rId2"/>
    <p:sldId id="1090" r:id="rId3"/>
    <p:sldId id="1091" r:id="rId4"/>
    <p:sldId id="1092" r:id="rId5"/>
    <p:sldId id="1057" r:id="rId6"/>
    <p:sldId id="1101" r:id="rId7"/>
    <p:sldId id="1038" r:id="rId8"/>
    <p:sldId id="1018" r:id="rId9"/>
    <p:sldId id="1019" r:id="rId10"/>
    <p:sldId id="1020" r:id="rId11"/>
    <p:sldId id="1115" r:id="rId12"/>
    <p:sldId id="1117" r:id="rId13"/>
    <p:sldId id="1082" r:id="rId14"/>
    <p:sldId id="1070" r:id="rId15"/>
    <p:sldId id="1085" r:id="rId16"/>
    <p:sldId id="1074" r:id="rId17"/>
    <p:sldId id="944" r:id="rId18"/>
    <p:sldId id="1035" r:id="rId19"/>
    <p:sldId id="1025" r:id="rId20"/>
    <p:sldId id="1029" r:id="rId21"/>
    <p:sldId id="1030" r:id="rId22"/>
    <p:sldId id="1031" r:id="rId23"/>
    <p:sldId id="1032" r:id="rId24"/>
    <p:sldId id="1033" r:id="rId25"/>
    <p:sldId id="1089" r:id="rId26"/>
    <p:sldId id="328" r:id="rId27"/>
    <p:sldId id="362" r:id="rId28"/>
    <p:sldId id="374" r:id="rId29"/>
    <p:sldId id="1102" r:id="rId30"/>
    <p:sldId id="1127" r:id="rId31"/>
    <p:sldId id="1126" r:id="rId32"/>
    <p:sldId id="1080" r:id="rId33"/>
    <p:sldId id="1059" r:id="rId34"/>
    <p:sldId id="1068" r:id="rId35"/>
    <p:sldId id="1097" r:id="rId36"/>
    <p:sldId id="257" r:id="rId37"/>
    <p:sldId id="1098" r:id="rId38"/>
    <p:sldId id="1099" r:id="rId39"/>
    <p:sldId id="1118" r:id="rId40"/>
    <p:sldId id="1119" r:id="rId41"/>
    <p:sldId id="1106" r:id="rId42"/>
    <p:sldId id="1114" r:id="rId43"/>
    <p:sldId id="298" r:id="rId44"/>
    <p:sldId id="1062" r:id="rId45"/>
    <p:sldId id="281" r:id="rId46"/>
    <p:sldId id="1103" r:id="rId47"/>
    <p:sldId id="1105" r:id="rId48"/>
    <p:sldId id="1113" r:id="rId49"/>
    <p:sldId id="299" r:id="rId50"/>
    <p:sldId id="1125" r:id="rId51"/>
    <p:sldId id="1120" r:id="rId52"/>
    <p:sldId id="1121" r:id="rId53"/>
    <p:sldId id="1122" r:id="rId54"/>
    <p:sldId id="1111" r:id="rId55"/>
    <p:sldId id="292" r:id="rId56"/>
    <p:sldId id="294" r:id="rId57"/>
    <p:sldId id="1109" r:id="rId58"/>
    <p:sldId id="1112" r:id="rId59"/>
    <p:sldId id="1081" r:id="rId60"/>
    <p:sldId id="1110" r:id="rId61"/>
    <p:sldId id="1124" r:id="rId62"/>
    <p:sldId id="1123" r:id="rId63"/>
    <p:sldId id="258"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41CF752-F596-F745-899F-0B76AD4681A6}">
          <p14:sldIdLst>
            <p14:sldId id="256"/>
          </p14:sldIdLst>
        </p14:section>
        <p14:section name="Schrodinger" id="{2D639FE3-DF13-8B47-881F-FC00481B6C7A}">
          <p14:sldIdLst>
            <p14:sldId id="1090"/>
            <p14:sldId id="1091"/>
            <p14:sldId id="1092"/>
            <p14:sldId id="1057"/>
            <p14:sldId id="1101"/>
            <p14:sldId id="1038"/>
          </p14:sldIdLst>
        </p14:section>
        <p14:section name="What is proofreading?" id="{75EDAD96-F077-954D-8013-75040E7C86A8}">
          <p14:sldIdLst/>
        </p14:section>
        <p14:section name="Theory" id="{FEB831CA-BE11-9240-ACD6-3AEFB5FDC608}">
          <p14:sldIdLst>
            <p14:sldId id="1018"/>
            <p14:sldId id="1019"/>
            <p14:sldId id="1020"/>
            <p14:sldId id="1115"/>
            <p14:sldId id="1117"/>
            <p14:sldId id="1082"/>
            <p14:sldId id="1070"/>
            <p14:sldId id="1085"/>
            <p14:sldId id="1074"/>
            <p14:sldId id="944"/>
            <p14:sldId id="1035"/>
            <p14:sldId id="1025"/>
            <p14:sldId id="1029"/>
            <p14:sldId id="1030"/>
            <p14:sldId id="1031"/>
            <p14:sldId id="1032"/>
            <p14:sldId id="1033"/>
          </p14:sldIdLst>
        </p14:section>
        <p14:section name="Experiments" id="{31F7E726-6FA3-5A4B-B658-583CA9F0C23E}">
          <p14:sldIdLst>
            <p14:sldId id="1089"/>
            <p14:sldId id="328"/>
            <p14:sldId id="362"/>
            <p14:sldId id="374"/>
            <p14:sldId id="1102"/>
            <p14:sldId id="1127"/>
            <p14:sldId id="1126"/>
            <p14:sldId id="1080"/>
            <p14:sldId id="1059"/>
            <p14:sldId id="1068"/>
            <p14:sldId id="1097"/>
            <p14:sldId id="257"/>
            <p14:sldId id="1098"/>
            <p14:sldId id="1099"/>
          </p14:sldIdLst>
        </p14:section>
        <p14:section name="Self assembly" id="{224CF917-90FB-CC40-9B76-65495224940C}">
          <p14:sldIdLst>
            <p14:sldId id="1118"/>
            <p14:sldId id="1119"/>
            <p14:sldId id="1106"/>
            <p14:sldId id="1114"/>
            <p14:sldId id="298"/>
            <p14:sldId id="1062"/>
            <p14:sldId id="281"/>
            <p14:sldId id="1103"/>
            <p14:sldId id="1105"/>
            <p14:sldId id="1113"/>
            <p14:sldId id="299"/>
          </p14:sldIdLst>
        </p14:section>
        <p14:section name="Resets" id="{717E44D2-2ABB-D243-BB3B-31C39A0F4D58}">
          <p14:sldIdLst>
            <p14:sldId id="1125"/>
            <p14:sldId id="1120"/>
            <p14:sldId id="1121"/>
            <p14:sldId id="1122"/>
            <p14:sldId id="1111"/>
            <p14:sldId id="292"/>
            <p14:sldId id="294"/>
            <p14:sldId id="1109"/>
            <p14:sldId id="1112"/>
          </p14:sldIdLst>
        </p14:section>
        <p14:section name="Untitled Section" id="{604A7648-059E-D048-A135-78D4966DCF54}">
          <p14:sldIdLst>
            <p14:sldId id="1081"/>
            <p14:sldId id="1110"/>
            <p14:sldId id="1124"/>
            <p14:sldId id="1123"/>
          </p14:sldIdLst>
        </p14:section>
        <p14:section name="Next" id="{97B161FB-A17D-744D-AD19-DE5F03F26EF0}">
          <p14:sldIdLst>
            <p14:sldId id="25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87"/>
    <p:restoredTop sz="96327"/>
  </p:normalViewPr>
  <p:slideViewPr>
    <p:cSldViewPr snapToGrid="0">
      <p:cViewPr>
        <p:scale>
          <a:sx n="131" d="100"/>
          <a:sy n="131" d="100"/>
        </p:scale>
        <p:origin x="392" y="19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7T18:10:41.374"/>
    </inkml:context>
    <inkml:brush xml:id="br0">
      <inkml:brushProperty name="width" value="0.05" units="cm"/>
      <inkml:brushProperty name="height" value="0.05" units="cm"/>
    </inkml:brush>
  </inkml:definitions>
  <inkml:trace contextRef="#ctx0" brushRef="#br0">1 2360 24575,'13'-13'0,"9"-2"0,15-12 0,12-12 0,7-4-2663,-12 11 1,3-2 2662,-3-2 0,4-4 0,-1 2 0,-9 6 0,-2 2 0,2 0 0,3-2 0,0 1 0,0-2-658,-3-5 1,-1-1 0,3 2 657,7 2 0,1 3 0,0-3 0,-5-3 0,-3-2 0,2 2 0,0 3 0,1 0 0,0 1 0,2-1 0,0 0 0,0-1 0,-4 1 0,-1-2 0,1 1 0,5 0 0,1 1 0,-2 0 0,-8 3 0,-1 1 0,0-1 89,1-2 0,-1 1 1,-3 2-90,1 4 0,-2 0-413,9-11 0,-1 1 413,15-3 0,-22 9 0,0-1 0,19-9 1769,-6-7-1769,-3 14 0,-4-4 2836,-2 10-2836,-1-4 0,1 4 0,5-4 0,1-1 0,-6 5 0,4-3 0,-4 3 0,0-1 0,3-2 0,-8 7 0,9-7 0,-10 7 0,10-4 0,-10 5 0,0 1 0,-5 3 0,-7 3 1623,-2 5-1623,-5 3 1234,-5 4-1234,0 2 98,1 2 0,-4 0 0,-1 0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47F621-16CC-8E42-8790-F4F5E5401D73}" type="datetimeFigureOut">
              <a:rPr lang="en-US" smtClean="0"/>
              <a:t>4/4/24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C1D0C8-D18B-2846-BF7F-4BE2F3D30200}" type="slidenum">
              <a:rPr lang="en-US" smtClean="0"/>
              <a:t>‹#›</a:t>
            </a:fld>
            <a:endParaRPr lang="en-US"/>
          </a:p>
        </p:txBody>
      </p:sp>
    </p:spTree>
    <p:extLst>
      <p:ext uri="{BB962C8B-B14F-4D97-AF65-F5344CB8AC3E}">
        <p14:creationId xmlns:p14="http://schemas.microsoft.com/office/powerpoint/2010/main" val="1762368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This is exciting because we know the 2</a:t>
            </a:r>
            <a:r>
              <a:rPr lang="en-US" baseline="30000" dirty="0"/>
              <a:t>nd</a:t>
            </a:r>
            <a:r>
              <a:rPr lang="en-US" dirty="0"/>
              <a:t> law cannot be violated so easily.. so </a:t>
            </a:r>
            <a:r>
              <a:rPr lang="en-US" dirty="0" err="1"/>
              <a:t>everytime</a:t>
            </a:r>
            <a:r>
              <a:rPr lang="en-US" dirty="0"/>
              <a:t> this happens, we look and find an active </a:t>
            </a:r>
            <a:r>
              <a:rPr lang="en-US" dirty="0" err="1"/>
              <a:t>procerss</a:t>
            </a:r>
            <a:r>
              <a:rPr lang="en-US" dirty="0"/>
              <a:t> which consumes energy and releases heat increasing the entropy of the rest of the universe. We call such active mechanisms a maxwell demon. – think of a little molecular robot. </a:t>
            </a:r>
          </a:p>
          <a:p>
            <a:endParaRPr lang="en-US" dirty="0"/>
          </a:p>
          <a:p>
            <a:endParaRPr lang="en-US" dirty="0"/>
          </a:p>
        </p:txBody>
      </p:sp>
      <p:sp>
        <p:nvSpPr>
          <p:cNvPr id="4" name="Slide Number Placeholder 3"/>
          <p:cNvSpPr>
            <a:spLocks noGrp="1"/>
          </p:cNvSpPr>
          <p:nvPr>
            <p:ph type="sldNum" sz="quarter" idx="5"/>
          </p:nvPr>
        </p:nvSpPr>
        <p:spPr/>
        <p:txBody>
          <a:bodyPr/>
          <a:lstStyle/>
          <a:p>
            <a:fld id="{999FCEC4-9573-7D4C-9BFA-9635ADBAC947}" type="slidenum">
              <a:rPr lang="en-US" smtClean="0"/>
              <a:t>3</a:t>
            </a:fld>
            <a:endParaRPr lang="en-US"/>
          </a:p>
        </p:txBody>
      </p:sp>
    </p:spTree>
    <p:extLst>
      <p:ext uri="{BB962C8B-B14F-4D97-AF65-F5344CB8AC3E}">
        <p14:creationId xmlns:p14="http://schemas.microsoft.com/office/powerpoint/2010/main" val="3457259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Today, I want to expand this picture beyond how do these Demons work to create order but ask – under what circumstances do they show up in the first place? </a:t>
            </a:r>
          </a:p>
          <a:p>
            <a:endParaRPr lang="en-US" dirty="0"/>
          </a:p>
          <a:p>
            <a:r>
              <a:rPr lang="en-US" dirty="0"/>
              <a:t>From a physics perspective, a Demon is a house cleaning robot with a battery and you may want to figure out how the robot works. But biologically, the robot and the coupling to a battery itself evolved. my question is – under what conditions will matter evolve to pick up a battery and start creating order in the first place. </a:t>
            </a:r>
          </a:p>
          <a:p>
            <a:endParaRPr lang="en-US" dirty="0"/>
          </a:p>
          <a:p>
            <a:endParaRPr lang="en-US" dirty="0"/>
          </a:p>
          <a:p>
            <a:endParaRPr lang="en-US" dirty="0"/>
          </a:p>
          <a:p>
            <a:r>
              <a:rPr lang="en-US" dirty="0"/>
              <a:t>I want to focus on one Maxwell Demon - the machine that copies your DNA when you want to have children – both because it is the best experimentally characterized Demon and because it shapes the nature of evolution itself. </a:t>
            </a:r>
          </a:p>
          <a:p>
            <a:endParaRPr lang="en-US" dirty="0"/>
          </a:p>
          <a:p>
            <a:r>
              <a:rPr lang="en-US" dirty="0"/>
              <a:t>Let me explain for those who don’t think about evolution.. </a:t>
            </a:r>
          </a:p>
        </p:txBody>
      </p:sp>
      <p:sp>
        <p:nvSpPr>
          <p:cNvPr id="4" name="Slide Number Placeholder 3"/>
          <p:cNvSpPr>
            <a:spLocks noGrp="1"/>
          </p:cNvSpPr>
          <p:nvPr>
            <p:ph type="sldNum" sz="quarter" idx="5"/>
          </p:nvPr>
        </p:nvSpPr>
        <p:spPr/>
        <p:txBody>
          <a:bodyPr/>
          <a:lstStyle/>
          <a:p>
            <a:fld id="{999FCEC4-9573-7D4C-9BFA-9635ADBAC947}" type="slidenum">
              <a:rPr lang="en-US" smtClean="0"/>
              <a:t>4</a:t>
            </a:fld>
            <a:endParaRPr lang="en-US"/>
          </a:p>
        </p:txBody>
      </p:sp>
    </p:spTree>
    <p:extLst>
      <p:ext uri="{BB962C8B-B14F-4D97-AF65-F5344CB8AC3E}">
        <p14:creationId xmlns:p14="http://schemas.microsoft.com/office/powerpoint/2010/main" val="3206431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Today, I want to expand this picture beyond how do these Demons work to create order but ask – under what circumstances do they show up in the first place? </a:t>
            </a:r>
          </a:p>
          <a:p>
            <a:endParaRPr lang="en-US" dirty="0"/>
          </a:p>
          <a:p>
            <a:r>
              <a:rPr lang="en-US" dirty="0"/>
              <a:t>From a physics perspective, a Demon is a house cleaning robot with a battery and you may want to figure out how the robot works. But biologically, the robot and the coupling to a battery itself evolved. my question is – under what conditions will matter evolve to pick up a battery and start creating order in the first place. </a:t>
            </a:r>
          </a:p>
          <a:p>
            <a:endParaRPr lang="en-US" dirty="0"/>
          </a:p>
          <a:p>
            <a:endParaRPr lang="en-US" dirty="0"/>
          </a:p>
          <a:p>
            <a:endParaRPr lang="en-US" dirty="0"/>
          </a:p>
          <a:p>
            <a:r>
              <a:rPr lang="en-US" dirty="0"/>
              <a:t>I want to focus on one Maxwell Demon - the machine that copies your DNA when you want to have children – both because it is the best experimentally characterized Demon and because it shapes the nature of evolution itself. </a:t>
            </a:r>
          </a:p>
          <a:p>
            <a:endParaRPr lang="en-US" dirty="0"/>
          </a:p>
          <a:p>
            <a:r>
              <a:rPr lang="en-US" dirty="0"/>
              <a:t>Let me explain for those who don’t think about evolution.. </a:t>
            </a:r>
          </a:p>
        </p:txBody>
      </p:sp>
      <p:sp>
        <p:nvSpPr>
          <p:cNvPr id="4" name="Slide Number Placeholder 3"/>
          <p:cNvSpPr>
            <a:spLocks noGrp="1"/>
          </p:cNvSpPr>
          <p:nvPr>
            <p:ph type="sldNum" sz="quarter" idx="5"/>
          </p:nvPr>
        </p:nvSpPr>
        <p:spPr/>
        <p:txBody>
          <a:bodyPr/>
          <a:lstStyle/>
          <a:p>
            <a:fld id="{999FCEC4-9573-7D4C-9BFA-9635ADBAC947}" type="slidenum">
              <a:rPr lang="en-US" smtClean="0"/>
              <a:t>5</a:t>
            </a:fld>
            <a:endParaRPr lang="en-US"/>
          </a:p>
        </p:txBody>
      </p:sp>
    </p:spTree>
    <p:extLst>
      <p:ext uri="{BB962C8B-B14F-4D97-AF65-F5344CB8AC3E}">
        <p14:creationId xmlns:p14="http://schemas.microsoft.com/office/powerpoint/2010/main" val="1068722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2571DBC-CDF3-8E4D-A16D-04015F6A8628}" type="slidenum">
              <a:rPr lang="en-GB" smtClean="0"/>
              <a:t>6</a:t>
            </a:fld>
            <a:endParaRPr lang="en-GB"/>
          </a:p>
        </p:txBody>
      </p:sp>
    </p:spTree>
    <p:extLst>
      <p:ext uri="{BB962C8B-B14F-4D97-AF65-F5344CB8AC3E}">
        <p14:creationId xmlns:p14="http://schemas.microsoft.com/office/powerpoint/2010/main" val="4191478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Script:</a:t>
            </a:r>
          </a:p>
          <a:p>
            <a:endParaRPr lang="en-US" b="1" dirty="0"/>
          </a:p>
          <a:p>
            <a:r>
              <a:rPr lang="en-US" b="0" dirty="0"/>
              <a:t>The polymerase is a machine that walks along the DNA and grabs these floating bases, inserts and joins them to the DNA backbone by catalyzing a bond there.  We hope it grabs and inserts T because that’s the right answer but it could also pick up an insert a C. </a:t>
            </a:r>
          </a:p>
          <a:p>
            <a:endParaRPr lang="en-US" b="0" dirty="0"/>
          </a:p>
          <a:p>
            <a:r>
              <a:rPr lang="en-US" b="0" dirty="0"/>
              <a:t>The only thing preventing that is that the A-C bond is of higher energy than the A-T bond, so A-C is favored. But the energy difference delta is finite, the temperature is non-zero .. So you will make some mistakes. </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/Script</a:t>
            </a:r>
          </a:p>
          <a:p>
            <a:endParaRPr lang="en-US" b="0" dirty="0"/>
          </a:p>
        </p:txBody>
      </p:sp>
      <p:sp>
        <p:nvSpPr>
          <p:cNvPr id="4" name="Slide Number Placeholder 3"/>
          <p:cNvSpPr>
            <a:spLocks noGrp="1"/>
          </p:cNvSpPr>
          <p:nvPr>
            <p:ph type="sldNum" sz="quarter" idx="5"/>
          </p:nvPr>
        </p:nvSpPr>
        <p:spPr/>
        <p:txBody>
          <a:bodyPr/>
          <a:lstStyle/>
          <a:p>
            <a:fld id="{9D61CEF4-9606-7143-9BC7-6F04998C981A}" type="slidenum">
              <a:rPr lang="en-US" smtClean="0"/>
              <a:t>8</a:t>
            </a:fld>
            <a:endParaRPr lang="en-US"/>
          </a:p>
        </p:txBody>
      </p:sp>
    </p:spTree>
    <p:extLst>
      <p:ext uri="{BB962C8B-B14F-4D97-AF65-F5344CB8AC3E}">
        <p14:creationId xmlns:p14="http://schemas.microsoft.com/office/powerpoint/2010/main" val="1118556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Script:</a:t>
            </a:r>
          </a:p>
          <a:p>
            <a:r>
              <a:rPr lang="en-US" b="0" dirty="0"/>
              <a:t>So here is a short simple primer to molecular specificity and a model of what could be happening based </a:t>
            </a:r>
            <a:r>
              <a:rPr lang="en-US" b="0" dirty="0" err="1"/>
              <a:t>losely</a:t>
            </a:r>
            <a:r>
              <a:rPr lang="en-US" b="0" dirty="0"/>
              <a:t> on the facts..</a:t>
            </a:r>
          </a:p>
          <a:p>
            <a:endParaRPr lang="en-US" b="0" dirty="0"/>
          </a:p>
          <a:p>
            <a:r>
              <a:rPr lang="en-US" b="0" dirty="0"/>
              <a:t>First, why do polymerases make mistakes in the first place? One model is that the polymerase is going along, making a templated copy. We know the desired or right nucleotide at this spot is T but G is unfavored only by a finite binding energy Delta.. So at finite temperature, you can and will incorporate G at a rate set by the </a:t>
            </a:r>
            <a:r>
              <a:rPr lang="en-US" b="0" dirty="0" err="1"/>
              <a:t>Boltzman</a:t>
            </a:r>
            <a:r>
              <a:rPr lang="en-US" b="0" dirty="0"/>
              <a:t> factor or worse. </a:t>
            </a:r>
          </a:p>
          <a:p>
            <a:endParaRPr lang="en-US" b="0" dirty="0"/>
          </a:p>
          <a:p>
            <a:r>
              <a:rPr lang="en-US" b="0" dirty="0"/>
              <a:t>[This isn’t the only discriminatory </a:t>
            </a:r>
            <a:r>
              <a:rPr lang="en-US" b="0" dirty="0" err="1"/>
              <a:t>rxn</a:t>
            </a:r>
            <a:r>
              <a:rPr lang="en-US" b="0" dirty="0"/>
              <a:t> – in fact, in reality, the catalytic rate of making the phosphodiester bond is also different because..]</a:t>
            </a:r>
          </a:p>
          <a:p>
            <a:endParaRPr lang="en-US" b="0" dirty="0"/>
          </a:p>
          <a:p>
            <a:r>
              <a:rPr lang="en-US" b="0" dirty="0"/>
              <a:t>The main point is that the wrong stuff is kinetically or energetically less likely to happen but has some finite rate.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/Script</a:t>
            </a:r>
          </a:p>
          <a:p>
            <a:endParaRPr lang="en-US" b="0" dirty="0"/>
          </a:p>
        </p:txBody>
      </p:sp>
      <p:sp>
        <p:nvSpPr>
          <p:cNvPr id="4" name="Slide Number Placeholder 3"/>
          <p:cNvSpPr>
            <a:spLocks noGrp="1"/>
          </p:cNvSpPr>
          <p:nvPr>
            <p:ph type="sldNum" sz="quarter" idx="5"/>
          </p:nvPr>
        </p:nvSpPr>
        <p:spPr/>
        <p:txBody>
          <a:bodyPr/>
          <a:lstStyle/>
          <a:p>
            <a:fld id="{9D61CEF4-9606-7143-9BC7-6F04998C981A}" type="slidenum">
              <a:rPr lang="en-US" smtClean="0"/>
              <a:t>9</a:t>
            </a:fld>
            <a:endParaRPr lang="en-US"/>
          </a:p>
        </p:txBody>
      </p:sp>
    </p:spTree>
    <p:extLst>
      <p:ext uri="{BB962C8B-B14F-4D97-AF65-F5344CB8AC3E}">
        <p14:creationId xmlns:p14="http://schemas.microsoft.com/office/powerpoint/2010/main" val="3542087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Script:</a:t>
            </a:r>
          </a:p>
          <a:p>
            <a:r>
              <a:rPr lang="en-US" b="0" dirty="0"/>
              <a:t>So here is a short simple primer to molecular specificity and a model of what could be happening based </a:t>
            </a:r>
            <a:r>
              <a:rPr lang="en-US" b="0" dirty="0" err="1"/>
              <a:t>losely</a:t>
            </a:r>
            <a:r>
              <a:rPr lang="en-US" b="0" dirty="0"/>
              <a:t> on the facts..</a:t>
            </a:r>
          </a:p>
          <a:p>
            <a:endParaRPr lang="en-US" b="0" dirty="0"/>
          </a:p>
          <a:p>
            <a:r>
              <a:rPr lang="en-US" b="0" dirty="0"/>
              <a:t>First, why do polymerases make mistakes in the first place? One model is that the polymerase is going along, making a templated copy. We know the desired or right nucleotide at this spot is T but G is unfavored only by a finite binding energy Delta.. So at finite temperature, you can and will incorporate G at a rate set by the </a:t>
            </a:r>
            <a:r>
              <a:rPr lang="en-US" b="0" dirty="0" err="1"/>
              <a:t>Boltzman</a:t>
            </a:r>
            <a:r>
              <a:rPr lang="en-US" b="0" dirty="0"/>
              <a:t> factor or worse. </a:t>
            </a:r>
          </a:p>
          <a:p>
            <a:endParaRPr lang="en-US" b="0" dirty="0"/>
          </a:p>
          <a:p>
            <a:r>
              <a:rPr lang="en-US" b="0" dirty="0"/>
              <a:t>[This isn’t the only discriminatory </a:t>
            </a:r>
            <a:r>
              <a:rPr lang="en-US" b="0" dirty="0" err="1"/>
              <a:t>rxn</a:t>
            </a:r>
            <a:r>
              <a:rPr lang="en-US" b="0" dirty="0"/>
              <a:t> – in fact, in reality, the catalytic rate of making the phosphodiester bond is also different because..]</a:t>
            </a:r>
          </a:p>
          <a:p>
            <a:endParaRPr lang="en-US" b="0" dirty="0"/>
          </a:p>
          <a:p>
            <a:r>
              <a:rPr lang="en-US" b="0" dirty="0"/>
              <a:t>The main point is that the wrong stuff is kinetically or energetically less likely to happen but has some finite rate.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/Script</a:t>
            </a:r>
          </a:p>
          <a:p>
            <a:endParaRPr lang="en-US" b="0" dirty="0"/>
          </a:p>
        </p:txBody>
      </p:sp>
      <p:sp>
        <p:nvSpPr>
          <p:cNvPr id="4" name="Slide Number Placeholder 3"/>
          <p:cNvSpPr>
            <a:spLocks noGrp="1"/>
          </p:cNvSpPr>
          <p:nvPr>
            <p:ph type="sldNum" sz="quarter" idx="5"/>
          </p:nvPr>
        </p:nvSpPr>
        <p:spPr/>
        <p:txBody>
          <a:bodyPr/>
          <a:lstStyle/>
          <a:p>
            <a:fld id="{9D61CEF4-9606-7143-9BC7-6F04998C981A}" type="slidenum">
              <a:rPr lang="en-US" smtClean="0"/>
              <a:t>10</a:t>
            </a:fld>
            <a:endParaRPr lang="en-US"/>
          </a:p>
        </p:txBody>
      </p:sp>
    </p:spTree>
    <p:extLst>
      <p:ext uri="{BB962C8B-B14F-4D97-AF65-F5344CB8AC3E}">
        <p14:creationId xmlns:p14="http://schemas.microsoft.com/office/powerpoint/2010/main" val="2958932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Script:</a:t>
            </a:r>
          </a:p>
          <a:p>
            <a:r>
              <a:rPr lang="en-US" b="0" dirty="0"/>
              <a:t>So here is a short simple primer to molecular specificity and a model of what could be happening based </a:t>
            </a:r>
            <a:r>
              <a:rPr lang="en-US" b="0" dirty="0" err="1"/>
              <a:t>losely</a:t>
            </a:r>
            <a:r>
              <a:rPr lang="en-US" b="0" dirty="0"/>
              <a:t> on the facts..</a:t>
            </a:r>
          </a:p>
          <a:p>
            <a:endParaRPr lang="en-US" b="0" dirty="0"/>
          </a:p>
          <a:p>
            <a:r>
              <a:rPr lang="en-US" b="0" dirty="0"/>
              <a:t>First, why do polymerases make mistakes in the first place? One model is that the polymerase is going along, making a templated copy. We know the desired or right nucleotide at this spot is T but G is unfavored only by a finite binding energy Delta.. So at finite temperature, you can and will incorporate G at a rate set by the </a:t>
            </a:r>
            <a:r>
              <a:rPr lang="en-US" b="0" dirty="0" err="1"/>
              <a:t>Boltzman</a:t>
            </a:r>
            <a:r>
              <a:rPr lang="en-US" b="0" dirty="0"/>
              <a:t> factor or worse. </a:t>
            </a:r>
          </a:p>
          <a:p>
            <a:endParaRPr lang="en-US" b="0" dirty="0"/>
          </a:p>
          <a:p>
            <a:r>
              <a:rPr lang="en-US" b="0" dirty="0"/>
              <a:t>[This isn’t the only discriminatory </a:t>
            </a:r>
            <a:r>
              <a:rPr lang="en-US" b="0" dirty="0" err="1"/>
              <a:t>rxn</a:t>
            </a:r>
            <a:r>
              <a:rPr lang="en-US" b="0" dirty="0"/>
              <a:t> – in fact, in reality, the catalytic rate of making the phosphodiester bond is also different because..]</a:t>
            </a:r>
          </a:p>
          <a:p>
            <a:endParaRPr lang="en-US" b="0" dirty="0"/>
          </a:p>
          <a:p>
            <a:r>
              <a:rPr lang="en-US" b="0" dirty="0"/>
              <a:t>The main point is that the wrong stuff is kinetically or energetically less likely to happen but has some finite rate.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/Script</a:t>
            </a:r>
          </a:p>
          <a:p>
            <a:endParaRPr lang="en-US" b="0" dirty="0"/>
          </a:p>
        </p:txBody>
      </p:sp>
      <p:sp>
        <p:nvSpPr>
          <p:cNvPr id="4" name="Slide Number Placeholder 3"/>
          <p:cNvSpPr>
            <a:spLocks noGrp="1"/>
          </p:cNvSpPr>
          <p:nvPr>
            <p:ph type="sldNum" sz="quarter" idx="5"/>
          </p:nvPr>
        </p:nvSpPr>
        <p:spPr/>
        <p:txBody>
          <a:bodyPr/>
          <a:lstStyle/>
          <a:p>
            <a:fld id="{9D61CEF4-9606-7143-9BC7-6F04998C981A}" type="slidenum">
              <a:rPr lang="en-US" smtClean="0"/>
              <a:t>11</a:t>
            </a:fld>
            <a:endParaRPr lang="en-US"/>
          </a:p>
        </p:txBody>
      </p:sp>
    </p:spTree>
    <p:extLst>
      <p:ext uri="{BB962C8B-B14F-4D97-AF65-F5344CB8AC3E}">
        <p14:creationId xmlns:p14="http://schemas.microsoft.com/office/powerpoint/2010/main" val="668248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Script:</a:t>
            </a:r>
          </a:p>
          <a:p>
            <a:r>
              <a:rPr lang="en-US" b="0" dirty="0"/>
              <a:t>So here is a short simple primer to molecular specificity and a model of what could be happening based </a:t>
            </a:r>
            <a:r>
              <a:rPr lang="en-US" b="0" dirty="0" err="1"/>
              <a:t>losely</a:t>
            </a:r>
            <a:r>
              <a:rPr lang="en-US" b="0" dirty="0"/>
              <a:t> on the facts..</a:t>
            </a:r>
          </a:p>
          <a:p>
            <a:endParaRPr lang="en-US" b="0" dirty="0"/>
          </a:p>
          <a:p>
            <a:r>
              <a:rPr lang="en-US" b="0" dirty="0"/>
              <a:t>First, why do polymerases make mistakes in the first place? One model is that the polymerase is going along, making a templated copy. We know the desired or right nucleotide at this spot is T but G is unfavored only by a finite binding energy Delta.. So at finite temperature, you can and will incorporate G at a rate set by the </a:t>
            </a:r>
            <a:r>
              <a:rPr lang="en-US" b="0" dirty="0" err="1"/>
              <a:t>Boltzman</a:t>
            </a:r>
            <a:r>
              <a:rPr lang="en-US" b="0" dirty="0"/>
              <a:t> factor or worse. </a:t>
            </a:r>
          </a:p>
          <a:p>
            <a:endParaRPr lang="en-US" b="0" dirty="0"/>
          </a:p>
          <a:p>
            <a:r>
              <a:rPr lang="en-US" b="0" dirty="0"/>
              <a:t>[This isn’t the only discriminatory </a:t>
            </a:r>
            <a:r>
              <a:rPr lang="en-US" b="0" dirty="0" err="1"/>
              <a:t>rxn</a:t>
            </a:r>
            <a:r>
              <a:rPr lang="en-US" b="0" dirty="0"/>
              <a:t> – in fact, in reality, the catalytic rate of making the phosphodiester bond is also different because..]</a:t>
            </a:r>
          </a:p>
          <a:p>
            <a:endParaRPr lang="en-US" b="0" dirty="0"/>
          </a:p>
          <a:p>
            <a:r>
              <a:rPr lang="en-US" b="0" dirty="0"/>
              <a:t>The main point is that the wrong stuff is kinetically or energetically less likely to happen but has some finite rate.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/Script</a:t>
            </a:r>
          </a:p>
          <a:p>
            <a:endParaRPr lang="en-US" b="0" dirty="0"/>
          </a:p>
        </p:txBody>
      </p:sp>
      <p:sp>
        <p:nvSpPr>
          <p:cNvPr id="4" name="Slide Number Placeholder 3"/>
          <p:cNvSpPr>
            <a:spLocks noGrp="1"/>
          </p:cNvSpPr>
          <p:nvPr>
            <p:ph type="sldNum" sz="quarter" idx="5"/>
          </p:nvPr>
        </p:nvSpPr>
        <p:spPr/>
        <p:txBody>
          <a:bodyPr/>
          <a:lstStyle/>
          <a:p>
            <a:fld id="{9D61CEF4-9606-7143-9BC7-6F04998C981A}" type="slidenum">
              <a:rPr lang="en-US" smtClean="0"/>
              <a:t>12</a:t>
            </a:fld>
            <a:endParaRPr lang="en-US"/>
          </a:p>
        </p:txBody>
      </p:sp>
    </p:spTree>
    <p:extLst>
      <p:ext uri="{BB962C8B-B14F-4D97-AF65-F5344CB8AC3E}">
        <p14:creationId xmlns:p14="http://schemas.microsoft.com/office/powerpoint/2010/main" val="3774811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Script: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for the more non-equilibrium proofreading enzymes which is what our experiments are with.  The bottom line is that these non-equilibrium effects also give you a speed-error tradeoff for single nucleotides as earlier.. but the curves are softer, i.e., they stay flat for longer, because the origin is different. More energy consumption, more non-eq steps, flatter the curves.  So when you combine that with the stalling line, the turn-around point is much later.. so you get a bigger blue region where faster means more accurate.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I’ll give you just a sense of how this comes about. </a:t>
            </a:r>
          </a:p>
          <a:p>
            <a:pPr marL="228600" indent="-228600">
              <a:buAutoNum type="arabicPeriod"/>
            </a:pPr>
            <a:r>
              <a:rPr lang="en-US" dirty="0"/>
              <a:t>Proofreading essentially involves the enzyme and nucleotide going through multiple intermediates EN*, EN** </a:t>
            </a:r>
            <a:r>
              <a:rPr lang="en-US" dirty="0" err="1"/>
              <a:t>etc</a:t>
            </a:r>
            <a:r>
              <a:rPr lang="en-US" dirty="0"/>
              <a:t> shown before the polymerase actually commits and advances to the next site. </a:t>
            </a:r>
          </a:p>
          <a:p>
            <a:pPr marL="228600" indent="-228600">
              <a:buAutoNum type="arabicPeriod"/>
            </a:pPr>
            <a:r>
              <a:rPr lang="en-US" dirty="0"/>
              <a:t>Each of these intermediates allows for the </a:t>
            </a:r>
            <a:r>
              <a:rPr lang="en-US" dirty="0" err="1"/>
              <a:t>rxn</a:t>
            </a:r>
            <a:r>
              <a:rPr lang="en-US" dirty="0"/>
              <a:t> to fall apart and be reset back to the start.. And such resets are a little more likely to happen for the wrong nucleotide than the right one. </a:t>
            </a:r>
          </a:p>
          <a:p>
            <a:pPr marL="228600" indent="-228600">
              <a:buAutoNum type="arabicPeriod"/>
            </a:pPr>
            <a:r>
              <a:rPr lang="en-US" dirty="0"/>
              <a:t>It’s a non-trivial idea because as suggested by the figure the discriminatory </a:t>
            </a:r>
            <a:r>
              <a:rPr lang="en-US" dirty="0" err="1"/>
              <a:t>rxns</a:t>
            </a:r>
            <a:r>
              <a:rPr lang="en-US" dirty="0"/>
              <a:t> are all in parallel and not series.. And yet these filtering events add up in series. </a:t>
            </a:r>
          </a:p>
          <a:p>
            <a:pPr marL="228600" indent="-228600">
              <a:buAutoNum type="arabicPeriod"/>
            </a:pPr>
            <a:r>
              <a:rPr lang="en-US" dirty="0"/>
              <a:t>Now all of this requires several </a:t>
            </a:r>
            <a:r>
              <a:rPr lang="en-US" dirty="0" err="1"/>
              <a:t>rxns</a:t>
            </a:r>
            <a:r>
              <a:rPr lang="en-US" dirty="0"/>
              <a:t> here to be nearly irreversible or more technically, breaking detailed balance in the loops of this network, so you need ATP coupling. </a:t>
            </a:r>
          </a:p>
          <a:p>
            <a:pPr marL="228600" indent="-228600">
              <a:buAutoNum type="arabicPeriod"/>
            </a:pPr>
            <a:r>
              <a:rPr lang="en-US" dirty="0"/>
              <a:t>…</a:t>
            </a:r>
          </a:p>
          <a:p>
            <a:pPr marL="228600" indent="-228600">
              <a:buAutoNum type="arabicPeriod"/>
            </a:pPr>
            <a:endParaRPr lang="en-US" dirty="0"/>
          </a:p>
          <a:p>
            <a:r>
              <a:rPr lang="en-US" b="1" dirty="0"/>
              <a:t>/Script</a:t>
            </a:r>
          </a:p>
          <a:p>
            <a:endParaRPr lang="en-US" dirty="0"/>
          </a:p>
          <a:p>
            <a:r>
              <a:rPr lang="en-US" dirty="0"/>
              <a:t>Now proofreading polymerases changes this picture in one important way. </a:t>
            </a:r>
          </a:p>
        </p:txBody>
      </p:sp>
      <p:sp>
        <p:nvSpPr>
          <p:cNvPr id="4" name="Slide Number Placeholder 3"/>
          <p:cNvSpPr>
            <a:spLocks noGrp="1"/>
          </p:cNvSpPr>
          <p:nvPr>
            <p:ph type="sldNum" sz="quarter" idx="5"/>
          </p:nvPr>
        </p:nvSpPr>
        <p:spPr/>
        <p:txBody>
          <a:bodyPr/>
          <a:lstStyle/>
          <a:p>
            <a:fld id="{9D61CEF4-9606-7143-9BC7-6F04998C981A}" type="slidenum">
              <a:rPr lang="en-US" smtClean="0"/>
              <a:t>14</a:t>
            </a:fld>
            <a:endParaRPr lang="en-US"/>
          </a:p>
        </p:txBody>
      </p:sp>
    </p:spTree>
    <p:extLst>
      <p:ext uri="{BB962C8B-B14F-4D97-AF65-F5344CB8AC3E}">
        <p14:creationId xmlns:p14="http://schemas.microsoft.com/office/powerpoint/2010/main" val="3420679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Script: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for the more non-equilibrium proofreading enzymes which is what our experiments are with.  The bottom line is that these non-equilibrium effects also give you a speed-error tradeoff for single nucleotides as earlier.. but the curves are softer, i.e., they stay flat for longer, because the origin is different. More energy consumption, more non-eq steps, flatter the curves.  So when you combine that with the stalling line, the turn-around point is much later.. so you get a bigger blue region where faster means more accurate.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I’ll give you just a sense of how this comes about. </a:t>
            </a:r>
          </a:p>
          <a:p>
            <a:pPr marL="228600" indent="-228600">
              <a:buAutoNum type="arabicPeriod"/>
            </a:pPr>
            <a:r>
              <a:rPr lang="en-US" dirty="0"/>
              <a:t>Proofreading essentially involves the enzyme and nucleotide going through multiple intermediates EN*, EN** </a:t>
            </a:r>
            <a:r>
              <a:rPr lang="en-US" dirty="0" err="1"/>
              <a:t>etc</a:t>
            </a:r>
            <a:r>
              <a:rPr lang="en-US" dirty="0"/>
              <a:t> shown before the polymerase actually commits and advances to the next site. </a:t>
            </a:r>
          </a:p>
          <a:p>
            <a:pPr marL="228600" indent="-228600">
              <a:buAutoNum type="arabicPeriod"/>
            </a:pPr>
            <a:r>
              <a:rPr lang="en-US" dirty="0"/>
              <a:t>Each of these intermediates allows for the </a:t>
            </a:r>
            <a:r>
              <a:rPr lang="en-US" dirty="0" err="1"/>
              <a:t>rxn</a:t>
            </a:r>
            <a:r>
              <a:rPr lang="en-US" dirty="0"/>
              <a:t> to fall apart and be reset back to the start.. And such resets are a little more likely to happen for the wrong nucleotide than the right one. </a:t>
            </a:r>
          </a:p>
          <a:p>
            <a:pPr marL="228600" indent="-228600">
              <a:buAutoNum type="arabicPeriod"/>
            </a:pPr>
            <a:r>
              <a:rPr lang="en-US" dirty="0"/>
              <a:t>It’s a non-trivial idea because as suggested by the figure the discriminatory </a:t>
            </a:r>
            <a:r>
              <a:rPr lang="en-US" dirty="0" err="1"/>
              <a:t>rxns</a:t>
            </a:r>
            <a:r>
              <a:rPr lang="en-US" dirty="0"/>
              <a:t> are all in parallel and not series.. And yet these filtering events add up in series. </a:t>
            </a:r>
          </a:p>
          <a:p>
            <a:pPr marL="228600" indent="-228600">
              <a:buAutoNum type="arabicPeriod"/>
            </a:pPr>
            <a:r>
              <a:rPr lang="en-US" dirty="0"/>
              <a:t>Now all of this requires several </a:t>
            </a:r>
            <a:r>
              <a:rPr lang="en-US" dirty="0" err="1"/>
              <a:t>rxns</a:t>
            </a:r>
            <a:r>
              <a:rPr lang="en-US" dirty="0"/>
              <a:t> here to be nearly irreversible or more technically, breaking detailed balance in the loops of this network, so you need ATP coupling. </a:t>
            </a:r>
          </a:p>
          <a:p>
            <a:pPr marL="228600" indent="-228600">
              <a:buAutoNum type="arabicPeriod"/>
            </a:pPr>
            <a:r>
              <a:rPr lang="en-US" dirty="0"/>
              <a:t>…</a:t>
            </a:r>
          </a:p>
          <a:p>
            <a:pPr marL="228600" indent="-228600">
              <a:buAutoNum type="arabicPeriod"/>
            </a:pPr>
            <a:endParaRPr lang="en-US" dirty="0"/>
          </a:p>
          <a:p>
            <a:r>
              <a:rPr lang="en-US" b="1" dirty="0"/>
              <a:t>/Script</a:t>
            </a:r>
          </a:p>
          <a:p>
            <a:endParaRPr lang="en-US" dirty="0"/>
          </a:p>
          <a:p>
            <a:r>
              <a:rPr lang="en-US" dirty="0"/>
              <a:t>Now proofreading polymerases changes this picture in one important way. </a:t>
            </a:r>
          </a:p>
        </p:txBody>
      </p:sp>
      <p:sp>
        <p:nvSpPr>
          <p:cNvPr id="4" name="Slide Number Placeholder 3"/>
          <p:cNvSpPr>
            <a:spLocks noGrp="1"/>
          </p:cNvSpPr>
          <p:nvPr>
            <p:ph type="sldNum" sz="quarter" idx="5"/>
          </p:nvPr>
        </p:nvSpPr>
        <p:spPr/>
        <p:txBody>
          <a:bodyPr/>
          <a:lstStyle/>
          <a:p>
            <a:fld id="{9D61CEF4-9606-7143-9BC7-6F04998C981A}" type="slidenum">
              <a:rPr lang="en-US" smtClean="0"/>
              <a:t>16</a:t>
            </a:fld>
            <a:endParaRPr lang="en-US"/>
          </a:p>
        </p:txBody>
      </p:sp>
    </p:spTree>
    <p:extLst>
      <p:ext uri="{BB962C8B-B14F-4D97-AF65-F5344CB8AC3E}">
        <p14:creationId xmlns:p14="http://schemas.microsoft.com/office/powerpoint/2010/main" val="1483250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Script: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To study the evolution of such a polymerase experimentally, you need a system like this where the polymerase is copying something like the neck length gene in red about which you know everything and can control selection. e.g., you should be able to select on longer or shorter necks to different extents and also know exactly how many mutations will let this neck gene will result in longer necks.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You never know these things in most natural contexts.. but just before the pandemic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/Script: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D59F664-2A03-164D-8FDC-CCB472848047}" type="slidenum">
              <a:rPr lang="en-US" smtClean="0"/>
              <a:t>26</a:t>
            </a:fld>
            <a:endParaRPr lang="en-US"/>
          </a:p>
        </p:txBody>
      </p:sp>
    </p:spTree>
    <p:extLst>
      <p:ext uri="{BB962C8B-B14F-4D97-AF65-F5344CB8AC3E}">
        <p14:creationId xmlns:p14="http://schemas.microsoft.com/office/powerpoint/2010/main" val="2912701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Script: </a:t>
            </a:r>
          </a:p>
          <a:p>
            <a:endParaRPr lang="en-US" dirty="0"/>
          </a:p>
          <a:p>
            <a:r>
              <a:rPr lang="en-US" dirty="0"/>
              <a:t>But shortly before the pandemic, Chang Liu's lab at UC-I published on this natural system that we could co-opt for exactly this. </a:t>
            </a:r>
          </a:p>
          <a:p>
            <a:endParaRPr lang="en-US" dirty="0"/>
          </a:p>
          <a:p>
            <a:r>
              <a:rPr lang="en-US" dirty="0"/>
              <a:t>Some strains of yeast have this piece of DNA of viral origin in the cytoplasm that essentially a von Neumann model of life; this DNA codes for a DNA polymerase shown in blue which copies this DNA.  The yeast DNA in the nucleus codes for its own machines that copy that DNA. And these two are completely orthogonal and so this little piece can evolve its copying machinery and mutation rate independently.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D59F664-2A03-164D-8FDC-CCB472848047}" type="slidenum">
              <a:rPr lang="en-US" smtClean="0"/>
              <a:t>27</a:t>
            </a:fld>
            <a:endParaRPr lang="en-US"/>
          </a:p>
        </p:txBody>
      </p:sp>
    </p:spTree>
    <p:extLst>
      <p:ext uri="{BB962C8B-B14F-4D97-AF65-F5344CB8AC3E}">
        <p14:creationId xmlns:p14="http://schemas.microsoft.com/office/powerpoint/2010/main" val="2147338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Script:</a:t>
            </a:r>
          </a:p>
          <a:p>
            <a:endParaRPr lang="en-US" dirty="0"/>
          </a:p>
          <a:p>
            <a:r>
              <a:rPr lang="en-US" dirty="0"/>
              <a:t>So we adapted this system a bit and put the equivalent of neck length genes in the orange DNA. </a:t>
            </a:r>
          </a:p>
          <a:p>
            <a:endParaRPr lang="en-US" dirty="0"/>
          </a:p>
          <a:p>
            <a:r>
              <a:rPr lang="en-US" dirty="0"/>
              <a:t>Final detail – yeast don’t have necks like giraffes. So instead, we put a gene important for metabolism about which we know everything but the idea is the same thing. Much like necks can get longer, these metabolic enzymes can get better at what they do which will let those yeast cells have more children and take over. </a:t>
            </a:r>
          </a:p>
          <a:p>
            <a:endParaRPr lang="en-US" dirty="0"/>
          </a:p>
          <a:p>
            <a:r>
              <a:rPr lang="en-US" dirty="0"/>
              <a:t>Essentially, to most people in the field, the left is a technical detail and a tool to study the right hand side because they care about things like metabolic enzymes. We put in a well-characterized metabolic enzyme, so we study the evolution of the left.</a:t>
            </a:r>
          </a:p>
        </p:txBody>
      </p:sp>
      <p:sp>
        <p:nvSpPr>
          <p:cNvPr id="4" name="Slide Number Placeholder 3"/>
          <p:cNvSpPr>
            <a:spLocks noGrp="1"/>
          </p:cNvSpPr>
          <p:nvPr>
            <p:ph type="sldNum" sz="quarter" idx="5"/>
          </p:nvPr>
        </p:nvSpPr>
        <p:spPr/>
        <p:txBody>
          <a:bodyPr/>
          <a:lstStyle/>
          <a:p>
            <a:fld id="{B68D7B76-F6C8-6447-B9E6-9CDFF655672D}" type="slidenum">
              <a:rPr lang="en-US" smtClean="0"/>
              <a:t>28</a:t>
            </a:fld>
            <a:endParaRPr lang="en-US"/>
          </a:p>
        </p:txBody>
      </p:sp>
    </p:spTree>
    <p:extLst>
      <p:ext uri="{BB962C8B-B14F-4D97-AF65-F5344CB8AC3E}">
        <p14:creationId xmlns:p14="http://schemas.microsoft.com/office/powerpoint/2010/main" val="3810168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Script:</a:t>
            </a:r>
          </a:p>
          <a:p>
            <a:endParaRPr lang="en-US" dirty="0"/>
          </a:p>
          <a:p>
            <a:r>
              <a:rPr lang="en-US" dirty="0"/>
              <a:t>So we adapted this system a bit and put the equivalent of neck length genes in the orange DNA. </a:t>
            </a:r>
          </a:p>
          <a:p>
            <a:endParaRPr lang="en-US" dirty="0"/>
          </a:p>
          <a:p>
            <a:r>
              <a:rPr lang="en-US" dirty="0"/>
              <a:t>Final detail – yeast don’t have necks like giraffes. So instead, we put a gene important for metabolism about which we know everything but the idea is the same thing. Much like necks can get longer, these metabolic enzymes can get better at what they do which will let those yeast cells have more children and take over. </a:t>
            </a:r>
          </a:p>
          <a:p>
            <a:endParaRPr lang="en-US" dirty="0"/>
          </a:p>
          <a:p>
            <a:r>
              <a:rPr lang="en-US" dirty="0"/>
              <a:t>Essentially, to most people in the field, the left is a technical detail and a tool to study the right hand side because they care about things like metabolic enzymes. We put in a well-characterized metabolic enzyme, so we study the evolution of the left.</a:t>
            </a:r>
          </a:p>
        </p:txBody>
      </p:sp>
      <p:sp>
        <p:nvSpPr>
          <p:cNvPr id="4" name="Slide Number Placeholder 3"/>
          <p:cNvSpPr>
            <a:spLocks noGrp="1"/>
          </p:cNvSpPr>
          <p:nvPr>
            <p:ph type="sldNum" sz="quarter" idx="5"/>
          </p:nvPr>
        </p:nvSpPr>
        <p:spPr/>
        <p:txBody>
          <a:bodyPr/>
          <a:lstStyle/>
          <a:p>
            <a:fld id="{B68D7B76-F6C8-6447-B9E6-9CDFF655672D}" type="slidenum">
              <a:rPr lang="en-US" smtClean="0"/>
              <a:t>29</a:t>
            </a:fld>
            <a:endParaRPr lang="en-US"/>
          </a:p>
        </p:txBody>
      </p:sp>
    </p:spTree>
    <p:extLst>
      <p:ext uri="{BB962C8B-B14F-4D97-AF65-F5344CB8AC3E}">
        <p14:creationId xmlns:p14="http://schemas.microsoft.com/office/powerpoint/2010/main" val="1205582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Script:</a:t>
            </a:r>
          </a:p>
          <a:p>
            <a:endParaRPr lang="en-US" dirty="0"/>
          </a:p>
          <a:p>
            <a:r>
              <a:rPr lang="en-US" dirty="0"/>
              <a:t>So we adapted this system a bit and put the equivalent of neck length genes in the orange DNA. </a:t>
            </a:r>
          </a:p>
          <a:p>
            <a:endParaRPr lang="en-US" dirty="0"/>
          </a:p>
          <a:p>
            <a:r>
              <a:rPr lang="en-US" dirty="0"/>
              <a:t>Final detail – yeast don’t have necks like giraffes. So instead, we put a gene important for metabolism about which we know everything but the idea is the same thing. Much like necks can get longer, these metabolic enzymes can get better at what they do which will let those yeast cells have more children and take over. </a:t>
            </a:r>
          </a:p>
          <a:p>
            <a:endParaRPr lang="en-US" dirty="0"/>
          </a:p>
          <a:p>
            <a:r>
              <a:rPr lang="en-US" dirty="0"/>
              <a:t>Essentially, to most people in the field, the left is a technical detail and a tool to study the right hand side because they care about things like metabolic enzymes. We put in a well-characterized metabolic enzyme, so we study the evolution of the left.</a:t>
            </a:r>
          </a:p>
        </p:txBody>
      </p:sp>
      <p:sp>
        <p:nvSpPr>
          <p:cNvPr id="4" name="Slide Number Placeholder 3"/>
          <p:cNvSpPr>
            <a:spLocks noGrp="1"/>
          </p:cNvSpPr>
          <p:nvPr>
            <p:ph type="sldNum" sz="quarter" idx="5"/>
          </p:nvPr>
        </p:nvSpPr>
        <p:spPr/>
        <p:txBody>
          <a:bodyPr/>
          <a:lstStyle/>
          <a:p>
            <a:fld id="{B68D7B76-F6C8-6447-B9E6-9CDFF655672D}" type="slidenum">
              <a:rPr lang="en-US" smtClean="0"/>
              <a:t>30</a:t>
            </a:fld>
            <a:endParaRPr lang="en-US"/>
          </a:p>
        </p:txBody>
      </p:sp>
    </p:spTree>
    <p:extLst>
      <p:ext uri="{BB962C8B-B14F-4D97-AF65-F5344CB8AC3E}">
        <p14:creationId xmlns:p14="http://schemas.microsoft.com/office/powerpoint/2010/main" val="254330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Script:</a:t>
            </a:r>
          </a:p>
          <a:p>
            <a:endParaRPr lang="en-US" dirty="0"/>
          </a:p>
          <a:p>
            <a:r>
              <a:rPr lang="en-US" dirty="0"/>
              <a:t>So we adapted this system a bit and put the equivalent of neck length genes in the orange DNA. </a:t>
            </a:r>
          </a:p>
          <a:p>
            <a:endParaRPr lang="en-US" dirty="0"/>
          </a:p>
          <a:p>
            <a:r>
              <a:rPr lang="en-US" dirty="0"/>
              <a:t>Final detail – yeast don’t have necks like giraffes. So instead, we put a gene important for metabolism about which we know everything but the idea is the same thing. Much like necks can get longer, these metabolic enzymes can get better at what they do which will let those yeast cells have more children and take over. </a:t>
            </a:r>
          </a:p>
          <a:p>
            <a:endParaRPr lang="en-US" dirty="0"/>
          </a:p>
          <a:p>
            <a:r>
              <a:rPr lang="en-US" dirty="0"/>
              <a:t>Essentially, to most people in the field, the left is a technical detail and a tool to study the right hand side because they care about things like metabolic enzymes. We put in a well-characterized metabolic enzyme, so we study the evolution of the left.</a:t>
            </a:r>
          </a:p>
        </p:txBody>
      </p:sp>
      <p:sp>
        <p:nvSpPr>
          <p:cNvPr id="4" name="Slide Number Placeholder 3"/>
          <p:cNvSpPr>
            <a:spLocks noGrp="1"/>
          </p:cNvSpPr>
          <p:nvPr>
            <p:ph type="sldNum" sz="quarter" idx="5"/>
          </p:nvPr>
        </p:nvSpPr>
        <p:spPr/>
        <p:txBody>
          <a:bodyPr/>
          <a:lstStyle/>
          <a:p>
            <a:fld id="{B68D7B76-F6C8-6447-B9E6-9CDFF655672D}" type="slidenum">
              <a:rPr lang="en-US" smtClean="0"/>
              <a:t>31</a:t>
            </a:fld>
            <a:endParaRPr lang="en-US"/>
          </a:p>
        </p:txBody>
      </p:sp>
    </p:spTree>
    <p:extLst>
      <p:ext uri="{BB962C8B-B14F-4D97-AF65-F5344CB8AC3E}">
        <p14:creationId xmlns:p14="http://schemas.microsoft.com/office/powerpoint/2010/main" val="1027034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Script: (problem)  [Bring up tension between lineage and individual effects. Say LTB is a lineage level thing but STC is an individual level thing]</a:t>
            </a:r>
          </a:p>
          <a:p>
            <a:endParaRPr lang="en-US" b="1" dirty="0"/>
          </a:p>
          <a:p>
            <a:pPr rtl="0">
              <a:spcBef>
                <a:spcPts val="0"/>
              </a:spcBef>
              <a:spcAft>
                <a:spcPts val="0"/>
              </a:spcAft>
            </a:pPr>
            <a:r>
              <a:rPr lang="en-US" dirty="0"/>
              <a:t>The result was a surprise. We see that Tom’s lineage does win under high pressure to improve metabolism (i.e., more drug).. But strangely, he always begins by losing before then taking over. In fact, the faster he loses, the faster his lineage wins. </a:t>
            </a:r>
          </a:p>
          <a:p>
            <a:pPr rtl="0">
              <a:spcBef>
                <a:spcPts val="0"/>
              </a:spcBef>
              <a:spcAft>
                <a:spcPts val="0"/>
              </a:spcAft>
            </a:pPr>
            <a:endParaRPr lang="en-US" dirty="0"/>
          </a:p>
          <a:p>
            <a:pPr rtl="0">
              <a:spcBef>
                <a:spcPts val="0"/>
              </a:spcBef>
              <a:spcAft>
                <a:spcPts val="0"/>
              </a:spcAft>
            </a:pPr>
            <a:r>
              <a:rPr lang="en-US" dirty="0"/>
              <a:t>It’s useful to separate out two features of this graph. The slope at long times when Tom does win, i.e., the long term benefit, has to do with improvements to his metabolism that his lineage discovers through faster evolution. </a:t>
            </a:r>
          </a:p>
          <a:p>
            <a:pPr rtl="0">
              <a:spcBef>
                <a:spcPts val="0"/>
              </a:spcBef>
              <a:spcAft>
                <a:spcPts val="0"/>
              </a:spcAft>
            </a:pPr>
            <a:endParaRPr lang="en-US" dirty="0"/>
          </a:p>
          <a:p>
            <a:pPr rtl="0">
              <a:spcBef>
                <a:spcPts val="0"/>
              </a:spcBef>
              <a:spcAft>
                <a:spcPts val="0"/>
              </a:spcAft>
            </a:pPr>
            <a:r>
              <a:rPr lang="en-US" dirty="0"/>
              <a:t>But there seems to be something else going on in the short term that makes Tom himself suffer relative to me.  What could that short term cost be?</a:t>
            </a:r>
          </a:p>
          <a:p>
            <a:pPr rtl="0">
              <a:spcBef>
                <a:spcPts val="0"/>
              </a:spcBef>
              <a:spcAft>
                <a:spcPts val="0"/>
              </a:spcAft>
            </a:pPr>
            <a:endParaRPr lang="en-US" dirty="0"/>
          </a:p>
          <a:p>
            <a:pPr rtl="0">
              <a:spcBef>
                <a:spcPts val="0"/>
              </a:spcBef>
              <a:spcAft>
                <a:spcPts val="0"/>
              </a:spcAft>
            </a:pPr>
            <a:r>
              <a:rPr lang="en-US" dirty="0"/>
              <a:t>---</a:t>
            </a:r>
          </a:p>
          <a:p>
            <a:pPr rtl="0">
              <a:spcBef>
                <a:spcPts val="0"/>
              </a:spcBef>
              <a:spcAft>
                <a:spcPts val="0"/>
              </a:spcAft>
            </a:pPr>
            <a:endParaRPr lang="en-US" dirty="0"/>
          </a:p>
          <a:p>
            <a:pPr rtl="0">
              <a:spcBef>
                <a:spcPts val="0"/>
              </a:spcBef>
              <a:spcAft>
                <a:spcPts val="0"/>
              </a:spcAft>
            </a:pPr>
            <a:r>
              <a:rPr lang="en-US" dirty="0"/>
              <a:t>There has to be something else going to give this additional turnaround timescale..</a:t>
            </a:r>
          </a:p>
          <a:p>
            <a:endParaRPr lang="en-US" b="1" dirty="0"/>
          </a:p>
          <a:p>
            <a:pPr rtl="0">
              <a:spcBef>
                <a:spcPts val="0"/>
              </a:spcBef>
              <a:spcAft>
                <a:spcPts val="0"/>
              </a:spcAft>
            </a:pPr>
            <a:r>
              <a:rPr lang="en-US" sz="1800" b="0" i="1" u="none" strike="noStrike" dirty="0">
                <a:solidFill>
                  <a:srgbClr val="000000"/>
                </a:solidFill>
                <a:effectLst/>
                <a:latin typeface="Arial" panose="020B0604020202020204" pitchFamily="34" charset="0"/>
              </a:rPr>
              <a:t>That means mutation rate is only long term half the story: Sure, my higher mutation rate will help my children’s children discover improvements to metabolism. But there is a short term cost I have less of those metabolic enzymes.. that's going to affect me and my immediate children, making us lose to Tom's lineage initially, setting this initial downward slope... but eventually my great grand children pick up better metabolism and sweep up to fixation. </a:t>
            </a:r>
          </a:p>
          <a:p>
            <a:pPr rtl="0">
              <a:spcBef>
                <a:spcPts val="0"/>
              </a:spcBef>
              <a:spcAft>
                <a:spcPts val="0"/>
              </a:spcAft>
            </a:pPr>
            <a:endParaRPr lang="en-US" sz="1800" b="0" i="1" u="none" strike="noStrike" dirty="0">
              <a:solidFill>
                <a:srgbClr val="000000"/>
              </a:solidFill>
              <a:effectLst/>
              <a:latin typeface="Arial" panose="020B0604020202020204" pitchFamily="34" charset="0"/>
            </a:endParaRPr>
          </a:p>
          <a:p>
            <a:pPr rtl="0">
              <a:spcBef>
                <a:spcPts val="0"/>
              </a:spcBef>
              <a:spcAft>
                <a:spcPts val="0"/>
              </a:spcAft>
            </a:pPr>
            <a:r>
              <a:rPr lang="en-US" sz="1800" b="0" i="1" u="none" strike="noStrike" dirty="0">
                <a:solidFill>
                  <a:srgbClr val="000000"/>
                </a:solidFill>
                <a:effectLst/>
                <a:latin typeface="Arial" panose="020B0604020202020204" pitchFamily="34" charset="0"/>
              </a:rPr>
              <a:t> And those two distinct numbers explain why my mutator lineage must almost lose before it wins.  </a:t>
            </a:r>
          </a:p>
          <a:p>
            <a:pPr rtl="0">
              <a:spcBef>
                <a:spcPts val="0"/>
              </a:spcBef>
              <a:spcAft>
                <a:spcPts val="0"/>
              </a:spcAft>
            </a:pPr>
            <a:endParaRPr lang="en-US" sz="1800" b="0" i="1" u="none" strike="noStrike" dirty="0">
              <a:solidFill>
                <a:srgbClr val="000000"/>
              </a:solidFill>
              <a:effectLst/>
              <a:latin typeface="Arial" panose="020B0604020202020204" pitchFamily="34" charset="0"/>
            </a:endParaRPr>
          </a:p>
          <a:p>
            <a:pPr rtl="0">
              <a:spcBef>
                <a:spcPts val="0"/>
              </a:spcBef>
              <a:spcAft>
                <a:spcPts val="0"/>
              </a:spcAft>
            </a:pPr>
            <a:r>
              <a:rPr lang="en-US" sz="1800" b="0" i="1" u="none" strike="noStrike" dirty="0">
                <a:solidFill>
                  <a:srgbClr val="000000"/>
                </a:solidFill>
                <a:effectLst/>
                <a:latin typeface="Arial" panose="020B0604020202020204" pitchFamily="34" charset="0"/>
              </a:rPr>
              <a:t>Classical pop. gen. theories aren't about this kind of funny situation but one can modify it to get a predictive model for what mutators will win.</a:t>
            </a:r>
          </a:p>
          <a:p>
            <a:pPr rtl="0">
              <a:spcBef>
                <a:spcPts val="0"/>
              </a:spcBef>
              <a:spcAft>
                <a:spcPts val="0"/>
              </a:spcAft>
            </a:pPr>
            <a:endParaRPr lang="en-US" b="0" dirty="0">
              <a:effectLst/>
            </a:endParaRPr>
          </a:p>
          <a:p>
            <a:r>
              <a:rPr lang="en-US" dirty="0"/>
              <a:t>/Script</a:t>
            </a:r>
          </a:p>
        </p:txBody>
      </p:sp>
      <p:sp>
        <p:nvSpPr>
          <p:cNvPr id="4" name="Slide Number Placeholder 3"/>
          <p:cNvSpPr>
            <a:spLocks noGrp="1"/>
          </p:cNvSpPr>
          <p:nvPr>
            <p:ph type="sldNum" sz="quarter" idx="5"/>
          </p:nvPr>
        </p:nvSpPr>
        <p:spPr/>
        <p:txBody>
          <a:bodyPr/>
          <a:lstStyle/>
          <a:p>
            <a:fld id="{9D61CEF4-9606-7143-9BC7-6F04998C981A}" type="slidenum">
              <a:rPr lang="en-US" smtClean="0"/>
              <a:t>32</a:t>
            </a:fld>
            <a:endParaRPr lang="en-US"/>
          </a:p>
        </p:txBody>
      </p:sp>
    </p:spTree>
    <p:extLst>
      <p:ext uri="{BB962C8B-B14F-4D97-AF65-F5344CB8AC3E}">
        <p14:creationId xmlns:p14="http://schemas.microsoft.com/office/powerpoint/2010/main" val="3591716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2571DBC-CDF3-8E4D-A16D-04015F6A8628}" type="slidenum">
              <a:rPr lang="en-GB" smtClean="0"/>
              <a:t>39</a:t>
            </a:fld>
            <a:endParaRPr lang="en-GB"/>
          </a:p>
        </p:txBody>
      </p:sp>
    </p:spTree>
    <p:extLst>
      <p:ext uri="{BB962C8B-B14F-4D97-AF65-F5344CB8AC3E}">
        <p14:creationId xmlns:p14="http://schemas.microsoft.com/office/powerpoint/2010/main" val="2731605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2571DBC-CDF3-8E4D-A16D-04015F6A8628}" type="slidenum">
              <a:rPr lang="en-GB" smtClean="0"/>
              <a:t>50</a:t>
            </a:fld>
            <a:endParaRPr lang="en-GB"/>
          </a:p>
        </p:txBody>
      </p:sp>
    </p:spTree>
    <p:extLst>
      <p:ext uri="{BB962C8B-B14F-4D97-AF65-F5344CB8AC3E}">
        <p14:creationId xmlns:p14="http://schemas.microsoft.com/office/powerpoint/2010/main" val="4288191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2571DBC-CDF3-8E4D-A16D-04015F6A8628}" type="slidenum">
              <a:rPr lang="en-GB" smtClean="0"/>
              <a:t>55</a:t>
            </a:fld>
            <a:endParaRPr lang="en-GB"/>
          </a:p>
        </p:txBody>
      </p:sp>
    </p:spTree>
    <p:extLst>
      <p:ext uri="{BB962C8B-B14F-4D97-AF65-F5344CB8AC3E}">
        <p14:creationId xmlns:p14="http://schemas.microsoft.com/office/powerpoint/2010/main" val="22101062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Need to say that (</a:t>
            </a:r>
            <a:r>
              <a:rPr lang="en-GB" dirty="0" err="1"/>
              <a:t>i</a:t>
            </a:r>
            <a:r>
              <a:rPr lang="en-GB" dirty="0"/>
              <a:t>) resets reduce times, but also reduce the entropy of possible paths </a:t>
            </a:r>
            <a:r>
              <a:rPr lang="en-GB"/>
              <a:t>--&gt; reproducible paths</a:t>
            </a:r>
            <a:endParaRPr lang="en-GB" dirty="0"/>
          </a:p>
        </p:txBody>
      </p:sp>
      <p:sp>
        <p:nvSpPr>
          <p:cNvPr id="4" name="Slide Number Placeholder 3"/>
          <p:cNvSpPr>
            <a:spLocks noGrp="1"/>
          </p:cNvSpPr>
          <p:nvPr>
            <p:ph type="sldNum" sz="quarter" idx="5"/>
          </p:nvPr>
        </p:nvSpPr>
        <p:spPr/>
        <p:txBody>
          <a:bodyPr/>
          <a:lstStyle/>
          <a:p>
            <a:fld id="{B2571DBC-CDF3-8E4D-A16D-04015F6A8628}" type="slidenum">
              <a:rPr lang="en-GB" smtClean="0"/>
              <a:t>56</a:t>
            </a:fld>
            <a:endParaRPr lang="en-GB"/>
          </a:p>
        </p:txBody>
      </p:sp>
    </p:spTree>
    <p:extLst>
      <p:ext uri="{BB962C8B-B14F-4D97-AF65-F5344CB8AC3E}">
        <p14:creationId xmlns:p14="http://schemas.microsoft.com/office/powerpoint/2010/main" val="39862342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Need to say that (</a:t>
            </a:r>
            <a:r>
              <a:rPr lang="en-GB" dirty="0" err="1"/>
              <a:t>i</a:t>
            </a:r>
            <a:r>
              <a:rPr lang="en-GB" dirty="0"/>
              <a:t>) resets reduce times, but also reduce the entropy of possible paths </a:t>
            </a:r>
            <a:r>
              <a:rPr lang="en-GB"/>
              <a:t>--&gt; reproducible paths</a:t>
            </a:r>
            <a:endParaRPr lang="en-GB" dirty="0"/>
          </a:p>
        </p:txBody>
      </p:sp>
      <p:sp>
        <p:nvSpPr>
          <p:cNvPr id="4" name="Slide Number Placeholder 3"/>
          <p:cNvSpPr>
            <a:spLocks noGrp="1"/>
          </p:cNvSpPr>
          <p:nvPr>
            <p:ph type="sldNum" sz="quarter" idx="5"/>
          </p:nvPr>
        </p:nvSpPr>
        <p:spPr/>
        <p:txBody>
          <a:bodyPr/>
          <a:lstStyle/>
          <a:p>
            <a:fld id="{B2571DBC-CDF3-8E4D-A16D-04015F6A8628}" type="slidenum">
              <a:rPr lang="en-GB" smtClean="0"/>
              <a:t>57</a:t>
            </a:fld>
            <a:endParaRPr lang="en-GB"/>
          </a:p>
        </p:txBody>
      </p:sp>
    </p:spTree>
    <p:extLst>
      <p:ext uri="{BB962C8B-B14F-4D97-AF65-F5344CB8AC3E}">
        <p14:creationId xmlns:p14="http://schemas.microsoft.com/office/powerpoint/2010/main" val="42880417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Need to say that (</a:t>
            </a:r>
            <a:r>
              <a:rPr lang="en-GB" dirty="0" err="1"/>
              <a:t>i</a:t>
            </a:r>
            <a:r>
              <a:rPr lang="en-GB" dirty="0"/>
              <a:t>) resets reduce times, but also reduce the entropy of possible paths </a:t>
            </a:r>
            <a:r>
              <a:rPr lang="en-GB"/>
              <a:t>--&gt; reproducible paths</a:t>
            </a:r>
            <a:endParaRPr lang="en-GB" dirty="0"/>
          </a:p>
        </p:txBody>
      </p:sp>
      <p:sp>
        <p:nvSpPr>
          <p:cNvPr id="4" name="Slide Number Placeholder 3"/>
          <p:cNvSpPr>
            <a:spLocks noGrp="1"/>
          </p:cNvSpPr>
          <p:nvPr>
            <p:ph type="sldNum" sz="quarter" idx="5"/>
          </p:nvPr>
        </p:nvSpPr>
        <p:spPr/>
        <p:txBody>
          <a:bodyPr/>
          <a:lstStyle/>
          <a:p>
            <a:fld id="{B2571DBC-CDF3-8E4D-A16D-04015F6A8628}" type="slidenum">
              <a:rPr lang="en-GB" smtClean="0"/>
              <a:t>58</a:t>
            </a:fld>
            <a:endParaRPr lang="en-GB"/>
          </a:p>
        </p:txBody>
      </p:sp>
    </p:spTree>
    <p:extLst>
      <p:ext uri="{BB962C8B-B14F-4D97-AF65-F5344CB8AC3E}">
        <p14:creationId xmlns:p14="http://schemas.microsoft.com/office/powerpoint/2010/main" val="4277168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BABC5-9137-67B7-91FF-24C9FE6446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C692AD-80E3-D573-8263-2E997A6208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A1AA2F-5CB3-317F-0652-68584BAC5ED1}"/>
              </a:ext>
            </a:extLst>
          </p:cNvPr>
          <p:cNvSpPr>
            <a:spLocks noGrp="1"/>
          </p:cNvSpPr>
          <p:nvPr>
            <p:ph type="dt" sz="half" idx="10"/>
          </p:nvPr>
        </p:nvSpPr>
        <p:spPr/>
        <p:txBody>
          <a:bodyPr/>
          <a:lstStyle/>
          <a:p>
            <a:fld id="{AC72E00C-D459-324E-A8A9-C352425D1CA6}" type="datetimeFigureOut">
              <a:rPr lang="en-US" smtClean="0"/>
              <a:t>4/4/24</a:t>
            </a:fld>
            <a:endParaRPr lang="en-US"/>
          </a:p>
        </p:txBody>
      </p:sp>
      <p:sp>
        <p:nvSpPr>
          <p:cNvPr id="5" name="Footer Placeholder 4">
            <a:extLst>
              <a:ext uri="{FF2B5EF4-FFF2-40B4-BE49-F238E27FC236}">
                <a16:creationId xmlns:a16="http://schemas.microsoft.com/office/drawing/2014/main" id="{19C79977-0C47-78FE-8EC1-54B2BFACE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3CA8F2-A772-B7B3-EB81-F121D9077C89}"/>
              </a:ext>
            </a:extLst>
          </p:cNvPr>
          <p:cNvSpPr>
            <a:spLocks noGrp="1"/>
          </p:cNvSpPr>
          <p:nvPr>
            <p:ph type="sldNum" sz="quarter" idx="12"/>
          </p:nvPr>
        </p:nvSpPr>
        <p:spPr/>
        <p:txBody>
          <a:bodyPr/>
          <a:lstStyle/>
          <a:p>
            <a:fld id="{2B39293D-DAFB-4945-A11D-66DE5DFF4B8F}" type="slidenum">
              <a:rPr lang="en-US" smtClean="0"/>
              <a:t>‹#›</a:t>
            </a:fld>
            <a:endParaRPr lang="en-US"/>
          </a:p>
        </p:txBody>
      </p:sp>
    </p:spTree>
    <p:extLst>
      <p:ext uri="{BB962C8B-B14F-4D97-AF65-F5344CB8AC3E}">
        <p14:creationId xmlns:p14="http://schemas.microsoft.com/office/powerpoint/2010/main" val="564980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649B2-58F6-7D5C-7206-2CF18D8CE7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7CF300-3307-8DF5-1223-BDFAEC1EA8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D5496D-7787-9B28-1F82-EB84698C5208}"/>
              </a:ext>
            </a:extLst>
          </p:cNvPr>
          <p:cNvSpPr>
            <a:spLocks noGrp="1"/>
          </p:cNvSpPr>
          <p:nvPr>
            <p:ph type="dt" sz="half" idx="10"/>
          </p:nvPr>
        </p:nvSpPr>
        <p:spPr/>
        <p:txBody>
          <a:bodyPr/>
          <a:lstStyle/>
          <a:p>
            <a:fld id="{AC72E00C-D459-324E-A8A9-C352425D1CA6}" type="datetimeFigureOut">
              <a:rPr lang="en-US" smtClean="0"/>
              <a:t>4/4/24</a:t>
            </a:fld>
            <a:endParaRPr lang="en-US"/>
          </a:p>
        </p:txBody>
      </p:sp>
      <p:sp>
        <p:nvSpPr>
          <p:cNvPr id="5" name="Footer Placeholder 4">
            <a:extLst>
              <a:ext uri="{FF2B5EF4-FFF2-40B4-BE49-F238E27FC236}">
                <a16:creationId xmlns:a16="http://schemas.microsoft.com/office/drawing/2014/main" id="{1284D250-1B21-60B0-6BC9-41201850DE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81C69C-E4FE-E79E-35B8-2CBAF08E6C2D}"/>
              </a:ext>
            </a:extLst>
          </p:cNvPr>
          <p:cNvSpPr>
            <a:spLocks noGrp="1"/>
          </p:cNvSpPr>
          <p:nvPr>
            <p:ph type="sldNum" sz="quarter" idx="12"/>
          </p:nvPr>
        </p:nvSpPr>
        <p:spPr/>
        <p:txBody>
          <a:bodyPr/>
          <a:lstStyle/>
          <a:p>
            <a:fld id="{2B39293D-DAFB-4945-A11D-66DE5DFF4B8F}" type="slidenum">
              <a:rPr lang="en-US" smtClean="0"/>
              <a:t>‹#›</a:t>
            </a:fld>
            <a:endParaRPr lang="en-US"/>
          </a:p>
        </p:txBody>
      </p:sp>
    </p:spTree>
    <p:extLst>
      <p:ext uri="{BB962C8B-B14F-4D97-AF65-F5344CB8AC3E}">
        <p14:creationId xmlns:p14="http://schemas.microsoft.com/office/powerpoint/2010/main" val="4060470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C8924-CB4C-059C-E337-50F1B1DDBC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3EF6B0-DE33-500F-4090-E636265007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4CFE04-0EBE-FD04-E479-465650882CFF}"/>
              </a:ext>
            </a:extLst>
          </p:cNvPr>
          <p:cNvSpPr>
            <a:spLocks noGrp="1"/>
          </p:cNvSpPr>
          <p:nvPr>
            <p:ph type="dt" sz="half" idx="10"/>
          </p:nvPr>
        </p:nvSpPr>
        <p:spPr/>
        <p:txBody>
          <a:bodyPr/>
          <a:lstStyle/>
          <a:p>
            <a:fld id="{AC72E00C-D459-324E-A8A9-C352425D1CA6}" type="datetimeFigureOut">
              <a:rPr lang="en-US" smtClean="0"/>
              <a:t>4/4/24</a:t>
            </a:fld>
            <a:endParaRPr lang="en-US"/>
          </a:p>
        </p:txBody>
      </p:sp>
      <p:sp>
        <p:nvSpPr>
          <p:cNvPr id="5" name="Footer Placeholder 4">
            <a:extLst>
              <a:ext uri="{FF2B5EF4-FFF2-40B4-BE49-F238E27FC236}">
                <a16:creationId xmlns:a16="http://schemas.microsoft.com/office/drawing/2014/main" id="{BDF543D7-DCA5-BC15-4943-859C4EA44A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28309F-2770-3ABA-8199-8C556E4B2BDE}"/>
              </a:ext>
            </a:extLst>
          </p:cNvPr>
          <p:cNvSpPr>
            <a:spLocks noGrp="1"/>
          </p:cNvSpPr>
          <p:nvPr>
            <p:ph type="sldNum" sz="quarter" idx="12"/>
          </p:nvPr>
        </p:nvSpPr>
        <p:spPr/>
        <p:txBody>
          <a:bodyPr/>
          <a:lstStyle/>
          <a:p>
            <a:fld id="{2B39293D-DAFB-4945-A11D-66DE5DFF4B8F}" type="slidenum">
              <a:rPr lang="en-US" smtClean="0"/>
              <a:t>‹#›</a:t>
            </a:fld>
            <a:endParaRPr lang="en-US"/>
          </a:p>
        </p:txBody>
      </p:sp>
    </p:spTree>
    <p:extLst>
      <p:ext uri="{BB962C8B-B14F-4D97-AF65-F5344CB8AC3E}">
        <p14:creationId xmlns:p14="http://schemas.microsoft.com/office/powerpoint/2010/main" val="1158186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7EA9E-A89A-1636-5A7C-5FD54BFF2F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389D9C-DCFA-0FED-29E3-E9E3FAC415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ED279F-A67A-A5AB-A716-C7BBBCFDAB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2B8D07-422C-706B-8A08-460E6010518B}"/>
              </a:ext>
            </a:extLst>
          </p:cNvPr>
          <p:cNvSpPr>
            <a:spLocks noGrp="1"/>
          </p:cNvSpPr>
          <p:nvPr>
            <p:ph type="dt" sz="half" idx="10"/>
          </p:nvPr>
        </p:nvSpPr>
        <p:spPr/>
        <p:txBody>
          <a:bodyPr/>
          <a:lstStyle/>
          <a:p>
            <a:fld id="{AC72E00C-D459-324E-A8A9-C352425D1CA6}" type="datetimeFigureOut">
              <a:rPr lang="en-US" smtClean="0"/>
              <a:t>4/4/24</a:t>
            </a:fld>
            <a:endParaRPr lang="en-US"/>
          </a:p>
        </p:txBody>
      </p:sp>
      <p:sp>
        <p:nvSpPr>
          <p:cNvPr id="6" name="Footer Placeholder 5">
            <a:extLst>
              <a:ext uri="{FF2B5EF4-FFF2-40B4-BE49-F238E27FC236}">
                <a16:creationId xmlns:a16="http://schemas.microsoft.com/office/drawing/2014/main" id="{98C257EB-996D-BEBD-DD75-E3D2301B95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6BDC64-43B4-00B8-469E-5129F1A662C5}"/>
              </a:ext>
            </a:extLst>
          </p:cNvPr>
          <p:cNvSpPr>
            <a:spLocks noGrp="1"/>
          </p:cNvSpPr>
          <p:nvPr>
            <p:ph type="sldNum" sz="quarter" idx="12"/>
          </p:nvPr>
        </p:nvSpPr>
        <p:spPr/>
        <p:txBody>
          <a:bodyPr/>
          <a:lstStyle/>
          <a:p>
            <a:fld id="{2B39293D-DAFB-4945-A11D-66DE5DFF4B8F}" type="slidenum">
              <a:rPr lang="en-US" smtClean="0"/>
              <a:t>‹#›</a:t>
            </a:fld>
            <a:endParaRPr lang="en-US"/>
          </a:p>
        </p:txBody>
      </p:sp>
    </p:spTree>
    <p:extLst>
      <p:ext uri="{BB962C8B-B14F-4D97-AF65-F5344CB8AC3E}">
        <p14:creationId xmlns:p14="http://schemas.microsoft.com/office/powerpoint/2010/main" val="28113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C5FA3-E784-85E4-ACB8-F5565069D10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F29550-B07C-693C-E685-EB6F6BAE11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6F55A5A-FA58-74E1-8D2D-36847438DB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29E243-836E-34B4-C37C-5CBC07D457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08777D-79D7-315B-C4E1-B1870ECC72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30FDE4-F66D-8ECE-CA15-89EC6669CC37}"/>
              </a:ext>
            </a:extLst>
          </p:cNvPr>
          <p:cNvSpPr>
            <a:spLocks noGrp="1"/>
          </p:cNvSpPr>
          <p:nvPr>
            <p:ph type="dt" sz="half" idx="10"/>
          </p:nvPr>
        </p:nvSpPr>
        <p:spPr/>
        <p:txBody>
          <a:bodyPr/>
          <a:lstStyle/>
          <a:p>
            <a:fld id="{AC72E00C-D459-324E-A8A9-C352425D1CA6}" type="datetimeFigureOut">
              <a:rPr lang="en-US" smtClean="0"/>
              <a:t>4/4/24</a:t>
            </a:fld>
            <a:endParaRPr lang="en-US"/>
          </a:p>
        </p:txBody>
      </p:sp>
      <p:sp>
        <p:nvSpPr>
          <p:cNvPr id="8" name="Footer Placeholder 7">
            <a:extLst>
              <a:ext uri="{FF2B5EF4-FFF2-40B4-BE49-F238E27FC236}">
                <a16:creationId xmlns:a16="http://schemas.microsoft.com/office/drawing/2014/main" id="{F6ED42CE-8AA0-0F3A-3B8D-5811082BC9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8D086D-6F3E-2D4A-F109-022C441AB0C8}"/>
              </a:ext>
            </a:extLst>
          </p:cNvPr>
          <p:cNvSpPr>
            <a:spLocks noGrp="1"/>
          </p:cNvSpPr>
          <p:nvPr>
            <p:ph type="sldNum" sz="quarter" idx="12"/>
          </p:nvPr>
        </p:nvSpPr>
        <p:spPr/>
        <p:txBody>
          <a:bodyPr/>
          <a:lstStyle/>
          <a:p>
            <a:fld id="{2B39293D-DAFB-4945-A11D-66DE5DFF4B8F}" type="slidenum">
              <a:rPr lang="en-US" smtClean="0"/>
              <a:t>‹#›</a:t>
            </a:fld>
            <a:endParaRPr lang="en-US"/>
          </a:p>
        </p:txBody>
      </p:sp>
    </p:spTree>
    <p:extLst>
      <p:ext uri="{BB962C8B-B14F-4D97-AF65-F5344CB8AC3E}">
        <p14:creationId xmlns:p14="http://schemas.microsoft.com/office/powerpoint/2010/main" val="1344297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C7049-10D9-3CD1-DE72-6BFF3DB7C6C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B33818-05AB-82B7-3577-B371C2D36ADB}"/>
              </a:ext>
            </a:extLst>
          </p:cNvPr>
          <p:cNvSpPr>
            <a:spLocks noGrp="1"/>
          </p:cNvSpPr>
          <p:nvPr>
            <p:ph type="dt" sz="half" idx="10"/>
          </p:nvPr>
        </p:nvSpPr>
        <p:spPr/>
        <p:txBody>
          <a:bodyPr/>
          <a:lstStyle/>
          <a:p>
            <a:fld id="{AC72E00C-D459-324E-A8A9-C352425D1CA6}" type="datetimeFigureOut">
              <a:rPr lang="en-US" smtClean="0"/>
              <a:t>4/4/24</a:t>
            </a:fld>
            <a:endParaRPr lang="en-US"/>
          </a:p>
        </p:txBody>
      </p:sp>
      <p:sp>
        <p:nvSpPr>
          <p:cNvPr id="4" name="Footer Placeholder 3">
            <a:extLst>
              <a:ext uri="{FF2B5EF4-FFF2-40B4-BE49-F238E27FC236}">
                <a16:creationId xmlns:a16="http://schemas.microsoft.com/office/drawing/2014/main" id="{D4F15B40-DB6C-CB4C-A521-493E798787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5E2693-4354-6160-9E1A-7C0F0A012523}"/>
              </a:ext>
            </a:extLst>
          </p:cNvPr>
          <p:cNvSpPr>
            <a:spLocks noGrp="1"/>
          </p:cNvSpPr>
          <p:nvPr>
            <p:ph type="sldNum" sz="quarter" idx="12"/>
          </p:nvPr>
        </p:nvSpPr>
        <p:spPr/>
        <p:txBody>
          <a:bodyPr/>
          <a:lstStyle/>
          <a:p>
            <a:fld id="{2B39293D-DAFB-4945-A11D-66DE5DFF4B8F}" type="slidenum">
              <a:rPr lang="en-US" smtClean="0"/>
              <a:t>‹#›</a:t>
            </a:fld>
            <a:endParaRPr lang="en-US"/>
          </a:p>
        </p:txBody>
      </p:sp>
    </p:spTree>
    <p:extLst>
      <p:ext uri="{BB962C8B-B14F-4D97-AF65-F5344CB8AC3E}">
        <p14:creationId xmlns:p14="http://schemas.microsoft.com/office/powerpoint/2010/main" val="1209604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FCAD65-B370-1B7B-E6D2-0D92DA6E4B49}"/>
              </a:ext>
            </a:extLst>
          </p:cNvPr>
          <p:cNvSpPr>
            <a:spLocks noGrp="1"/>
          </p:cNvSpPr>
          <p:nvPr>
            <p:ph type="dt" sz="half" idx="10"/>
          </p:nvPr>
        </p:nvSpPr>
        <p:spPr/>
        <p:txBody>
          <a:bodyPr/>
          <a:lstStyle/>
          <a:p>
            <a:fld id="{AC72E00C-D459-324E-A8A9-C352425D1CA6}" type="datetimeFigureOut">
              <a:rPr lang="en-US" smtClean="0"/>
              <a:t>4/4/24</a:t>
            </a:fld>
            <a:endParaRPr lang="en-US"/>
          </a:p>
        </p:txBody>
      </p:sp>
      <p:sp>
        <p:nvSpPr>
          <p:cNvPr id="3" name="Footer Placeholder 2">
            <a:extLst>
              <a:ext uri="{FF2B5EF4-FFF2-40B4-BE49-F238E27FC236}">
                <a16:creationId xmlns:a16="http://schemas.microsoft.com/office/drawing/2014/main" id="{CE674ABC-9E31-A72C-B7F6-A3150B4A46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76A15C-2C23-7AED-A19F-6B9D2DBE4692}"/>
              </a:ext>
            </a:extLst>
          </p:cNvPr>
          <p:cNvSpPr>
            <a:spLocks noGrp="1"/>
          </p:cNvSpPr>
          <p:nvPr>
            <p:ph type="sldNum" sz="quarter" idx="12"/>
          </p:nvPr>
        </p:nvSpPr>
        <p:spPr/>
        <p:txBody>
          <a:bodyPr/>
          <a:lstStyle/>
          <a:p>
            <a:fld id="{2B39293D-DAFB-4945-A11D-66DE5DFF4B8F}" type="slidenum">
              <a:rPr lang="en-US" smtClean="0"/>
              <a:t>‹#›</a:t>
            </a:fld>
            <a:endParaRPr lang="en-US"/>
          </a:p>
        </p:txBody>
      </p:sp>
    </p:spTree>
    <p:extLst>
      <p:ext uri="{BB962C8B-B14F-4D97-AF65-F5344CB8AC3E}">
        <p14:creationId xmlns:p14="http://schemas.microsoft.com/office/powerpoint/2010/main" val="3973638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AD909-0BAC-7663-89C7-0D23D2867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DB70D4-46E9-9534-2C15-ABC5ACC618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5BDAFC-81D2-E265-B607-55447E0ADA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C181F7-FEC9-364F-B009-3B9E61B396A8}"/>
              </a:ext>
            </a:extLst>
          </p:cNvPr>
          <p:cNvSpPr>
            <a:spLocks noGrp="1"/>
          </p:cNvSpPr>
          <p:nvPr>
            <p:ph type="dt" sz="half" idx="10"/>
          </p:nvPr>
        </p:nvSpPr>
        <p:spPr/>
        <p:txBody>
          <a:bodyPr/>
          <a:lstStyle/>
          <a:p>
            <a:fld id="{AC72E00C-D459-324E-A8A9-C352425D1CA6}" type="datetimeFigureOut">
              <a:rPr lang="en-US" smtClean="0"/>
              <a:t>4/4/24</a:t>
            </a:fld>
            <a:endParaRPr lang="en-US"/>
          </a:p>
        </p:txBody>
      </p:sp>
      <p:sp>
        <p:nvSpPr>
          <p:cNvPr id="6" name="Footer Placeholder 5">
            <a:extLst>
              <a:ext uri="{FF2B5EF4-FFF2-40B4-BE49-F238E27FC236}">
                <a16:creationId xmlns:a16="http://schemas.microsoft.com/office/drawing/2014/main" id="{A71849CA-54ED-86B6-F394-27891B19E2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4FDCC7-FED2-1FF6-5443-A5D73FFAABC7}"/>
              </a:ext>
            </a:extLst>
          </p:cNvPr>
          <p:cNvSpPr>
            <a:spLocks noGrp="1"/>
          </p:cNvSpPr>
          <p:nvPr>
            <p:ph type="sldNum" sz="quarter" idx="12"/>
          </p:nvPr>
        </p:nvSpPr>
        <p:spPr/>
        <p:txBody>
          <a:bodyPr/>
          <a:lstStyle/>
          <a:p>
            <a:fld id="{2B39293D-DAFB-4945-A11D-66DE5DFF4B8F}" type="slidenum">
              <a:rPr lang="en-US" smtClean="0"/>
              <a:t>‹#›</a:t>
            </a:fld>
            <a:endParaRPr lang="en-US"/>
          </a:p>
        </p:txBody>
      </p:sp>
    </p:spTree>
    <p:extLst>
      <p:ext uri="{BB962C8B-B14F-4D97-AF65-F5344CB8AC3E}">
        <p14:creationId xmlns:p14="http://schemas.microsoft.com/office/powerpoint/2010/main" val="3212735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BCF1E-A5F1-BDF7-EEFB-F976AAAB1F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EC5294-975A-2900-58D5-3392485CBB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4F91D6-464E-3207-27D5-FEBA96A1C4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D41857-B6E3-11A9-76A0-0A7735C0D679}"/>
              </a:ext>
            </a:extLst>
          </p:cNvPr>
          <p:cNvSpPr>
            <a:spLocks noGrp="1"/>
          </p:cNvSpPr>
          <p:nvPr>
            <p:ph type="dt" sz="half" idx="10"/>
          </p:nvPr>
        </p:nvSpPr>
        <p:spPr/>
        <p:txBody>
          <a:bodyPr/>
          <a:lstStyle/>
          <a:p>
            <a:fld id="{AC72E00C-D459-324E-A8A9-C352425D1CA6}" type="datetimeFigureOut">
              <a:rPr lang="en-US" smtClean="0"/>
              <a:t>4/4/24</a:t>
            </a:fld>
            <a:endParaRPr lang="en-US"/>
          </a:p>
        </p:txBody>
      </p:sp>
      <p:sp>
        <p:nvSpPr>
          <p:cNvPr id="6" name="Footer Placeholder 5">
            <a:extLst>
              <a:ext uri="{FF2B5EF4-FFF2-40B4-BE49-F238E27FC236}">
                <a16:creationId xmlns:a16="http://schemas.microsoft.com/office/drawing/2014/main" id="{E6555B51-9960-140C-F94E-F151BF287D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5E89EB-E826-F5AA-1319-3D5A635F0E3A}"/>
              </a:ext>
            </a:extLst>
          </p:cNvPr>
          <p:cNvSpPr>
            <a:spLocks noGrp="1"/>
          </p:cNvSpPr>
          <p:nvPr>
            <p:ph type="sldNum" sz="quarter" idx="12"/>
          </p:nvPr>
        </p:nvSpPr>
        <p:spPr/>
        <p:txBody>
          <a:bodyPr/>
          <a:lstStyle/>
          <a:p>
            <a:fld id="{2B39293D-DAFB-4945-A11D-66DE5DFF4B8F}" type="slidenum">
              <a:rPr lang="en-US" smtClean="0"/>
              <a:t>‹#›</a:t>
            </a:fld>
            <a:endParaRPr lang="en-US"/>
          </a:p>
        </p:txBody>
      </p:sp>
    </p:spTree>
    <p:extLst>
      <p:ext uri="{BB962C8B-B14F-4D97-AF65-F5344CB8AC3E}">
        <p14:creationId xmlns:p14="http://schemas.microsoft.com/office/powerpoint/2010/main" val="1281154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4ED1-EB68-AE4C-F836-B803BC8DCC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AD7FE9-05A4-A061-D377-6B29775188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E66BED-E79E-D2C9-1FF0-F596A354E589}"/>
              </a:ext>
            </a:extLst>
          </p:cNvPr>
          <p:cNvSpPr>
            <a:spLocks noGrp="1"/>
          </p:cNvSpPr>
          <p:nvPr>
            <p:ph type="dt" sz="half" idx="10"/>
          </p:nvPr>
        </p:nvSpPr>
        <p:spPr/>
        <p:txBody>
          <a:bodyPr/>
          <a:lstStyle/>
          <a:p>
            <a:fld id="{AC72E00C-D459-324E-A8A9-C352425D1CA6}" type="datetimeFigureOut">
              <a:rPr lang="en-US" smtClean="0"/>
              <a:t>4/4/24</a:t>
            </a:fld>
            <a:endParaRPr lang="en-US"/>
          </a:p>
        </p:txBody>
      </p:sp>
      <p:sp>
        <p:nvSpPr>
          <p:cNvPr id="5" name="Footer Placeholder 4">
            <a:extLst>
              <a:ext uri="{FF2B5EF4-FFF2-40B4-BE49-F238E27FC236}">
                <a16:creationId xmlns:a16="http://schemas.microsoft.com/office/drawing/2014/main" id="{CBFE8777-46D0-C31B-1521-BFB3725A42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8CAD85-8816-DE53-7573-F38EE61458DA}"/>
              </a:ext>
            </a:extLst>
          </p:cNvPr>
          <p:cNvSpPr>
            <a:spLocks noGrp="1"/>
          </p:cNvSpPr>
          <p:nvPr>
            <p:ph type="sldNum" sz="quarter" idx="12"/>
          </p:nvPr>
        </p:nvSpPr>
        <p:spPr/>
        <p:txBody>
          <a:bodyPr/>
          <a:lstStyle/>
          <a:p>
            <a:fld id="{2B39293D-DAFB-4945-A11D-66DE5DFF4B8F}" type="slidenum">
              <a:rPr lang="en-US" smtClean="0"/>
              <a:t>‹#›</a:t>
            </a:fld>
            <a:endParaRPr lang="en-US"/>
          </a:p>
        </p:txBody>
      </p:sp>
    </p:spTree>
    <p:extLst>
      <p:ext uri="{BB962C8B-B14F-4D97-AF65-F5344CB8AC3E}">
        <p14:creationId xmlns:p14="http://schemas.microsoft.com/office/powerpoint/2010/main" val="1204654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1C61B4-0A87-E7F3-D3A4-CF66C847F4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EE8376-71A4-2F37-1EB2-D8DFF92B81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6CF7E8-B882-AC1F-BD5E-D0C1818277FC}"/>
              </a:ext>
            </a:extLst>
          </p:cNvPr>
          <p:cNvSpPr>
            <a:spLocks noGrp="1"/>
          </p:cNvSpPr>
          <p:nvPr>
            <p:ph type="dt" sz="half" idx="10"/>
          </p:nvPr>
        </p:nvSpPr>
        <p:spPr/>
        <p:txBody>
          <a:bodyPr/>
          <a:lstStyle/>
          <a:p>
            <a:fld id="{AC72E00C-D459-324E-A8A9-C352425D1CA6}" type="datetimeFigureOut">
              <a:rPr lang="en-US" smtClean="0"/>
              <a:t>4/4/24</a:t>
            </a:fld>
            <a:endParaRPr lang="en-US"/>
          </a:p>
        </p:txBody>
      </p:sp>
      <p:sp>
        <p:nvSpPr>
          <p:cNvPr id="5" name="Footer Placeholder 4">
            <a:extLst>
              <a:ext uri="{FF2B5EF4-FFF2-40B4-BE49-F238E27FC236}">
                <a16:creationId xmlns:a16="http://schemas.microsoft.com/office/drawing/2014/main" id="{092FCD00-7865-DBDF-752F-B31FE84BE4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F646A4-6F09-C015-030E-EA8258D193E9}"/>
              </a:ext>
            </a:extLst>
          </p:cNvPr>
          <p:cNvSpPr>
            <a:spLocks noGrp="1"/>
          </p:cNvSpPr>
          <p:nvPr>
            <p:ph type="sldNum" sz="quarter" idx="12"/>
          </p:nvPr>
        </p:nvSpPr>
        <p:spPr/>
        <p:txBody>
          <a:bodyPr/>
          <a:lstStyle/>
          <a:p>
            <a:fld id="{2B39293D-DAFB-4945-A11D-66DE5DFF4B8F}" type="slidenum">
              <a:rPr lang="en-US" smtClean="0"/>
              <a:t>‹#›</a:t>
            </a:fld>
            <a:endParaRPr lang="en-US"/>
          </a:p>
        </p:txBody>
      </p:sp>
    </p:spTree>
    <p:extLst>
      <p:ext uri="{BB962C8B-B14F-4D97-AF65-F5344CB8AC3E}">
        <p14:creationId xmlns:p14="http://schemas.microsoft.com/office/powerpoint/2010/main" val="1627962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67D5A0-F95B-481F-1F4C-E4BB2AFC33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94546E-FFD6-2AE8-EB64-5D71A0206D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536DE4-52CA-1217-CEF6-108F8B65CD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72E00C-D459-324E-A8A9-C352425D1CA6}" type="datetimeFigureOut">
              <a:rPr lang="en-US" smtClean="0"/>
              <a:t>4/4/24</a:t>
            </a:fld>
            <a:endParaRPr lang="en-US"/>
          </a:p>
        </p:txBody>
      </p:sp>
      <p:sp>
        <p:nvSpPr>
          <p:cNvPr id="5" name="Footer Placeholder 4">
            <a:extLst>
              <a:ext uri="{FF2B5EF4-FFF2-40B4-BE49-F238E27FC236}">
                <a16:creationId xmlns:a16="http://schemas.microsoft.com/office/drawing/2014/main" id="{BA9511E4-E992-19B3-8544-C3DFA4D890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AF28C23-7C14-16BD-4553-005A1EF5CD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39293D-DAFB-4945-A11D-66DE5DFF4B8F}" type="slidenum">
              <a:rPr lang="en-US" smtClean="0"/>
              <a:t>‹#›</a:t>
            </a:fld>
            <a:endParaRPr lang="en-US"/>
          </a:p>
        </p:txBody>
      </p:sp>
    </p:spTree>
    <p:extLst>
      <p:ext uri="{BB962C8B-B14F-4D97-AF65-F5344CB8AC3E}">
        <p14:creationId xmlns:p14="http://schemas.microsoft.com/office/powerpoint/2010/main" val="3516333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20.emf"/><Relationship Id="rId4" Type="http://schemas.openxmlformats.org/officeDocument/2006/relationships/image" Target="../media/image19.emf"/></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20.emf"/><Relationship Id="rId10" Type="http://schemas.openxmlformats.org/officeDocument/2006/relationships/image" Target="../media/image23.jpeg"/><Relationship Id="rId4" Type="http://schemas.openxmlformats.org/officeDocument/2006/relationships/image" Target="../media/image19.emf"/><Relationship Id="rId9" Type="http://schemas.openxmlformats.org/officeDocument/2006/relationships/image" Target="../media/image22.jpe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7.png"/><Relationship Id="rId7"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20.emf"/><Relationship Id="rId10" Type="http://schemas.openxmlformats.org/officeDocument/2006/relationships/image" Target="../media/image27.png"/><Relationship Id="rId4" Type="http://schemas.openxmlformats.org/officeDocument/2006/relationships/image" Target="../media/image19.emf"/><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image" Target="../media/image8.png"/><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30.png"/></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jpeg"/><Relationship Id="rId1" Type="http://schemas.openxmlformats.org/officeDocument/2006/relationships/slideLayout" Target="../slideLayouts/slideLayout6.xml"/><Relationship Id="rId6" Type="http://schemas.openxmlformats.org/officeDocument/2006/relationships/image" Target="../media/image38.emf"/><Relationship Id="rId5" Type="http://schemas.openxmlformats.org/officeDocument/2006/relationships/image" Target="../media/image37.emf"/><Relationship Id="rId4" Type="http://schemas.openxmlformats.org/officeDocument/2006/relationships/image" Target="../media/image36.png"/><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notesSlide" Target="../notesSlides/notesSlide14.xml"/><Relationship Id="rId7"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46.jpeg"/><Relationship Id="rId5" Type="http://schemas.openxmlformats.org/officeDocument/2006/relationships/image" Target="../media/image45.emf"/><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46.jpeg"/><Relationship Id="rId5" Type="http://schemas.openxmlformats.org/officeDocument/2006/relationships/image" Target="../media/image45.emf"/><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notesSlide" Target="../notesSlides/notesSlide16.xml"/><Relationship Id="rId7" Type="http://schemas.openxmlformats.org/officeDocument/2006/relationships/image" Target="../media/image51.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46.jpeg"/><Relationship Id="rId5" Type="http://schemas.openxmlformats.org/officeDocument/2006/relationships/image" Target="../media/image45.emf"/><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notesSlide" Target="../notesSlides/notesSlide17.xml"/><Relationship Id="rId7"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51.png"/><Relationship Id="rId5" Type="http://schemas.openxmlformats.org/officeDocument/2006/relationships/image" Target="../media/image46.jpeg"/><Relationship Id="rId4" Type="http://schemas.openxmlformats.org/officeDocument/2006/relationships/image" Target="../media/image45.emf"/></Relationships>
</file>

<file path=ppt/slides/_rels/slide32.xml.rels><?xml version="1.0" encoding="UTF-8" standalone="yes"?>
<Relationships xmlns="http://schemas.openxmlformats.org/package/2006/relationships"><Relationship Id="rId8" Type="http://schemas.openxmlformats.org/officeDocument/2006/relationships/image" Target="../media/image58.emf"/><Relationship Id="rId13" Type="http://schemas.openxmlformats.org/officeDocument/2006/relationships/image" Target="../media/image63.emf"/><Relationship Id="rId3" Type="http://schemas.openxmlformats.org/officeDocument/2006/relationships/image" Target="../media/image29.png"/><Relationship Id="rId7" Type="http://schemas.openxmlformats.org/officeDocument/2006/relationships/image" Target="../media/image57.png"/><Relationship Id="rId12" Type="http://schemas.openxmlformats.org/officeDocument/2006/relationships/image" Target="../media/image62.emf"/><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56.png"/><Relationship Id="rId11" Type="http://schemas.openxmlformats.org/officeDocument/2006/relationships/image" Target="../media/image61.emf"/><Relationship Id="rId5" Type="http://schemas.openxmlformats.org/officeDocument/2006/relationships/image" Target="../media/image55.emf"/><Relationship Id="rId10" Type="http://schemas.openxmlformats.org/officeDocument/2006/relationships/image" Target="../media/image60.emf"/><Relationship Id="rId4" Type="http://schemas.openxmlformats.org/officeDocument/2006/relationships/image" Target="../media/image54.emf"/><Relationship Id="rId9" Type="http://schemas.openxmlformats.org/officeDocument/2006/relationships/image" Target="../media/image59.emf"/></Relationships>
</file>

<file path=ppt/slides/_rels/slide3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29.png"/><Relationship Id="rId1" Type="http://schemas.openxmlformats.org/officeDocument/2006/relationships/slideLayout" Target="../slideLayouts/slideLayout6.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55.emf"/></Relationships>
</file>

<file path=ppt/slides/_rels/slide34.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29.png"/><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55.emf"/></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0.png"/><Relationship Id="rId2" Type="http://schemas.openxmlformats.org/officeDocument/2006/relationships/image" Target="../media/image66.pn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69.png"/><Relationship Id="rId4" Type="http://schemas.openxmlformats.org/officeDocument/2006/relationships/image" Target="../media/image68.png"/></Relationships>
</file>

<file path=ppt/slides/_rels/slide3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37.xml.rels><?xml version="1.0" encoding="UTF-8" standalone="yes"?>
<Relationships xmlns="http://schemas.openxmlformats.org/package/2006/relationships"><Relationship Id="rId8" Type="http://schemas.openxmlformats.org/officeDocument/2006/relationships/image" Target="../media/image78.emf"/><Relationship Id="rId13" Type="http://schemas.openxmlformats.org/officeDocument/2006/relationships/image" Target="../media/image82.png"/><Relationship Id="rId3" Type="http://schemas.openxmlformats.org/officeDocument/2006/relationships/image" Target="../media/image67.png"/><Relationship Id="rId7" Type="http://schemas.openxmlformats.org/officeDocument/2006/relationships/image" Target="../media/image77.png"/><Relationship Id="rId12" Type="http://schemas.openxmlformats.org/officeDocument/2006/relationships/image" Target="../media/image81.png"/><Relationship Id="rId2" Type="http://schemas.openxmlformats.org/officeDocument/2006/relationships/image" Target="../media/image74.png"/><Relationship Id="rId1" Type="http://schemas.openxmlformats.org/officeDocument/2006/relationships/slideLayout" Target="../slideLayouts/slideLayout6.xml"/><Relationship Id="rId6" Type="http://schemas.openxmlformats.org/officeDocument/2006/relationships/image" Target="../media/image76.png"/><Relationship Id="rId11" Type="http://schemas.openxmlformats.org/officeDocument/2006/relationships/image" Target="../media/image80.png"/><Relationship Id="rId5" Type="http://schemas.openxmlformats.org/officeDocument/2006/relationships/image" Target="../media/image75.png"/><Relationship Id="rId10" Type="http://schemas.openxmlformats.org/officeDocument/2006/relationships/image" Target="../media/image79.png"/><Relationship Id="rId4" Type="http://schemas.openxmlformats.org/officeDocument/2006/relationships/image" Target="../media/image68.png"/><Relationship Id="rId9" Type="http://schemas.openxmlformats.org/officeDocument/2006/relationships/image" Target="../media/image15.png"/><Relationship Id="rId14" Type="http://schemas.openxmlformats.org/officeDocument/2006/relationships/image" Target="../media/image83.png"/></Relationships>
</file>

<file path=ppt/slides/_rels/slide3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86.png"/><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6.xml"/><Relationship Id="rId4" Type="http://schemas.openxmlformats.org/officeDocument/2006/relationships/image" Target="../media/image90.png"/></Relationships>
</file>

<file path=ppt/slides/_rels/slide4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emf"/><Relationship Id="rId1" Type="http://schemas.openxmlformats.org/officeDocument/2006/relationships/slideLayout" Target="../slideLayouts/slideLayout1.xml"/><Relationship Id="rId4" Type="http://schemas.openxmlformats.org/officeDocument/2006/relationships/image" Target="../media/image93.png"/></Relationships>
</file>

<file path=ppt/slides/_rels/slide4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emf"/><Relationship Id="rId1" Type="http://schemas.openxmlformats.org/officeDocument/2006/relationships/slideLayout" Target="../slideLayouts/slideLayout1.xml"/><Relationship Id="rId4" Type="http://schemas.openxmlformats.org/officeDocument/2006/relationships/image" Target="../media/image93.png"/></Relationships>
</file>

<file path=ppt/slides/_rels/slide4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6.xml"/><Relationship Id="rId4" Type="http://schemas.openxmlformats.org/officeDocument/2006/relationships/image" Target="../media/image90.png"/></Relationships>
</file>

<file path=ppt/slides/_rels/slide45.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5.png"/><Relationship Id="rId7" Type="http://schemas.openxmlformats.org/officeDocument/2006/relationships/image" Target="../media/image97.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9.png"/><Relationship Id="rId4" Type="http://schemas.openxmlformats.org/officeDocument/2006/relationships/image" Target="../media/image96.png"/></Relationships>
</file>

<file path=ppt/slides/_rels/slide4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4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2.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3.png"/><Relationship Id="rId1" Type="http://schemas.openxmlformats.org/officeDocument/2006/relationships/slideLayout" Target="../slideLayouts/slideLayout2.xml"/><Relationship Id="rId5" Type="http://schemas.openxmlformats.org/officeDocument/2006/relationships/image" Target="../media/image108.png"/><Relationship Id="rId4" Type="http://schemas.openxmlformats.org/officeDocument/2006/relationships/image" Target="../media/image107.png"/></Relationships>
</file>

<file path=ppt/slides/_rels/slide5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5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111.png"/></Relationships>
</file>

<file path=ppt/slides/_rels/slide5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04.png"/><Relationship Id="rId4" Type="http://schemas.openxmlformats.org/officeDocument/2006/relationships/image" Target="../media/image116.png"/></Relationships>
</file>

<file path=ppt/slides/_rels/slide5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07.png"/></Relationships>
</file>

<file path=ppt/slides/_rels/slide5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18.png"/><Relationship Id="rId5" Type="http://schemas.openxmlformats.org/officeDocument/2006/relationships/image" Target="../media/image111.png"/><Relationship Id="rId4" Type="http://schemas.openxmlformats.org/officeDocument/2006/relationships/image" Target="../media/image117.png"/></Relationships>
</file>

<file path=ppt/slides/_rels/slide5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18.png"/><Relationship Id="rId5" Type="http://schemas.openxmlformats.org/officeDocument/2006/relationships/image" Target="../media/image111.png"/><Relationship Id="rId4" Type="http://schemas.openxmlformats.org/officeDocument/2006/relationships/image" Target="../media/image117.png"/></Relationships>
</file>

<file path=ppt/slides/_rels/slide5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6.xml"/><Relationship Id="rId6" Type="http://schemas.openxmlformats.org/officeDocument/2006/relationships/image" Target="../media/image123.emf"/><Relationship Id="rId5" Type="http://schemas.openxmlformats.org/officeDocument/2006/relationships/image" Target="../media/image122.emf"/><Relationship Id="rId4" Type="http://schemas.openxmlformats.org/officeDocument/2006/relationships/image" Target="../media/image121.png"/></Relationships>
</file>

<file path=ppt/slides/_rels/slide6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6.xml"/><Relationship Id="rId4" Type="http://schemas.openxmlformats.org/officeDocument/2006/relationships/image" Target="../media/image126.png"/></Relationships>
</file>

<file path=ppt/slides/_rels/slide6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10" Type="http://schemas.openxmlformats.org/officeDocument/2006/relationships/image" Target="../media/image104.png"/><Relationship Id="rId4" Type="http://schemas.openxmlformats.org/officeDocument/2006/relationships/image" Target="../media/image12.jpeg"/><Relationship Id="rId9" Type="http://schemas.openxmlformats.org/officeDocument/2006/relationships/image" Target="../media/image9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15E3-92C9-79DD-0390-6E7309FF3DA7}"/>
              </a:ext>
            </a:extLst>
          </p:cNvPr>
          <p:cNvSpPr>
            <a:spLocks noGrp="1"/>
          </p:cNvSpPr>
          <p:nvPr>
            <p:ph type="ctrTitle"/>
          </p:nvPr>
        </p:nvSpPr>
        <p:spPr>
          <a:xfrm>
            <a:off x="1152991" y="505675"/>
            <a:ext cx="9886016" cy="2387600"/>
          </a:xfrm>
        </p:spPr>
        <p:txBody>
          <a:bodyPr>
            <a:normAutofit/>
          </a:bodyPr>
          <a:lstStyle/>
          <a:p>
            <a:r>
              <a:rPr lang="en-US" sz="5400" dirty="0"/>
              <a:t>A minimal scenario for the evolution of non-equilibrium order</a:t>
            </a:r>
          </a:p>
        </p:txBody>
      </p:sp>
      <p:sp>
        <p:nvSpPr>
          <p:cNvPr id="3" name="Subtitle 2">
            <a:extLst>
              <a:ext uri="{FF2B5EF4-FFF2-40B4-BE49-F238E27FC236}">
                <a16:creationId xmlns:a16="http://schemas.microsoft.com/office/drawing/2014/main" id="{B8813F1A-40B2-E7AB-3FDA-434C36FA1BF8}"/>
              </a:ext>
            </a:extLst>
          </p:cNvPr>
          <p:cNvSpPr>
            <a:spLocks noGrp="1"/>
          </p:cNvSpPr>
          <p:nvPr>
            <p:ph type="subTitle" idx="1"/>
          </p:nvPr>
        </p:nvSpPr>
        <p:spPr>
          <a:xfrm>
            <a:off x="1524000" y="3627446"/>
            <a:ext cx="9144000" cy="1655762"/>
          </a:xfrm>
        </p:spPr>
        <p:txBody>
          <a:bodyPr>
            <a:normAutofit/>
          </a:bodyPr>
          <a:lstStyle/>
          <a:p>
            <a:r>
              <a:rPr lang="en-US" dirty="0"/>
              <a:t>Arvind Murugan</a:t>
            </a:r>
          </a:p>
          <a:p>
            <a:r>
              <a:rPr lang="en-US" dirty="0"/>
              <a:t>Associate Professor, Physics</a:t>
            </a:r>
          </a:p>
        </p:txBody>
      </p:sp>
      <p:pic>
        <p:nvPicPr>
          <p:cNvPr id="2050" name="Picture 2" descr="The University of Chicago - data.org">
            <a:extLst>
              <a:ext uri="{FF2B5EF4-FFF2-40B4-BE49-F238E27FC236}">
                <a16:creationId xmlns:a16="http://schemas.microsoft.com/office/drawing/2014/main" id="{C6D9A6E9-5B07-FC53-EC54-87C789C1D3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0061" y="5726553"/>
            <a:ext cx="3531877" cy="733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455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1EF86-1BC0-E75C-3205-FDB70384C1CE}"/>
              </a:ext>
            </a:extLst>
          </p:cNvPr>
          <p:cNvSpPr>
            <a:spLocks noGrp="1"/>
          </p:cNvSpPr>
          <p:nvPr>
            <p:ph type="title"/>
          </p:nvPr>
        </p:nvSpPr>
        <p:spPr>
          <a:xfrm>
            <a:off x="838200" y="204037"/>
            <a:ext cx="10515600" cy="1325563"/>
          </a:xfrm>
        </p:spPr>
        <p:txBody>
          <a:bodyPr/>
          <a:lstStyle/>
          <a:p>
            <a:pPr algn="ctr"/>
            <a:r>
              <a:rPr lang="en-US" dirty="0"/>
              <a:t>Origin of Maxwell Demons</a:t>
            </a:r>
          </a:p>
        </p:txBody>
      </p:sp>
      <p:sp>
        <p:nvSpPr>
          <p:cNvPr id="4" name="TextBox 3">
            <a:extLst>
              <a:ext uri="{FF2B5EF4-FFF2-40B4-BE49-F238E27FC236}">
                <a16:creationId xmlns:a16="http://schemas.microsoft.com/office/drawing/2014/main" id="{410DEFCA-D73C-EB9E-80CA-364EC7811E1D}"/>
              </a:ext>
            </a:extLst>
          </p:cNvPr>
          <p:cNvSpPr txBox="1"/>
          <p:nvPr/>
        </p:nvSpPr>
        <p:spPr>
          <a:xfrm>
            <a:off x="4460240" y="-1573764"/>
            <a:ext cx="2986099" cy="369332"/>
          </a:xfrm>
          <a:prstGeom prst="rect">
            <a:avLst/>
          </a:prstGeom>
          <a:noFill/>
        </p:spPr>
        <p:txBody>
          <a:bodyPr wrap="square" rtlCol="0">
            <a:spAutoFit/>
          </a:bodyPr>
          <a:lstStyle/>
          <a:p>
            <a:r>
              <a:rPr lang="en-US" dirty="0"/>
              <a:t>2</a:t>
            </a:r>
            <a:r>
              <a:rPr lang="en-US" baseline="30000" dirty="0"/>
              <a:t>nd</a:t>
            </a:r>
            <a:r>
              <a:rPr lang="en-US" dirty="0"/>
              <a:t> law of thermodynamics</a:t>
            </a:r>
          </a:p>
        </p:txBody>
      </p:sp>
      <p:sp>
        <p:nvSpPr>
          <p:cNvPr id="5" name="TextBox 4">
            <a:extLst>
              <a:ext uri="{FF2B5EF4-FFF2-40B4-BE49-F238E27FC236}">
                <a16:creationId xmlns:a16="http://schemas.microsoft.com/office/drawing/2014/main" id="{CD70CEF7-ED18-1A39-D253-C7478BF661CE}"/>
              </a:ext>
            </a:extLst>
          </p:cNvPr>
          <p:cNvSpPr txBox="1"/>
          <p:nvPr/>
        </p:nvSpPr>
        <p:spPr>
          <a:xfrm>
            <a:off x="4460240" y="6995948"/>
            <a:ext cx="3271520" cy="369332"/>
          </a:xfrm>
          <a:prstGeom prst="rect">
            <a:avLst/>
          </a:prstGeom>
          <a:noFill/>
        </p:spPr>
        <p:txBody>
          <a:bodyPr wrap="square" rtlCol="0">
            <a:spAutoFit/>
          </a:bodyPr>
          <a:lstStyle/>
          <a:p>
            <a:r>
              <a:rPr lang="en-US" dirty="0"/>
              <a:t>Things fall apart over time..</a:t>
            </a:r>
          </a:p>
        </p:txBody>
      </p:sp>
      <p:sp>
        <p:nvSpPr>
          <p:cNvPr id="6" name="TextBox 5">
            <a:extLst>
              <a:ext uri="{FF2B5EF4-FFF2-40B4-BE49-F238E27FC236}">
                <a16:creationId xmlns:a16="http://schemas.microsoft.com/office/drawing/2014/main" id="{A56B84AB-B59E-5604-4CE3-D4F8B3785D7D}"/>
              </a:ext>
            </a:extLst>
          </p:cNvPr>
          <p:cNvSpPr txBox="1"/>
          <p:nvPr/>
        </p:nvSpPr>
        <p:spPr>
          <a:xfrm>
            <a:off x="4194603" y="7573477"/>
            <a:ext cx="4531360" cy="1200329"/>
          </a:xfrm>
          <a:prstGeom prst="rect">
            <a:avLst/>
          </a:prstGeom>
          <a:noFill/>
        </p:spPr>
        <p:txBody>
          <a:bodyPr wrap="square" rtlCol="0">
            <a:spAutoFit/>
          </a:bodyPr>
          <a:lstStyle/>
          <a:p>
            <a:r>
              <a:rPr lang="en-US" dirty="0"/>
              <a:t>Things stay ordered preserve information… Maxwell Demon. </a:t>
            </a:r>
          </a:p>
          <a:p>
            <a:endParaRPr lang="en-US" dirty="0"/>
          </a:p>
          <a:p>
            <a:r>
              <a:rPr lang="en-US" dirty="0"/>
              <a:t>	=&gt; Must be polluting elsewhere</a:t>
            </a:r>
          </a:p>
        </p:txBody>
      </p:sp>
      <p:pic>
        <p:nvPicPr>
          <p:cNvPr id="3" name="Picture 2" descr="What is Life?: With Mind and Matter and Autobiographical Sketches (Canto  Classics): Schrodinger/Penrose, Erwin: 8601419978748: Books">
            <a:extLst>
              <a:ext uri="{FF2B5EF4-FFF2-40B4-BE49-F238E27FC236}">
                <a16:creationId xmlns:a16="http://schemas.microsoft.com/office/drawing/2014/main" id="{A9E9B328-16DD-F7A2-7545-79F6B4C761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5288" y="204037"/>
            <a:ext cx="957023" cy="147919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4FBCD1C-5833-FD2C-0D64-AFD294166071}"/>
              </a:ext>
            </a:extLst>
          </p:cNvPr>
          <p:cNvPicPr>
            <a:picLocks noChangeAspect="1"/>
          </p:cNvPicPr>
          <p:nvPr/>
        </p:nvPicPr>
        <p:blipFill>
          <a:blip r:embed="rId3"/>
          <a:stretch>
            <a:fillRect/>
          </a:stretch>
        </p:blipFill>
        <p:spPr>
          <a:xfrm>
            <a:off x="2350838" y="2555300"/>
            <a:ext cx="2823003" cy="2504086"/>
          </a:xfrm>
          <a:prstGeom prst="rect">
            <a:avLst/>
          </a:prstGeom>
        </p:spPr>
      </p:pic>
      <p:grpSp>
        <p:nvGrpSpPr>
          <p:cNvPr id="16" name="Group 15">
            <a:extLst>
              <a:ext uri="{FF2B5EF4-FFF2-40B4-BE49-F238E27FC236}">
                <a16:creationId xmlns:a16="http://schemas.microsoft.com/office/drawing/2014/main" id="{F2540D4E-6977-B235-0CBC-13857C3B148A}"/>
              </a:ext>
            </a:extLst>
          </p:cNvPr>
          <p:cNvGrpSpPr/>
          <p:nvPr/>
        </p:nvGrpSpPr>
        <p:grpSpPr>
          <a:xfrm>
            <a:off x="3367382" y="2118994"/>
            <a:ext cx="6904086" cy="2930827"/>
            <a:chOff x="3367382" y="2118994"/>
            <a:chExt cx="6904086" cy="2930827"/>
          </a:xfrm>
        </p:grpSpPr>
        <p:sp>
          <p:nvSpPr>
            <p:cNvPr id="9" name="TextBox 8">
              <a:extLst>
                <a:ext uri="{FF2B5EF4-FFF2-40B4-BE49-F238E27FC236}">
                  <a16:creationId xmlns:a16="http://schemas.microsoft.com/office/drawing/2014/main" id="{FD01C438-B8AF-6DD2-2CD9-3FF6AA9286B1}"/>
                </a:ext>
              </a:extLst>
            </p:cNvPr>
            <p:cNvSpPr txBox="1"/>
            <p:nvPr/>
          </p:nvSpPr>
          <p:spPr>
            <a:xfrm>
              <a:off x="3367382" y="2118994"/>
              <a:ext cx="910105" cy="369332"/>
            </a:xfrm>
            <a:prstGeom prst="rect">
              <a:avLst/>
            </a:prstGeom>
            <a:noFill/>
          </p:spPr>
          <p:txBody>
            <a:bodyPr wrap="square" rtlCol="0">
              <a:spAutoFit/>
            </a:bodyPr>
            <a:lstStyle/>
            <a:p>
              <a:r>
                <a:rPr lang="en-US" dirty="0"/>
                <a:t>before</a:t>
              </a:r>
            </a:p>
          </p:txBody>
        </p:sp>
        <p:grpSp>
          <p:nvGrpSpPr>
            <p:cNvPr id="14" name="Group 13">
              <a:extLst>
                <a:ext uri="{FF2B5EF4-FFF2-40B4-BE49-F238E27FC236}">
                  <a16:creationId xmlns:a16="http://schemas.microsoft.com/office/drawing/2014/main" id="{60C3EDDC-75B5-D56A-1E0F-066633FCD4C2}"/>
                </a:ext>
              </a:extLst>
            </p:cNvPr>
            <p:cNvGrpSpPr/>
            <p:nvPr/>
          </p:nvGrpSpPr>
          <p:grpSpPr>
            <a:xfrm>
              <a:off x="5356779" y="2118994"/>
              <a:ext cx="4914689" cy="2930827"/>
              <a:chOff x="5356779" y="2118994"/>
              <a:chExt cx="4914689" cy="2930827"/>
            </a:xfrm>
          </p:grpSpPr>
          <p:pic>
            <p:nvPicPr>
              <p:cNvPr id="7" name="Picture 6">
                <a:extLst>
                  <a:ext uri="{FF2B5EF4-FFF2-40B4-BE49-F238E27FC236}">
                    <a16:creationId xmlns:a16="http://schemas.microsoft.com/office/drawing/2014/main" id="{DFB83C98-8185-A9AC-C2AA-3BF9BC332D9B}"/>
                  </a:ext>
                </a:extLst>
              </p:cNvPr>
              <p:cNvPicPr>
                <a:picLocks noChangeAspect="1"/>
              </p:cNvPicPr>
              <p:nvPr/>
            </p:nvPicPr>
            <p:blipFill>
              <a:blip r:embed="rId4"/>
              <a:stretch>
                <a:fillRect/>
              </a:stretch>
            </p:blipFill>
            <p:spPr>
              <a:xfrm>
                <a:off x="6675436" y="2545735"/>
                <a:ext cx="3596032" cy="2504086"/>
              </a:xfrm>
              <a:prstGeom prst="rect">
                <a:avLst/>
              </a:prstGeom>
            </p:spPr>
          </p:pic>
          <p:sp>
            <p:nvSpPr>
              <p:cNvPr id="10" name="TextBox 9">
                <a:extLst>
                  <a:ext uri="{FF2B5EF4-FFF2-40B4-BE49-F238E27FC236}">
                    <a16:creationId xmlns:a16="http://schemas.microsoft.com/office/drawing/2014/main" id="{494D21A5-EE63-B77A-3FA0-E440268B801D}"/>
                  </a:ext>
                </a:extLst>
              </p:cNvPr>
              <p:cNvSpPr txBox="1"/>
              <p:nvPr/>
            </p:nvSpPr>
            <p:spPr>
              <a:xfrm>
                <a:off x="7819461" y="2118994"/>
                <a:ext cx="2064348" cy="369332"/>
              </a:xfrm>
              <a:prstGeom prst="rect">
                <a:avLst/>
              </a:prstGeom>
              <a:noFill/>
            </p:spPr>
            <p:txBody>
              <a:bodyPr wrap="square" rtlCol="0">
                <a:spAutoFit/>
              </a:bodyPr>
              <a:lstStyle/>
              <a:p>
                <a:r>
                  <a:rPr lang="en-US" dirty="0"/>
                  <a:t>some time later</a:t>
                </a:r>
              </a:p>
            </p:txBody>
          </p:sp>
          <p:cxnSp>
            <p:nvCxnSpPr>
              <p:cNvPr id="12" name="Straight Arrow Connector 11">
                <a:extLst>
                  <a:ext uri="{FF2B5EF4-FFF2-40B4-BE49-F238E27FC236}">
                    <a16:creationId xmlns:a16="http://schemas.microsoft.com/office/drawing/2014/main" id="{E6A2092D-95C5-51AB-0C78-151D77381EC3}"/>
                  </a:ext>
                </a:extLst>
              </p:cNvPr>
              <p:cNvCxnSpPr/>
              <p:nvPr/>
            </p:nvCxnSpPr>
            <p:spPr>
              <a:xfrm>
                <a:off x="5356779" y="3722283"/>
                <a:ext cx="1139253"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315373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1EF86-1BC0-E75C-3205-FDB70384C1CE}"/>
              </a:ext>
            </a:extLst>
          </p:cNvPr>
          <p:cNvSpPr>
            <a:spLocks noGrp="1"/>
          </p:cNvSpPr>
          <p:nvPr>
            <p:ph type="title"/>
          </p:nvPr>
        </p:nvSpPr>
        <p:spPr>
          <a:xfrm>
            <a:off x="838200" y="204037"/>
            <a:ext cx="10515600" cy="1325563"/>
          </a:xfrm>
        </p:spPr>
        <p:txBody>
          <a:bodyPr/>
          <a:lstStyle/>
          <a:p>
            <a:pPr algn="ctr"/>
            <a:r>
              <a:rPr lang="en-US" dirty="0"/>
              <a:t>Origin of Maxwell Demons</a:t>
            </a:r>
          </a:p>
        </p:txBody>
      </p:sp>
      <p:sp>
        <p:nvSpPr>
          <p:cNvPr id="4" name="TextBox 3">
            <a:extLst>
              <a:ext uri="{FF2B5EF4-FFF2-40B4-BE49-F238E27FC236}">
                <a16:creationId xmlns:a16="http://schemas.microsoft.com/office/drawing/2014/main" id="{410DEFCA-D73C-EB9E-80CA-364EC7811E1D}"/>
              </a:ext>
            </a:extLst>
          </p:cNvPr>
          <p:cNvSpPr txBox="1"/>
          <p:nvPr/>
        </p:nvSpPr>
        <p:spPr>
          <a:xfrm>
            <a:off x="4460240" y="-1573764"/>
            <a:ext cx="2986099" cy="369332"/>
          </a:xfrm>
          <a:prstGeom prst="rect">
            <a:avLst/>
          </a:prstGeom>
          <a:noFill/>
        </p:spPr>
        <p:txBody>
          <a:bodyPr wrap="square" rtlCol="0">
            <a:spAutoFit/>
          </a:bodyPr>
          <a:lstStyle/>
          <a:p>
            <a:r>
              <a:rPr lang="en-US" dirty="0"/>
              <a:t>2</a:t>
            </a:r>
            <a:r>
              <a:rPr lang="en-US" baseline="30000" dirty="0"/>
              <a:t>nd</a:t>
            </a:r>
            <a:r>
              <a:rPr lang="en-US" dirty="0"/>
              <a:t> law of thermodynamics</a:t>
            </a:r>
          </a:p>
        </p:txBody>
      </p:sp>
      <p:sp>
        <p:nvSpPr>
          <p:cNvPr id="5" name="TextBox 4">
            <a:extLst>
              <a:ext uri="{FF2B5EF4-FFF2-40B4-BE49-F238E27FC236}">
                <a16:creationId xmlns:a16="http://schemas.microsoft.com/office/drawing/2014/main" id="{CD70CEF7-ED18-1A39-D253-C7478BF661CE}"/>
              </a:ext>
            </a:extLst>
          </p:cNvPr>
          <p:cNvSpPr txBox="1"/>
          <p:nvPr/>
        </p:nvSpPr>
        <p:spPr>
          <a:xfrm>
            <a:off x="4460240" y="6995948"/>
            <a:ext cx="3271520" cy="369332"/>
          </a:xfrm>
          <a:prstGeom prst="rect">
            <a:avLst/>
          </a:prstGeom>
          <a:noFill/>
        </p:spPr>
        <p:txBody>
          <a:bodyPr wrap="square" rtlCol="0">
            <a:spAutoFit/>
          </a:bodyPr>
          <a:lstStyle/>
          <a:p>
            <a:r>
              <a:rPr lang="en-US" dirty="0"/>
              <a:t>Things fall apart over time..</a:t>
            </a:r>
          </a:p>
        </p:txBody>
      </p:sp>
      <p:sp>
        <p:nvSpPr>
          <p:cNvPr id="6" name="TextBox 5">
            <a:extLst>
              <a:ext uri="{FF2B5EF4-FFF2-40B4-BE49-F238E27FC236}">
                <a16:creationId xmlns:a16="http://schemas.microsoft.com/office/drawing/2014/main" id="{A56B84AB-B59E-5604-4CE3-D4F8B3785D7D}"/>
              </a:ext>
            </a:extLst>
          </p:cNvPr>
          <p:cNvSpPr txBox="1"/>
          <p:nvPr/>
        </p:nvSpPr>
        <p:spPr>
          <a:xfrm>
            <a:off x="4194603" y="7573477"/>
            <a:ext cx="4531360" cy="1200329"/>
          </a:xfrm>
          <a:prstGeom prst="rect">
            <a:avLst/>
          </a:prstGeom>
          <a:noFill/>
        </p:spPr>
        <p:txBody>
          <a:bodyPr wrap="square" rtlCol="0">
            <a:spAutoFit/>
          </a:bodyPr>
          <a:lstStyle/>
          <a:p>
            <a:r>
              <a:rPr lang="en-US" dirty="0"/>
              <a:t>Things stay ordered preserve information… Maxwell Demon. </a:t>
            </a:r>
          </a:p>
          <a:p>
            <a:endParaRPr lang="en-US" dirty="0"/>
          </a:p>
          <a:p>
            <a:r>
              <a:rPr lang="en-US" dirty="0"/>
              <a:t>	=&gt; Must be polluting elsewhere</a:t>
            </a:r>
          </a:p>
        </p:txBody>
      </p:sp>
      <p:pic>
        <p:nvPicPr>
          <p:cNvPr id="3" name="Picture 2" descr="What is Life?: With Mind and Matter and Autobiographical Sketches (Canto  Classics): Schrodinger/Penrose, Erwin: 8601419978748: Books">
            <a:extLst>
              <a:ext uri="{FF2B5EF4-FFF2-40B4-BE49-F238E27FC236}">
                <a16:creationId xmlns:a16="http://schemas.microsoft.com/office/drawing/2014/main" id="{A9E9B328-16DD-F7A2-7545-79F6B4C761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5288" y="204037"/>
            <a:ext cx="957023" cy="147919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4FBCD1C-5833-FD2C-0D64-AFD294166071}"/>
              </a:ext>
            </a:extLst>
          </p:cNvPr>
          <p:cNvPicPr>
            <a:picLocks noChangeAspect="1"/>
          </p:cNvPicPr>
          <p:nvPr/>
        </p:nvPicPr>
        <p:blipFill>
          <a:blip r:embed="rId4"/>
          <a:stretch>
            <a:fillRect/>
          </a:stretch>
        </p:blipFill>
        <p:spPr>
          <a:xfrm>
            <a:off x="2350838" y="2555300"/>
            <a:ext cx="2823003" cy="2504086"/>
          </a:xfrm>
          <a:prstGeom prst="rect">
            <a:avLst/>
          </a:prstGeom>
        </p:spPr>
      </p:pic>
      <p:sp>
        <p:nvSpPr>
          <p:cNvPr id="9" name="TextBox 8">
            <a:extLst>
              <a:ext uri="{FF2B5EF4-FFF2-40B4-BE49-F238E27FC236}">
                <a16:creationId xmlns:a16="http://schemas.microsoft.com/office/drawing/2014/main" id="{FD01C438-B8AF-6DD2-2CD9-3FF6AA9286B1}"/>
              </a:ext>
            </a:extLst>
          </p:cNvPr>
          <p:cNvSpPr txBox="1"/>
          <p:nvPr/>
        </p:nvSpPr>
        <p:spPr>
          <a:xfrm>
            <a:off x="3367382" y="2118994"/>
            <a:ext cx="910105" cy="369332"/>
          </a:xfrm>
          <a:prstGeom prst="rect">
            <a:avLst/>
          </a:prstGeom>
          <a:noFill/>
        </p:spPr>
        <p:txBody>
          <a:bodyPr wrap="square" rtlCol="0">
            <a:spAutoFit/>
          </a:bodyPr>
          <a:lstStyle/>
          <a:p>
            <a:r>
              <a:rPr lang="en-US" dirty="0"/>
              <a:t>before</a:t>
            </a:r>
          </a:p>
        </p:txBody>
      </p:sp>
      <p:grpSp>
        <p:nvGrpSpPr>
          <p:cNvPr id="14" name="Group 13">
            <a:extLst>
              <a:ext uri="{FF2B5EF4-FFF2-40B4-BE49-F238E27FC236}">
                <a16:creationId xmlns:a16="http://schemas.microsoft.com/office/drawing/2014/main" id="{60C3EDDC-75B5-D56A-1E0F-066633FCD4C2}"/>
              </a:ext>
            </a:extLst>
          </p:cNvPr>
          <p:cNvGrpSpPr/>
          <p:nvPr/>
        </p:nvGrpSpPr>
        <p:grpSpPr>
          <a:xfrm>
            <a:off x="5356779" y="2118994"/>
            <a:ext cx="4527030" cy="1603289"/>
            <a:chOff x="5356779" y="2118994"/>
            <a:chExt cx="4527030" cy="1603289"/>
          </a:xfrm>
        </p:grpSpPr>
        <p:sp>
          <p:nvSpPr>
            <p:cNvPr id="10" name="TextBox 9">
              <a:extLst>
                <a:ext uri="{FF2B5EF4-FFF2-40B4-BE49-F238E27FC236}">
                  <a16:creationId xmlns:a16="http://schemas.microsoft.com/office/drawing/2014/main" id="{494D21A5-EE63-B77A-3FA0-E440268B801D}"/>
                </a:ext>
              </a:extLst>
            </p:cNvPr>
            <p:cNvSpPr txBox="1"/>
            <p:nvPr/>
          </p:nvSpPr>
          <p:spPr>
            <a:xfrm>
              <a:off x="7819461" y="2118994"/>
              <a:ext cx="2064348" cy="369332"/>
            </a:xfrm>
            <a:prstGeom prst="rect">
              <a:avLst/>
            </a:prstGeom>
            <a:noFill/>
          </p:spPr>
          <p:txBody>
            <a:bodyPr wrap="square" rtlCol="0">
              <a:spAutoFit/>
            </a:bodyPr>
            <a:lstStyle/>
            <a:p>
              <a:r>
                <a:rPr lang="en-US" dirty="0"/>
                <a:t>some time later</a:t>
              </a:r>
            </a:p>
          </p:txBody>
        </p:sp>
        <p:cxnSp>
          <p:nvCxnSpPr>
            <p:cNvPr id="12" name="Straight Arrow Connector 11">
              <a:extLst>
                <a:ext uri="{FF2B5EF4-FFF2-40B4-BE49-F238E27FC236}">
                  <a16:creationId xmlns:a16="http://schemas.microsoft.com/office/drawing/2014/main" id="{E6A2092D-95C5-51AB-0C78-151D77381EC3}"/>
                </a:ext>
              </a:extLst>
            </p:cNvPr>
            <p:cNvCxnSpPr/>
            <p:nvPr/>
          </p:nvCxnSpPr>
          <p:spPr>
            <a:xfrm>
              <a:off x="5356779" y="3722283"/>
              <a:ext cx="1139253"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03552BE9-CD06-DB02-5CC7-9C1AE0E40BAE}"/>
              </a:ext>
            </a:extLst>
          </p:cNvPr>
          <p:cNvGrpSpPr/>
          <p:nvPr/>
        </p:nvGrpSpPr>
        <p:grpSpPr>
          <a:xfrm>
            <a:off x="3386115" y="3887548"/>
            <a:ext cx="4147374" cy="1831432"/>
            <a:chOff x="3184981" y="3731048"/>
            <a:chExt cx="4147374" cy="1831432"/>
          </a:xfrm>
        </p:grpSpPr>
        <p:pic>
          <p:nvPicPr>
            <p:cNvPr id="15" name="Picture 14">
              <a:extLst>
                <a:ext uri="{FF2B5EF4-FFF2-40B4-BE49-F238E27FC236}">
                  <a16:creationId xmlns:a16="http://schemas.microsoft.com/office/drawing/2014/main" id="{08B0D4EA-4BCC-5D20-8E7C-695B1B277842}"/>
                </a:ext>
              </a:extLst>
            </p:cNvPr>
            <p:cNvPicPr>
              <a:picLocks noChangeAspect="1"/>
            </p:cNvPicPr>
            <p:nvPr/>
          </p:nvPicPr>
          <p:blipFill>
            <a:blip r:embed="rId5"/>
            <a:stretch>
              <a:fillRect/>
            </a:stretch>
          </p:blipFill>
          <p:spPr>
            <a:xfrm>
              <a:off x="5310137" y="3731048"/>
              <a:ext cx="843161" cy="1131421"/>
            </a:xfrm>
            <a:prstGeom prst="rect">
              <a:avLst/>
            </a:prstGeom>
          </p:spPr>
        </p:pic>
        <p:sp>
          <p:nvSpPr>
            <p:cNvPr id="16" name="TextBox 15">
              <a:extLst>
                <a:ext uri="{FF2B5EF4-FFF2-40B4-BE49-F238E27FC236}">
                  <a16:creationId xmlns:a16="http://schemas.microsoft.com/office/drawing/2014/main" id="{CC2C0309-DDE2-B2FB-05E9-1B668E1FDB12}"/>
                </a:ext>
              </a:extLst>
            </p:cNvPr>
            <p:cNvSpPr txBox="1"/>
            <p:nvPr/>
          </p:nvSpPr>
          <p:spPr>
            <a:xfrm>
              <a:off x="3184981" y="5193148"/>
              <a:ext cx="2986099" cy="369332"/>
            </a:xfrm>
            <a:prstGeom prst="rect">
              <a:avLst/>
            </a:prstGeom>
            <a:noFill/>
          </p:spPr>
          <p:txBody>
            <a:bodyPr wrap="square" rtlCol="0">
              <a:spAutoFit/>
            </a:bodyPr>
            <a:lstStyle/>
            <a:p>
              <a:pPr algn="ctr"/>
              <a:r>
                <a:rPr lang="en-US" dirty="0"/>
                <a:t>Energy source</a:t>
              </a:r>
            </a:p>
          </p:txBody>
        </p:sp>
        <p:sp>
          <p:nvSpPr>
            <p:cNvPr id="17" name="TextBox 16">
              <a:extLst>
                <a:ext uri="{FF2B5EF4-FFF2-40B4-BE49-F238E27FC236}">
                  <a16:creationId xmlns:a16="http://schemas.microsoft.com/office/drawing/2014/main" id="{D78F1D87-D3AA-4BB8-A8A5-57A51267E4BC}"/>
                </a:ext>
              </a:extLst>
            </p:cNvPr>
            <p:cNvSpPr txBox="1"/>
            <p:nvPr/>
          </p:nvSpPr>
          <p:spPr>
            <a:xfrm>
              <a:off x="5782202" y="5190634"/>
              <a:ext cx="1550153" cy="371846"/>
            </a:xfrm>
            <a:prstGeom prst="rect">
              <a:avLst/>
            </a:prstGeom>
            <a:noFill/>
          </p:spPr>
          <p:txBody>
            <a:bodyPr wrap="square" rtlCol="0">
              <a:spAutoFit/>
            </a:bodyPr>
            <a:lstStyle/>
            <a:p>
              <a:pPr algn="ctr"/>
              <a:r>
                <a:rPr lang="en-US" dirty="0"/>
                <a:t>Heat</a:t>
              </a:r>
            </a:p>
          </p:txBody>
        </p:sp>
        <p:sp>
          <p:nvSpPr>
            <p:cNvPr id="18" name="Right Arrow 17">
              <a:extLst>
                <a:ext uri="{FF2B5EF4-FFF2-40B4-BE49-F238E27FC236}">
                  <a16:creationId xmlns:a16="http://schemas.microsoft.com/office/drawing/2014/main" id="{00BCB138-366A-080C-8193-D30EAB7EF8A9}"/>
                </a:ext>
              </a:extLst>
            </p:cNvPr>
            <p:cNvSpPr/>
            <p:nvPr/>
          </p:nvSpPr>
          <p:spPr>
            <a:xfrm rot="18900000">
              <a:off x="4890223" y="4937192"/>
              <a:ext cx="464113" cy="2673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a:extLst>
                <a:ext uri="{FF2B5EF4-FFF2-40B4-BE49-F238E27FC236}">
                  <a16:creationId xmlns:a16="http://schemas.microsoft.com/office/drawing/2014/main" id="{AA1AF8FC-B507-4CCB-DF04-15103297E8F9}"/>
                </a:ext>
              </a:extLst>
            </p:cNvPr>
            <p:cNvSpPr/>
            <p:nvPr/>
          </p:nvSpPr>
          <p:spPr>
            <a:xfrm rot="2700000">
              <a:off x="5833894" y="4962003"/>
              <a:ext cx="464113" cy="26737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CF6FC439-3F93-B5F5-AB9C-CE9341F6F8DD}"/>
              </a:ext>
            </a:extLst>
          </p:cNvPr>
          <p:cNvSpPr txBox="1"/>
          <p:nvPr/>
        </p:nvSpPr>
        <p:spPr>
          <a:xfrm>
            <a:off x="4433355" y="1541156"/>
            <a:ext cx="2986099" cy="369332"/>
          </a:xfrm>
          <a:prstGeom prst="rect">
            <a:avLst/>
          </a:prstGeom>
          <a:noFill/>
        </p:spPr>
        <p:txBody>
          <a:bodyPr wrap="square" rtlCol="0">
            <a:spAutoFit/>
          </a:bodyPr>
          <a:lstStyle/>
          <a:p>
            <a:pPr algn="ctr"/>
            <a:r>
              <a:rPr lang="en-US" b="1" dirty="0"/>
              <a:t>Living things</a:t>
            </a:r>
          </a:p>
        </p:txBody>
      </p:sp>
      <p:pic>
        <p:nvPicPr>
          <p:cNvPr id="21" name="Picture 20">
            <a:extLst>
              <a:ext uri="{FF2B5EF4-FFF2-40B4-BE49-F238E27FC236}">
                <a16:creationId xmlns:a16="http://schemas.microsoft.com/office/drawing/2014/main" id="{6B59BE16-A472-DFBD-C73A-5C310928841E}"/>
              </a:ext>
            </a:extLst>
          </p:cNvPr>
          <p:cNvPicPr>
            <a:picLocks noChangeAspect="1"/>
          </p:cNvPicPr>
          <p:nvPr/>
        </p:nvPicPr>
        <p:blipFill>
          <a:blip r:embed="rId4"/>
          <a:stretch>
            <a:fillRect/>
          </a:stretch>
        </p:blipFill>
        <p:spPr>
          <a:xfrm>
            <a:off x="7060806" y="2555300"/>
            <a:ext cx="2823003" cy="2504086"/>
          </a:xfrm>
          <a:prstGeom prst="rect">
            <a:avLst/>
          </a:prstGeom>
        </p:spPr>
      </p:pic>
      <p:pic>
        <p:nvPicPr>
          <p:cNvPr id="28" name="Picture 27">
            <a:extLst>
              <a:ext uri="{FF2B5EF4-FFF2-40B4-BE49-F238E27FC236}">
                <a16:creationId xmlns:a16="http://schemas.microsoft.com/office/drawing/2014/main" id="{41CA2E09-CF7C-B581-4221-EDC33967650D}"/>
              </a:ext>
            </a:extLst>
          </p:cNvPr>
          <p:cNvPicPr>
            <a:picLocks noChangeAspect="1"/>
          </p:cNvPicPr>
          <p:nvPr/>
        </p:nvPicPr>
        <p:blipFill>
          <a:blip r:embed="rId6"/>
          <a:stretch>
            <a:fillRect/>
          </a:stretch>
        </p:blipFill>
        <p:spPr>
          <a:xfrm>
            <a:off x="10211915" y="4968760"/>
            <a:ext cx="1720203" cy="1889240"/>
          </a:xfrm>
          <a:prstGeom prst="rect">
            <a:avLst/>
          </a:prstGeom>
        </p:spPr>
      </p:pic>
      <p:pic>
        <p:nvPicPr>
          <p:cNvPr id="27" name="Picture 26">
            <a:extLst>
              <a:ext uri="{FF2B5EF4-FFF2-40B4-BE49-F238E27FC236}">
                <a16:creationId xmlns:a16="http://schemas.microsoft.com/office/drawing/2014/main" id="{F1C13CD6-439C-196B-D97F-827925C7A566}"/>
              </a:ext>
            </a:extLst>
          </p:cNvPr>
          <p:cNvPicPr>
            <a:picLocks noChangeAspect="1"/>
          </p:cNvPicPr>
          <p:nvPr/>
        </p:nvPicPr>
        <p:blipFill>
          <a:blip r:embed="rId7"/>
          <a:stretch>
            <a:fillRect/>
          </a:stretch>
        </p:blipFill>
        <p:spPr>
          <a:xfrm>
            <a:off x="356879" y="5004421"/>
            <a:ext cx="2021453" cy="1649541"/>
          </a:xfrm>
          <a:prstGeom prst="rect">
            <a:avLst/>
          </a:prstGeom>
        </p:spPr>
      </p:pic>
    </p:spTree>
    <p:extLst>
      <p:ext uri="{BB962C8B-B14F-4D97-AF65-F5344CB8AC3E}">
        <p14:creationId xmlns:p14="http://schemas.microsoft.com/office/powerpoint/2010/main" val="3110982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99CBA16C-CB39-4530-9584-ACE83087A1E3}"/>
              </a:ext>
            </a:extLst>
          </p:cNvPr>
          <p:cNvGrpSpPr/>
          <p:nvPr/>
        </p:nvGrpSpPr>
        <p:grpSpPr>
          <a:xfrm>
            <a:off x="714260" y="2756016"/>
            <a:ext cx="8621535" cy="1957582"/>
            <a:chOff x="420367" y="2756016"/>
            <a:chExt cx="8621535" cy="1957582"/>
          </a:xfrm>
        </p:grpSpPr>
        <p:grpSp>
          <p:nvGrpSpPr>
            <p:cNvPr id="36" name="Group 35">
              <a:extLst>
                <a:ext uri="{FF2B5EF4-FFF2-40B4-BE49-F238E27FC236}">
                  <a16:creationId xmlns:a16="http://schemas.microsoft.com/office/drawing/2014/main" id="{CA81D16F-0396-EA26-8F28-0CB1975A229D}"/>
                </a:ext>
              </a:extLst>
            </p:cNvPr>
            <p:cNvGrpSpPr/>
            <p:nvPr/>
          </p:nvGrpSpPr>
          <p:grpSpPr>
            <a:xfrm>
              <a:off x="2422570" y="2756016"/>
              <a:ext cx="6619332" cy="1957582"/>
              <a:chOff x="3314689" y="2756016"/>
              <a:chExt cx="6619332" cy="1957582"/>
            </a:xfrm>
          </p:grpSpPr>
          <p:sp>
            <p:nvSpPr>
              <p:cNvPr id="39" name="TextBox 38">
                <a:extLst>
                  <a:ext uri="{FF2B5EF4-FFF2-40B4-BE49-F238E27FC236}">
                    <a16:creationId xmlns:a16="http://schemas.microsoft.com/office/drawing/2014/main" id="{1D6A52BE-3542-9B4D-810C-15976CEA0DFF}"/>
                  </a:ext>
                </a:extLst>
              </p:cNvPr>
              <p:cNvSpPr txBox="1"/>
              <p:nvPr/>
            </p:nvSpPr>
            <p:spPr>
              <a:xfrm>
                <a:off x="4760669" y="2775742"/>
                <a:ext cx="803419" cy="369332"/>
              </a:xfrm>
              <a:prstGeom prst="rect">
                <a:avLst/>
              </a:prstGeom>
              <a:noFill/>
            </p:spPr>
            <p:txBody>
              <a:bodyPr wrap="square" rtlCol="0">
                <a:spAutoFit/>
              </a:bodyPr>
              <a:lstStyle/>
              <a:p>
                <a:r>
                  <a:rPr lang="en-US" dirty="0"/>
                  <a:t>before</a:t>
                </a:r>
              </a:p>
            </p:txBody>
          </p:sp>
          <p:grpSp>
            <p:nvGrpSpPr>
              <p:cNvPr id="40" name="Group 39">
                <a:extLst>
                  <a:ext uri="{FF2B5EF4-FFF2-40B4-BE49-F238E27FC236}">
                    <a16:creationId xmlns:a16="http://schemas.microsoft.com/office/drawing/2014/main" id="{C3CDD217-212E-3A1A-93A8-07806C9506CC}"/>
                  </a:ext>
                </a:extLst>
              </p:cNvPr>
              <p:cNvGrpSpPr/>
              <p:nvPr/>
            </p:nvGrpSpPr>
            <p:grpSpPr>
              <a:xfrm>
                <a:off x="3314689" y="2756016"/>
                <a:ext cx="6619332" cy="1049085"/>
                <a:chOff x="3786608" y="2230286"/>
                <a:chExt cx="6619332" cy="1049085"/>
              </a:xfrm>
            </p:grpSpPr>
            <p:sp>
              <p:nvSpPr>
                <p:cNvPr id="43" name="TextBox 42">
                  <a:extLst>
                    <a:ext uri="{FF2B5EF4-FFF2-40B4-BE49-F238E27FC236}">
                      <a16:creationId xmlns:a16="http://schemas.microsoft.com/office/drawing/2014/main" id="{174D3776-0964-07EC-F9B8-DC8CF4E105AF}"/>
                    </a:ext>
                  </a:extLst>
                </p:cNvPr>
                <p:cNvSpPr txBox="1"/>
                <p:nvPr/>
              </p:nvSpPr>
              <p:spPr>
                <a:xfrm>
                  <a:off x="8341592" y="2230286"/>
                  <a:ext cx="2064348" cy="369332"/>
                </a:xfrm>
                <a:prstGeom prst="rect">
                  <a:avLst/>
                </a:prstGeom>
                <a:noFill/>
              </p:spPr>
              <p:txBody>
                <a:bodyPr wrap="square" rtlCol="0">
                  <a:spAutoFit/>
                </a:bodyPr>
                <a:lstStyle/>
                <a:p>
                  <a:r>
                    <a:rPr lang="en-US" dirty="0"/>
                    <a:t>later</a:t>
                  </a:r>
                </a:p>
              </p:txBody>
            </p:sp>
            <p:cxnSp>
              <p:nvCxnSpPr>
                <p:cNvPr id="44" name="Straight Arrow Connector 43">
                  <a:extLst>
                    <a:ext uri="{FF2B5EF4-FFF2-40B4-BE49-F238E27FC236}">
                      <a16:creationId xmlns:a16="http://schemas.microsoft.com/office/drawing/2014/main" id="{D40D06C2-056C-B119-5DF9-D7EBDE6FAF80}"/>
                    </a:ext>
                  </a:extLst>
                </p:cNvPr>
                <p:cNvCxnSpPr>
                  <a:cxnSpLocks/>
                </p:cNvCxnSpPr>
                <p:nvPr/>
              </p:nvCxnSpPr>
              <p:spPr>
                <a:xfrm>
                  <a:off x="6844133" y="3279371"/>
                  <a:ext cx="720328"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77BF3D57-E6AF-3E0D-BD96-B67C3061326A}"/>
                    </a:ext>
                  </a:extLst>
                </p:cNvPr>
                <p:cNvCxnSpPr>
                  <a:cxnSpLocks/>
                </p:cNvCxnSpPr>
                <p:nvPr/>
              </p:nvCxnSpPr>
              <p:spPr>
                <a:xfrm>
                  <a:off x="3786608" y="3279371"/>
                  <a:ext cx="720328"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1" name="Picture 40">
                <a:extLst>
                  <a:ext uri="{FF2B5EF4-FFF2-40B4-BE49-F238E27FC236}">
                    <a16:creationId xmlns:a16="http://schemas.microsoft.com/office/drawing/2014/main" id="{8B6DB0EF-CC60-A46C-8A99-23EBFDAE87BB}"/>
                  </a:ext>
                </a:extLst>
              </p:cNvPr>
              <p:cNvPicPr>
                <a:picLocks noChangeAspect="1"/>
              </p:cNvPicPr>
              <p:nvPr/>
            </p:nvPicPr>
            <p:blipFill>
              <a:blip r:embed="rId3"/>
              <a:stretch>
                <a:fillRect/>
              </a:stretch>
            </p:blipFill>
            <p:spPr>
              <a:xfrm>
                <a:off x="7243982" y="3145074"/>
                <a:ext cx="1768289" cy="1568524"/>
              </a:xfrm>
              <a:prstGeom prst="rect">
                <a:avLst/>
              </a:prstGeom>
            </p:spPr>
          </p:pic>
          <p:pic>
            <p:nvPicPr>
              <p:cNvPr id="42" name="Picture 41">
                <a:extLst>
                  <a:ext uri="{FF2B5EF4-FFF2-40B4-BE49-F238E27FC236}">
                    <a16:creationId xmlns:a16="http://schemas.microsoft.com/office/drawing/2014/main" id="{0BFBFA6B-D202-01F3-74B3-1BFD5888EDF5}"/>
                  </a:ext>
                </a:extLst>
              </p:cNvPr>
              <p:cNvPicPr>
                <a:picLocks noChangeAspect="1"/>
              </p:cNvPicPr>
              <p:nvPr/>
            </p:nvPicPr>
            <p:blipFill>
              <a:blip r:embed="rId4"/>
              <a:stretch>
                <a:fillRect/>
              </a:stretch>
            </p:blipFill>
            <p:spPr>
              <a:xfrm>
                <a:off x="4278234" y="3267440"/>
                <a:ext cx="1768288" cy="1231342"/>
              </a:xfrm>
              <a:prstGeom prst="rect">
                <a:avLst/>
              </a:prstGeom>
            </p:spPr>
          </p:pic>
        </p:grpSp>
        <p:pic>
          <p:nvPicPr>
            <p:cNvPr id="37" name="Picture 36">
              <a:extLst>
                <a:ext uri="{FF2B5EF4-FFF2-40B4-BE49-F238E27FC236}">
                  <a16:creationId xmlns:a16="http://schemas.microsoft.com/office/drawing/2014/main" id="{9E6D1165-44C7-E4DD-265D-B8A56AC1335D}"/>
                </a:ext>
              </a:extLst>
            </p:cNvPr>
            <p:cNvPicPr>
              <a:picLocks noChangeAspect="1"/>
            </p:cNvPicPr>
            <p:nvPr/>
          </p:nvPicPr>
          <p:blipFill>
            <a:blip r:embed="rId4"/>
            <a:stretch>
              <a:fillRect/>
            </a:stretch>
          </p:blipFill>
          <p:spPr>
            <a:xfrm>
              <a:off x="420367" y="3267440"/>
              <a:ext cx="1768288" cy="1231342"/>
            </a:xfrm>
            <a:prstGeom prst="rect">
              <a:avLst/>
            </a:prstGeom>
          </p:spPr>
        </p:pic>
        <p:sp>
          <p:nvSpPr>
            <p:cNvPr id="38" name="TextBox 37">
              <a:extLst>
                <a:ext uri="{FF2B5EF4-FFF2-40B4-BE49-F238E27FC236}">
                  <a16:creationId xmlns:a16="http://schemas.microsoft.com/office/drawing/2014/main" id="{E7E328FE-DBCE-5CC6-9EE6-8CB68CEE72AD}"/>
                </a:ext>
              </a:extLst>
            </p:cNvPr>
            <p:cNvSpPr txBox="1"/>
            <p:nvPr/>
          </p:nvSpPr>
          <p:spPr>
            <a:xfrm>
              <a:off x="660159" y="2756016"/>
              <a:ext cx="1512638" cy="369332"/>
            </a:xfrm>
            <a:prstGeom prst="rect">
              <a:avLst/>
            </a:prstGeom>
            <a:noFill/>
          </p:spPr>
          <p:txBody>
            <a:bodyPr wrap="square" rtlCol="0">
              <a:spAutoFit/>
            </a:bodyPr>
            <a:lstStyle/>
            <a:p>
              <a:r>
                <a:rPr lang="en-US" dirty="0"/>
                <a:t>much before</a:t>
              </a:r>
            </a:p>
          </p:txBody>
        </p:sp>
      </p:grpSp>
      <p:sp>
        <p:nvSpPr>
          <p:cNvPr id="2" name="Title 1">
            <a:extLst>
              <a:ext uri="{FF2B5EF4-FFF2-40B4-BE49-F238E27FC236}">
                <a16:creationId xmlns:a16="http://schemas.microsoft.com/office/drawing/2014/main" id="{D381EF86-1BC0-E75C-3205-FDB70384C1CE}"/>
              </a:ext>
            </a:extLst>
          </p:cNvPr>
          <p:cNvSpPr>
            <a:spLocks noGrp="1"/>
          </p:cNvSpPr>
          <p:nvPr>
            <p:ph type="title"/>
          </p:nvPr>
        </p:nvSpPr>
        <p:spPr>
          <a:xfrm>
            <a:off x="838200" y="204037"/>
            <a:ext cx="10515600" cy="1325563"/>
          </a:xfrm>
        </p:spPr>
        <p:txBody>
          <a:bodyPr/>
          <a:lstStyle/>
          <a:p>
            <a:pPr algn="ctr"/>
            <a:r>
              <a:rPr lang="en-US" dirty="0"/>
              <a:t>Origin of Maxwell Demons</a:t>
            </a:r>
          </a:p>
        </p:txBody>
      </p:sp>
      <p:sp>
        <p:nvSpPr>
          <p:cNvPr id="4" name="TextBox 3">
            <a:extLst>
              <a:ext uri="{FF2B5EF4-FFF2-40B4-BE49-F238E27FC236}">
                <a16:creationId xmlns:a16="http://schemas.microsoft.com/office/drawing/2014/main" id="{410DEFCA-D73C-EB9E-80CA-364EC7811E1D}"/>
              </a:ext>
            </a:extLst>
          </p:cNvPr>
          <p:cNvSpPr txBox="1"/>
          <p:nvPr/>
        </p:nvSpPr>
        <p:spPr>
          <a:xfrm>
            <a:off x="4460240" y="-1573764"/>
            <a:ext cx="2986099" cy="369332"/>
          </a:xfrm>
          <a:prstGeom prst="rect">
            <a:avLst/>
          </a:prstGeom>
          <a:noFill/>
        </p:spPr>
        <p:txBody>
          <a:bodyPr wrap="square" rtlCol="0">
            <a:spAutoFit/>
          </a:bodyPr>
          <a:lstStyle/>
          <a:p>
            <a:r>
              <a:rPr lang="en-US" dirty="0"/>
              <a:t>2</a:t>
            </a:r>
            <a:r>
              <a:rPr lang="en-US" baseline="30000" dirty="0"/>
              <a:t>nd</a:t>
            </a:r>
            <a:r>
              <a:rPr lang="en-US" dirty="0"/>
              <a:t> law of thermodynamics</a:t>
            </a:r>
          </a:p>
        </p:txBody>
      </p:sp>
      <p:sp>
        <p:nvSpPr>
          <p:cNvPr id="5" name="TextBox 4">
            <a:extLst>
              <a:ext uri="{FF2B5EF4-FFF2-40B4-BE49-F238E27FC236}">
                <a16:creationId xmlns:a16="http://schemas.microsoft.com/office/drawing/2014/main" id="{CD70CEF7-ED18-1A39-D253-C7478BF661CE}"/>
              </a:ext>
            </a:extLst>
          </p:cNvPr>
          <p:cNvSpPr txBox="1"/>
          <p:nvPr/>
        </p:nvSpPr>
        <p:spPr>
          <a:xfrm>
            <a:off x="4460240" y="6995948"/>
            <a:ext cx="3271520" cy="369332"/>
          </a:xfrm>
          <a:prstGeom prst="rect">
            <a:avLst/>
          </a:prstGeom>
          <a:noFill/>
        </p:spPr>
        <p:txBody>
          <a:bodyPr wrap="square" rtlCol="0">
            <a:spAutoFit/>
          </a:bodyPr>
          <a:lstStyle/>
          <a:p>
            <a:r>
              <a:rPr lang="en-US" dirty="0"/>
              <a:t>Things fall apart over time..</a:t>
            </a:r>
          </a:p>
        </p:txBody>
      </p:sp>
      <p:sp>
        <p:nvSpPr>
          <p:cNvPr id="6" name="TextBox 5">
            <a:extLst>
              <a:ext uri="{FF2B5EF4-FFF2-40B4-BE49-F238E27FC236}">
                <a16:creationId xmlns:a16="http://schemas.microsoft.com/office/drawing/2014/main" id="{A56B84AB-B59E-5604-4CE3-D4F8B3785D7D}"/>
              </a:ext>
            </a:extLst>
          </p:cNvPr>
          <p:cNvSpPr txBox="1"/>
          <p:nvPr/>
        </p:nvSpPr>
        <p:spPr>
          <a:xfrm>
            <a:off x="4194603" y="7573477"/>
            <a:ext cx="4531360" cy="1200329"/>
          </a:xfrm>
          <a:prstGeom prst="rect">
            <a:avLst/>
          </a:prstGeom>
          <a:noFill/>
        </p:spPr>
        <p:txBody>
          <a:bodyPr wrap="square" rtlCol="0">
            <a:spAutoFit/>
          </a:bodyPr>
          <a:lstStyle/>
          <a:p>
            <a:r>
              <a:rPr lang="en-US" dirty="0"/>
              <a:t>Things stay ordered preserve information… Maxwell Demon. </a:t>
            </a:r>
          </a:p>
          <a:p>
            <a:endParaRPr lang="en-US" dirty="0"/>
          </a:p>
          <a:p>
            <a:r>
              <a:rPr lang="en-US" dirty="0"/>
              <a:t>	=&gt; Must be polluting elsewhere</a:t>
            </a:r>
          </a:p>
        </p:txBody>
      </p:sp>
      <p:sp>
        <p:nvSpPr>
          <p:cNvPr id="13" name="TextBox 12">
            <a:extLst>
              <a:ext uri="{FF2B5EF4-FFF2-40B4-BE49-F238E27FC236}">
                <a16:creationId xmlns:a16="http://schemas.microsoft.com/office/drawing/2014/main" id="{6185BBFA-DC55-52BA-8700-21B170D2784D}"/>
              </a:ext>
            </a:extLst>
          </p:cNvPr>
          <p:cNvSpPr txBox="1"/>
          <p:nvPr/>
        </p:nvSpPr>
        <p:spPr>
          <a:xfrm>
            <a:off x="776881" y="-1263215"/>
            <a:ext cx="1573957" cy="369332"/>
          </a:xfrm>
          <a:prstGeom prst="rect">
            <a:avLst/>
          </a:prstGeom>
          <a:noFill/>
        </p:spPr>
        <p:txBody>
          <a:bodyPr wrap="none" rtlCol="0">
            <a:spAutoFit/>
          </a:bodyPr>
          <a:lstStyle/>
          <a:p>
            <a:r>
              <a:rPr lang="en-US" b="1" dirty="0"/>
              <a:t>New question:</a:t>
            </a:r>
          </a:p>
        </p:txBody>
      </p:sp>
      <p:grpSp>
        <p:nvGrpSpPr>
          <p:cNvPr id="49" name="Group 48">
            <a:extLst>
              <a:ext uri="{FF2B5EF4-FFF2-40B4-BE49-F238E27FC236}">
                <a16:creationId xmlns:a16="http://schemas.microsoft.com/office/drawing/2014/main" id="{32F1B252-419C-0DE3-979C-CB74E9E22534}"/>
              </a:ext>
            </a:extLst>
          </p:cNvPr>
          <p:cNvGrpSpPr/>
          <p:nvPr/>
        </p:nvGrpSpPr>
        <p:grpSpPr>
          <a:xfrm>
            <a:off x="3584386" y="4083356"/>
            <a:ext cx="4147374" cy="1831432"/>
            <a:chOff x="3184981" y="3731048"/>
            <a:chExt cx="4147374" cy="1831432"/>
          </a:xfrm>
        </p:grpSpPr>
        <p:pic>
          <p:nvPicPr>
            <p:cNvPr id="50" name="Picture 49">
              <a:extLst>
                <a:ext uri="{FF2B5EF4-FFF2-40B4-BE49-F238E27FC236}">
                  <a16:creationId xmlns:a16="http://schemas.microsoft.com/office/drawing/2014/main" id="{27995783-E58E-0EC1-C3B8-46EEA5E80D43}"/>
                </a:ext>
              </a:extLst>
            </p:cNvPr>
            <p:cNvPicPr>
              <a:picLocks noChangeAspect="1"/>
            </p:cNvPicPr>
            <p:nvPr/>
          </p:nvPicPr>
          <p:blipFill>
            <a:blip r:embed="rId5"/>
            <a:stretch>
              <a:fillRect/>
            </a:stretch>
          </p:blipFill>
          <p:spPr>
            <a:xfrm>
              <a:off x="5310137" y="3731048"/>
              <a:ext cx="843161" cy="1131421"/>
            </a:xfrm>
            <a:prstGeom prst="rect">
              <a:avLst/>
            </a:prstGeom>
          </p:spPr>
        </p:pic>
        <p:sp>
          <p:nvSpPr>
            <p:cNvPr id="51" name="TextBox 50">
              <a:extLst>
                <a:ext uri="{FF2B5EF4-FFF2-40B4-BE49-F238E27FC236}">
                  <a16:creationId xmlns:a16="http://schemas.microsoft.com/office/drawing/2014/main" id="{D1C19805-51FB-9BB2-862C-0E658B953DEE}"/>
                </a:ext>
              </a:extLst>
            </p:cNvPr>
            <p:cNvSpPr txBox="1"/>
            <p:nvPr/>
          </p:nvSpPr>
          <p:spPr>
            <a:xfrm>
              <a:off x="3184981" y="5193148"/>
              <a:ext cx="2986099" cy="369332"/>
            </a:xfrm>
            <a:prstGeom prst="rect">
              <a:avLst/>
            </a:prstGeom>
            <a:noFill/>
          </p:spPr>
          <p:txBody>
            <a:bodyPr wrap="square" rtlCol="0">
              <a:spAutoFit/>
            </a:bodyPr>
            <a:lstStyle/>
            <a:p>
              <a:pPr algn="ctr"/>
              <a:r>
                <a:rPr lang="en-US" dirty="0"/>
                <a:t>Energy source</a:t>
              </a:r>
            </a:p>
          </p:txBody>
        </p:sp>
        <p:sp>
          <p:nvSpPr>
            <p:cNvPr id="52" name="TextBox 51">
              <a:extLst>
                <a:ext uri="{FF2B5EF4-FFF2-40B4-BE49-F238E27FC236}">
                  <a16:creationId xmlns:a16="http://schemas.microsoft.com/office/drawing/2014/main" id="{30A38637-15C7-A915-83E5-62A9BD2E366F}"/>
                </a:ext>
              </a:extLst>
            </p:cNvPr>
            <p:cNvSpPr txBox="1"/>
            <p:nvPr/>
          </p:nvSpPr>
          <p:spPr>
            <a:xfrm>
              <a:off x="5782202" y="5190634"/>
              <a:ext cx="1550153" cy="371846"/>
            </a:xfrm>
            <a:prstGeom prst="rect">
              <a:avLst/>
            </a:prstGeom>
            <a:noFill/>
          </p:spPr>
          <p:txBody>
            <a:bodyPr wrap="square" rtlCol="0">
              <a:spAutoFit/>
            </a:bodyPr>
            <a:lstStyle/>
            <a:p>
              <a:pPr algn="ctr"/>
              <a:r>
                <a:rPr lang="en-US" dirty="0"/>
                <a:t>Heat</a:t>
              </a:r>
            </a:p>
          </p:txBody>
        </p:sp>
        <p:sp>
          <p:nvSpPr>
            <p:cNvPr id="53" name="Right Arrow 52">
              <a:extLst>
                <a:ext uri="{FF2B5EF4-FFF2-40B4-BE49-F238E27FC236}">
                  <a16:creationId xmlns:a16="http://schemas.microsoft.com/office/drawing/2014/main" id="{FDD50FDA-1260-679C-13CF-3B34A1046509}"/>
                </a:ext>
              </a:extLst>
            </p:cNvPr>
            <p:cNvSpPr/>
            <p:nvPr/>
          </p:nvSpPr>
          <p:spPr>
            <a:xfrm rot="18900000">
              <a:off x="4890223" y="4937192"/>
              <a:ext cx="464113" cy="2673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ight Arrow 53">
              <a:extLst>
                <a:ext uri="{FF2B5EF4-FFF2-40B4-BE49-F238E27FC236}">
                  <a16:creationId xmlns:a16="http://schemas.microsoft.com/office/drawing/2014/main" id="{D71BAF44-3B2B-CDD1-B036-D972C7986415}"/>
                </a:ext>
              </a:extLst>
            </p:cNvPr>
            <p:cNvSpPr/>
            <p:nvPr/>
          </p:nvSpPr>
          <p:spPr>
            <a:xfrm rot="2700000">
              <a:off x="5833894" y="4962003"/>
              <a:ext cx="464113" cy="26737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a:extLst>
              <a:ext uri="{FF2B5EF4-FFF2-40B4-BE49-F238E27FC236}">
                <a16:creationId xmlns:a16="http://schemas.microsoft.com/office/drawing/2014/main" id="{DC4DB244-87DE-3D80-1015-37F42416FEE1}"/>
              </a:ext>
            </a:extLst>
          </p:cNvPr>
          <p:cNvGrpSpPr/>
          <p:nvPr/>
        </p:nvGrpSpPr>
        <p:grpSpPr>
          <a:xfrm>
            <a:off x="13350235" y="4148076"/>
            <a:ext cx="4296316" cy="1131043"/>
            <a:chOff x="5315188" y="4083734"/>
            <a:chExt cx="4296316" cy="1131043"/>
          </a:xfrm>
        </p:grpSpPr>
        <p:pic>
          <p:nvPicPr>
            <p:cNvPr id="56" name="Picture 55">
              <a:extLst>
                <a:ext uri="{FF2B5EF4-FFF2-40B4-BE49-F238E27FC236}">
                  <a16:creationId xmlns:a16="http://schemas.microsoft.com/office/drawing/2014/main" id="{B4A81CF6-DC3B-D42D-1821-18F3379DD258}"/>
                </a:ext>
              </a:extLst>
            </p:cNvPr>
            <p:cNvPicPr>
              <a:picLocks noChangeAspect="1"/>
            </p:cNvPicPr>
            <p:nvPr/>
          </p:nvPicPr>
          <p:blipFill>
            <a:blip r:embed="rId6"/>
            <a:stretch>
              <a:fillRect/>
            </a:stretch>
          </p:blipFill>
          <p:spPr>
            <a:xfrm>
              <a:off x="5315188" y="4142247"/>
              <a:ext cx="1371642" cy="1072530"/>
            </a:xfrm>
            <a:prstGeom prst="rect">
              <a:avLst/>
            </a:prstGeom>
          </p:spPr>
        </p:pic>
        <p:pic>
          <p:nvPicPr>
            <p:cNvPr id="57" name="Picture 56">
              <a:extLst>
                <a:ext uri="{FF2B5EF4-FFF2-40B4-BE49-F238E27FC236}">
                  <a16:creationId xmlns:a16="http://schemas.microsoft.com/office/drawing/2014/main" id="{E89999DE-FD53-586F-0D60-B91E23124931}"/>
                </a:ext>
              </a:extLst>
            </p:cNvPr>
            <p:cNvPicPr>
              <a:picLocks noChangeAspect="1"/>
            </p:cNvPicPr>
            <p:nvPr/>
          </p:nvPicPr>
          <p:blipFill>
            <a:blip r:embed="rId6"/>
            <a:stretch>
              <a:fillRect/>
            </a:stretch>
          </p:blipFill>
          <p:spPr>
            <a:xfrm>
              <a:off x="8239862" y="4083734"/>
              <a:ext cx="1371642" cy="1072530"/>
            </a:xfrm>
            <a:prstGeom prst="rect">
              <a:avLst/>
            </a:prstGeom>
          </p:spPr>
        </p:pic>
      </p:grpSp>
      <p:sp>
        <p:nvSpPr>
          <p:cNvPr id="3" name="TextBox 2">
            <a:extLst>
              <a:ext uri="{FF2B5EF4-FFF2-40B4-BE49-F238E27FC236}">
                <a16:creationId xmlns:a16="http://schemas.microsoft.com/office/drawing/2014/main" id="{AE381B24-28EB-360B-02F5-9429E7AA860C}"/>
              </a:ext>
            </a:extLst>
          </p:cNvPr>
          <p:cNvSpPr txBox="1"/>
          <p:nvPr/>
        </p:nvSpPr>
        <p:spPr>
          <a:xfrm>
            <a:off x="3155802" y="1561264"/>
            <a:ext cx="6101863" cy="369332"/>
          </a:xfrm>
          <a:prstGeom prst="rect">
            <a:avLst/>
          </a:prstGeom>
          <a:noFill/>
        </p:spPr>
        <p:txBody>
          <a:bodyPr wrap="none" rtlCol="0">
            <a:spAutoFit/>
          </a:bodyPr>
          <a:lstStyle/>
          <a:p>
            <a:pPr algn="ctr"/>
            <a:r>
              <a:rPr lang="en-US" b="1" dirty="0"/>
              <a:t>When does non-equilibrium coupling spontaneously emerge? </a:t>
            </a:r>
          </a:p>
        </p:txBody>
      </p:sp>
      <p:pic>
        <p:nvPicPr>
          <p:cNvPr id="7" name="Picture 6" descr="What is Life?: With Mind and Matter and Autobiographical Sketches (Canto  Classics): Schrodinger/Penrose, Erwin: 8601419978748: Books">
            <a:extLst>
              <a:ext uri="{FF2B5EF4-FFF2-40B4-BE49-F238E27FC236}">
                <a16:creationId xmlns:a16="http://schemas.microsoft.com/office/drawing/2014/main" id="{FFDE1149-C705-78C8-14DE-5F7228D09A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75288" y="204037"/>
            <a:ext cx="957023" cy="14791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38DCFBC-AA31-B6C7-785B-ED3A61739E5B}"/>
              </a:ext>
            </a:extLst>
          </p:cNvPr>
          <p:cNvPicPr>
            <a:picLocks noChangeAspect="1"/>
          </p:cNvPicPr>
          <p:nvPr/>
        </p:nvPicPr>
        <p:blipFill>
          <a:blip r:embed="rId5">
            <a:alphaModFix amt="13000"/>
          </a:blip>
          <a:stretch>
            <a:fillRect/>
          </a:stretch>
        </p:blipFill>
        <p:spPr>
          <a:xfrm>
            <a:off x="2672225" y="4077441"/>
            <a:ext cx="837285" cy="1123535"/>
          </a:xfrm>
          <a:prstGeom prst="rect">
            <a:avLst/>
          </a:prstGeom>
        </p:spPr>
      </p:pic>
    </p:spTree>
    <p:extLst>
      <p:ext uri="{BB962C8B-B14F-4D97-AF65-F5344CB8AC3E}">
        <p14:creationId xmlns:p14="http://schemas.microsoft.com/office/powerpoint/2010/main" val="3917488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99CBA16C-CB39-4530-9584-ACE83087A1E3}"/>
              </a:ext>
            </a:extLst>
          </p:cNvPr>
          <p:cNvGrpSpPr/>
          <p:nvPr/>
        </p:nvGrpSpPr>
        <p:grpSpPr>
          <a:xfrm>
            <a:off x="714260" y="2756016"/>
            <a:ext cx="7699785" cy="1957582"/>
            <a:chOff x="420367" y="2756016"/>
            <a:chExt cx="7699785" cy="1957582"/>
          </a:xfrm>
        </p:grpSpPr>
        <p:grpSp>
          <p:nvGrpSpPr>
            <p:cNvPr id="36" name="Group 35">
              <a:extLst>
                <a:ext uri="{FF2B5EF4-FFF2-40B4-BE49-F238E27FC236}">
                  <a16:creationId xmlns:a16="http://schemas.microsoft.com/office/drawing/2014/main" id="{CA81D16F-0396-EA26-8F28-0CB1975A229D}"/>
                </a:ext>
              </a:extLst>
            </p:cNvPr>
            <p:cNvGrpSpPr/>
            <p:nvPr/>
          </p:nvGrpSpPr>
          <p:grpSpPr>
            <a:xfrm>
              <a:off x="2422570" y="2775742"/>
              <a:ext cx="5697582" cy="1937856"/>
              <a:chOff x="3314689" y="2775742"/>
              <a:chExt cx="5697582" cy="1937856"/>
            </a:xfrm>
          </p:grpSpPr>
          <p:sp>
            <p:nvSpPr>
              <p:cNvPr id="39" name="TextBox 38">
                <a:extLst>
                  <a:ext uri="{FF2B5EF4-FFF2-40B4-BE49-F238E27FC236}">
                    <a16:creationId xmlns:a16="http://schemas.microsoft.com/office/drawing/2014/main" id="{1D6A52BE-3542-9B4D-810C-15976CEA0DFF}"/>
                  </a:ext>
                </a:extLst>
              </p:cNvPr>
              <p:cNvSpPr txBox="1"/>
              <p:nvPr/>
            </p:nvSpPr>
            <p:spPr>
              <a:xfrm>
                <a:off x="4760669" y="2775742"/>
                <a:ext cx="803419" cy="369332"/>
              </a:xfrm>
              <a:prstGeom prst="rect">
                <a:avLst/>
              </a:prstGeom>
              <a:noFill/>
            </p:spPr>
            <p:txBody>
              <a:bodyPr wrap="square" rtlCol="0">
                <a:spAutoFit/>
              </a:bodyPr>
              <a:lstStyle/>
              <a:p>
                <a:r>
                  <a:rPr lang="en-US" dirty="0"/>
                  <a:t>before</a:t>
                </a:r>
              </a:p>
            </p:txBody>
          </p:sp>
          <p:grpSp>
            <p:nvGrpSpPr>
              <p:cNvPr id="40" name="Group 39">
                <a:extLst>
                  <a:ext uri="{FF2B5EF4-FFF2-40B4-BE49-F238E27FC236}">
                    <a16:creationId xmlns:a16="http://schemas.microsoft.com/office/drawing/2014/main" id="{C3CDD217-212E-3A1A-93A8-07806C9506CC}"/>
                  </a:ext>
                </a:extLst>
              </p:cNvPr>
              <p:cNvGrpSpPr/>
              <p:nvPr/>
            </p:nvGrpSpPr>
            <p:grpSpPr>
              <a:xfrm>
                <a:off x="3314689" y="3805101"/>
                <a:ext cx="3777853" cy="0"/>
                <a:chOff x="3786608" y="3279371"/>
                <a:chExt cx="3777853" cy="0"/>
              </a:xfrm>
            </p:grpSpPr>
            <p:cxnSp>
              <p:nvCxnSpPr>
                <p:cNvPr id="44" name="Straight Arrow Connector 43">
                  <a:extLst>
                    <a:ext uri="{FF2B5EF4-FFF2-40B4-BE49-F238E27FC236}">
                      <a16:creationId xmlns:a16="http://schemas.microsoft.com/office/drawing/2014/main" id="{D40D06C2-056C-B119-5DF9-D7EBDE6FAF80}"/>
                    </a:ext>
                  </a:extLst>
                </p:cNvPr>
                <p:cNvCxnSpPr>
                  <a:cxnSpLocks/>
                </p:cNvCxnSpPr>
                <p:nvPr/>
              </p:nvCxnSpPr>
              <p:spPr>
                <a:xfrm>
                  <a:off x="6844133" y="3279371"/>
                  <a:ext cx="720328"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77BF3D57-E6AF-3E0D-BD96-B67C3061326A}"/>
                    </a:ext>
                  </a:extLst>
                </p:cNvPr>
                <p:cNvCxnSpPr>
                  <a:cxnSpLocks/>
                </p:cNvCxnSpPr>
                <p:nvPr/>
              </p:nvCxnSpPr>
              <p:spPr>
                <a:xfrm>
                  <a:off x="3786608" y="3279371"/>
                  <a:ext cx="720328"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1" name="Picture 40">
                <a:extLst>
                  <a:ext uri="{FF2B5EF4-FFF2-40B4-BE49-F238E27FC236}">
                    <a16:creationId xmlns:a16="http://schemas.microsoft.com/office/drawing/2014/main" id="{8B6DB0EF-CC60-A46C-8A99-23EBFDAE87BB}"/>
                  </a:ext>
                </a:extLst>
              </p:cNvPr>
              <p:cNvPicPr>
                <a:picLocks noChangeAspect="1"/>
              </p:cNvPicPr>
              <p:nvPr/>
            </p:nvPicPr>
            <p:blipFill>
              <a:blip r:embed="rId3"/>
              <a:stretch>
                <a:fillRect/>
              </a:stretch>
            </p:blipFill>
            <p:spPr>
              <a:xfrm>
                <a:off x="7243982" y="3145074"/>
                <a:ext cx="1768289" cy="1568524"/>
              </a:xfrm>
              <a:prstGeom prst="rect">
                <a:avLst/>
              </a:prstGeom>
            </p:spPr>
          </p:pic>
          <p:pic>
            <p:nvPicPr>
              <p:cNvPr id="42" name="Picture 41">
                <a:extLst>
                  <a:ext uri="{FF2B5EF4-FFF2-40B4-BE49-F238E27FC236}">
                    <a16:creationId xmlns:a16="http://schemas.microsoft.com/office/drawing/2014/main" id="{0BFBFA6B-D202-01F3-74B3-1BFD5888EDF5}"/>
                  </a:ext>
                </a:extLst>
              </p:cNvPr>
              <p:cNvPicPr>
                <a:picLocks noChangeAspect="1"/>
              </p:cNvPicPr>
              <p:nvPr/>
            </p:nvPicPr>
            <p:blipFill>
              <a:blip r:embed="rId4"/>
              <a:stretch>
                <a:fillRect/>
              </a:stretch>
            </p:blipFill>
            <p:spPr>
              <a:xfrm>
                <a:off x="4278234" y="3267440"/>
                <a:ext cx="1768288" cy="1231342"/>
              </a:xfrm>
              <a:prstGeom prst="rect">
                <a:avLst/>
              </a:prstGeom>
            </p:spPr>
          </p:pic>
        </p:grpSp>
        <p:pic>
          <p:nvPicPr>
            <p:cNvPr id="37" name="Picture 36">
              <a:extLst>
                <a:ext uri="{FF2B5EF4-FFF2-40B4-BE49-F238E27FC236}">
                  <a16:creationId xmlns:a16="http://schemas.microsoft.com/office/drawing/2014/main" id="{9E6D1165-44C7-E4DD-265D-B8A56AC1335D}"/>
                </a:ext>
              </a:extLst>
            </p:cNvPr>
            <p:cNvPicPr>
              <a:picLocks noChangeAspect="1"/>
            </p:cNvPicPr>
            <p:nvPr/>
          </p:nvPicPr>
          <p:blipFill>
            <a:blip r:embed="rId4"/>
            <a:stretch>
              <a:fillRect/>
            </a:stretch>
          </p:blipFill>
          <p:spPr>
            <a:xfrm>
              <a:off x="420367" y="3267440"/>
              <a:ext cx="1768288" cy="1231342"/>
            </a:xfrm>
            <a:prstGeom prst="rect">
              <a:avLst/>
            </a:prstGeom>
          </p:spPr>
        </p:pic>
        <p:sp>
          <p:nvSpPr>
            <p:cNvPr id="38" name="TextBox 37">
              <a:extLst>
                <a:ext uri="{FF2B5EF4-FFF2-40B4-BE49-F238E27FC236}">
                  <a16:creationId xmlns:a16="http://schemas.microsoft.com/office/drawing/2014/main" id="{E7E328FE-DBCE-5CC6-9EE6-8CB68CEE72AD}"/>
                </a:ext>
              </a:extLst>
            </p:cNvPr>
            <p:cNvSpPr txBox="1"/>
            <p:nvPr/>
          </p:nvSpPr>
          <p:spPr>
            <a:xfrm>
              <a:off x="660159" y="2756016"/>
              <a:ext cx="1512638" cy="369332"/>
            </a:xfrm>
            <a:prstGeom prst="rect">
              <a:avLst/>
            </a:prstGeom>
            <a:noFill/>
          </p:spPr>
          <p:txBody>
            <a:bodyPr wrap="square" rtlCol="0">
              <a:spAutoFit/>
            </a:bodyPr>
            <a:lstStyle/>
            <a:p>
              <a:r>
                <a:rPr lang="en-US" dirty="0"/>
                <a:t>much before</a:t>
              </a:r>
            </a:p>
          </p:txBody>
        </p:sp>
      </p:grpSp>
      <p:sp>
        <p:nvSpPr>
          <p:cNvPr id="2" name="Title 1">
            <a:extLst>
              <a:ext uri="{FF2B5EF4-FFF2-40B4-BE49-F238E27FC236}">
                <a16:creationId xmlns:a16="http://schemas.microsoft.com/office/drawing/2014/main" id="{D381EF86-1BC0-E75C-3205-FDB70384C1CE}"/>
              </a:ext>
            </a:extLst>
          </p:cNvPr>
          <p:cNvSpPr>
            <a:spLocks noGrp="1"/>
          </p:cNvSpPr>
          <p:nvPr>
            <p:ph type="title"/>
          </p:nvPr>
        </p:nvSpPr>
        <p:spPr>
          <a:xfrm>
            <a:off x="838200" y="204037"/>
            <a:ext cx="10515600" cy="1325563"/>
          </a:xfrm>
        </p:spPr>
        <p:txBody>
          <a:bodyPr/>
          <a:lstStyle/>
          <a:p>
            <a:pPr algn="ctr"/>
            <a:r>
              <a:rPr lang="en-US" dirty="0"/>
              <a:t>Origin of Maxwell Demons</a:t>
            </a:r>
          </a:p>
        </p:txBody>
      </p:sp>
      <p:grpSp>
        <p:nvGrpSpPr>
          <p:cNvPr id="49" name="Group 48">
            <a:extLst>
              <a:ext uri="{FF2B5EF4-FFF2-40B4-BE49-F238E27FC236}">
                <a16:creationId xmlns:a16="http://schemas.microsoft.com/office/drawing/2014/main" id="{32F1B252-419C-0DE3-979C-CB74E9E22534}"/>
              </a:ext>
            </a:extLst>
          </p:cNvPr>
          <p:cNvGrpSpPr/>
          <p:nvPr/>
        </p:nvGrpSpPr>
        <p:grpSpPr>
          <a:xfrm>
            <a:off x="3584386" y="4083356"/>
            <a:ext cx="4147374" cy="1831432"/>
            <a:chOff x="3184981" y="3731048"/>
            <a:chExt cx="4147374" cy="1831432"/>
          </a:xfrm>
        </p:grpSpPr>
        <p:pic>
          <p:nvPicPr>
            <p:cNvPr id="50" name="Picture 49">
              <a:extLst>
                <a:ext uri="{FF2B5EF4-FFF2-40B4-BE49-F238E27FC236}">
                  <a16:creationId xmlns:a16="http://schemas.microsoft.com/office/drawing/2014/main" id="{27995783-E58E-0EC1-C3B8-46EEA5E80D43}"/>
                </a:ext>
              </a:extLst>
            </p:cNvPr>
            <p:cNvPicPr>
              <a:picLocks noChangeAspect="1"/>
            </p:cNvPicPr>
            <p:nvPr/>
          </p:nvPicPr>
          <p:blipFill>
            <a:blip r:embed="rId5"/>
            <a:stretch>
              <a:fillRect/>
            </a:stretch>
          </p:blipFill>
          <p:spPr>
            <a:xfrm>
              <a:off x="5310137" y="3731048"/>
              <a:ext cx="843161" cy="1131421"/>
            </a:xfrm>
            <a:prstGeom prst="rect">
              <a:avLst/>
            </a:prstGeom>
          </p:spPr>
        </p:pic>
        <p:sp>
          <p:nvSpPr>
            <p:cNvPr id="51" name="TextBox 50">
              <a:extLst>
                <a:ext uri="{FF2B5EF4-FFF2-40B4-BE49-F238E27FC236}">
                  <a16:creationId xmlns:a16="http://schemas.microsoft.com/office/drawing/2014/main" id="{D1C19805-51FB-9BB2-862C-0E658B953DEE}"/>
                </a:ext>
              </a:extLst>
            </p:cNvPr>
            <p:cNvSpPr txBox="1"/>
            <p:nvPr/>
          </p:nvSpPr>
          <p:spPr>
            <a:xfrm>
              <a:off x="3184981" y="5193148"/>
              <a:ext cx="2986099" cy="369332"/>
            </a:xfrm>
            <a:prstGeom prst="rect">
              <a:avLst/>
            </a:prstGeom>
            <a:noFill/>
          </p:spPr>
          <p:txBody>
            <a:bodyPr wrap="square" rtlCol="0">
              <a:spAutoFit/>
            </a:bodyPr>
            <a:lstStyle/>
            <a:p>
              <a:pPr algn="ctr"/>
              <a:r>
                <a:rPr lang="en-US" dirty="0"/>
                <a:t>Energy source</a:t>
              </a:r>
            </a:p>
          </p:txBody>
        </p:sp>
        <p:sp>
          <p:nvSpPr>
            <p:cNvPr id="52" name="TextBox 51">
              <a:extLst>
                <a:ext uri="{FF2B5EF4-FFF2-40B4-BE49-F238E27FC236}">
                  <a16:creationId xmlns:a16="http://schemas.microsoft.com/office/drawing/2014/main" id="{30A38637-15C7-A915-83E5-62A9BD2E366F}"/>
                </a:ext>
              </a:extLst>
            </p:cNvPr>
            <p:cNvSpPr txBox="1"/>
            <p:nvPr/>
          </p:nvSpPr>
          <p:spPr>
            <a:xfrm>
              <a:off x="5782202" y="5190634"/>
              <a:ext cx="1550153" cy="371846"/>
            </a:xfrm>
            <a:prstGeom prst="rect">
              <a:avLst/>
            </a:prstGeom>
            <a:noFill/>
          </p:spPr>
          <p:txBody>
            <a:bodyPr wrap="square" rtlCol="0">
              <a:spAutoFit/>
            </a:bodyPr>
            <a:lstStyle/>
            <a:p>
              <a:pPr algn="ctr"/>
              <a:r>
                <a:rPr lang="en-US" dirty="0"/>
                <a:t>Heat</a:t>
              </a:r>
            </a:p>
          </p:txBody>
        </p:sp>
        <p:sp>
          <p:nvSpPr>
            <p:cNvPr id="53" name="Right Arrow 52">
              <a:extLst>
                <a:ext uri="{FF2B5EF4-FFF2-40B4-BE49-F238E27FC236}">
                  <a16:creationId xmlns:a16="http://schemas.microsoft.com/office/drawing/2014/main" id="{FDD50FDA-1260-679C-13CF-3B34A1046509}"/>
                </a:ext>
              </a:extLst>
            </p:cNvPr>
            <p:cNvSpPr/>
            <p:nvPr/>
          </p:nvSpPr>
          <p:spPr>
            <a:xfrm rot="18900000">
              <a:off x="4890223" y="4937192"/>
              <a:ext cx="464113" cy="2673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ight Arrow 53">
              <a:extLst>
                <a:ext uri="{FF2B5EF4-FFF2-40B4-BE49-F238E27FC236}">
                  <a16:creationId xmlns:a16="http://schemas.microsoft.com/office/drawing/2014/main" id="{D71BAF44-3B2B-CDD1-B036-D972C7986415}"/>
                </a:ext>
              </a:extLst>
            </p:cNvPr>
            <p:cNvSpPr/>
            <p:nvPr/>
          </p:nvSpPr>
          <p:spPr>
            <a:xfrm rot="2700000">
              <a:off x="5833894" y="4962003"/>
              <a:ext cx="464113" cy="26737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a:extLst>
              <a:ext uri="{FF2B5EF4-FFF2-40B4-BE49-F238E27FC236}">
                <a16:creationId xmlns:a16="http://schemas.microsoft.com/office/drawing/2014/main" id="{DC4DB244-87DE-3D80-1015-37F42416FEE1}"/>
              </a:ext>
            </a:extLst>
          </p:cNvPr>
          <p:cNvGrpSpPr/>
          <p:nvPr/>
        </p:nvGrpSpPr>
        <p:grpSpPr>
          <a:xfrm>
            <a:off x="13350235" y="4148076"/>
            <a:ext cx="4296316" cy="1131043"/>
            <a:chOff x="5315188" y="4083734"/>
            <a:chExt cx="4296316" cy="1131043"/>
          </a:xfrm>
        </p:grpSpPr>
        <p:pic>
          <p:nvPicPr>
            <p:cNvPr id="56" name="Picture 55">
              <a:extLst>
                <a:ext uri="{FF2B5EF4-FFF2-40B4-BE49-F238E27FC236}">
                  <a16:creationId xmlns:a16="http://schemas.microsoft.com/office/drawing/2014/main" id="{B4A81CF6-DC3B-D42D-1821-18F3379DD258}"/>
                </a:ext>
              </a:extLst>
            </p:cNvPr>
            <p:cNvPicPr>
              <a:picLocks noChangeAspect="1"/>
            </p:cNvPicPr>
            <p:nvPr/>
          </p:nvPicPr>
          <p:blipFill>
            <a:blip r:embed="rId6"/>
            <a:stretch>
              <a:fillRect/>
            </a:stretch>
          </p:blipFill>
          <p:spPr>
            <a:xfrm>
              <a:off x="5315188" y="4142247"/>
              <a:ext cx="1371642" cy="1072530"/>
            </a:xfrm>
            <a:prstGeom prst="rect">
              <a:avLst/>
            </a:prstGeom>
          </p:spPr>
        </p:pic>
        <p:pic>
          <p:nvPicPr>
            <p:cNvPr id="57" name="Picture 56">
              <a:extLst>
                <a:ext uri="{FF2B5EF4-FFF2-40B4-BE49-F238E27FC236}">
                  <a16:creationId xmlns:a16="http://schemas.microsoft.com/office/drawing/2014/main" id="{E89999DE-FD53-586F-0D60-B91E23124931}"/>
                </a:ext>
              </a:extLst>
            </p:cNvPr>
            <p:cNvPicPr>
              <a:picLocks noChangeAspect="1"/>
            </p:cNvPicPr>
            <p:nvPr/>
          </p:nvPicPr>
          <p:blipFill>
            <a:blip r:embed="rId6"/>
            <a:stretch>
              <a:fillRect/>
            </a:stretch>
          </p:blipFill>
          <p:spPr>
            <a:xfrm>
              <a:off x="8239862" y="4083734"/>
              <a:ext cx="1371642" cy="1072530"/>
            </a:xfrm>
            <a:prstGeom prst="rect">
              <a:avLst/>
            </a:prstGeom>
          </p:spPr>
        </p:pic>
      </p:grpSp>
      <p:sp>
        <p:nvSpPr>
          <p:cNvPr id="3" name="TextBox 2">
            <a:extLst>
              <a:ext uri="{FF2B5EF4-FFF2-40B4-BE49-F238E27FC236}">
                <a16:creationId xmlns:a16="http://schemas.microsoft.com/office/drawing/2014/main" id="{AE381B24-28EB-360B-02F5-9429E7AA860C}"/>
              </a:ext>
            </a:extLst>
          </p:cNvPr>
          <p:cNvSpPr txBox="1"/>
          <p:nvPr/>
        </p:nvSpPr>
        <p:spPr>
          <a:xfrm>
            <a:off x="3155802" y="1561264"/>
            <a:ext cx="6101863" cy="369332"/>
          </a:xfrm>
          <a:prstGeom prst="rect">
            <a:avLst/>
          </a:prstGeom>
          <a:noFill/>
        </p:spPr>
        <p:txBody>
          <a:bodyPr wrap="none" rtlCol="0">
            <a:spAutoFit/>
          </a:bodyPr>
          <a:lstStyle/>
          <a:p>
            <a:pPr algn="ctr"/>
            <a:r>
              <a:rPr lang="en-US" b="1" dirty="0"/>
              <a:t>When does non-equilibrium coupling spontaneously emerge? </a:t>
            </a:r>
          </a:p>
        </p:txBody>
      </p:sp>
      <p:pic>
        <p:nvPicPr>
          <p:cNvPr id="7" name="Picture 6" descr="What is Life?: With Mind and Matter and Autobiographical Sketches (Canto  Classics): Schrodinger/Penrose, Erwin: 8601419978748: Books">
            <a:extLst>
              <a:ext uri="{FF2B5EF4-FFF2-40B4-BE49-F238E27FC236}">
                <a16:creationId xmlns:a16="http://schemas.microsoft.com/office/drawing/2014/main" id="{FFDE1149-C705-78C8-14DE-5F7228D09A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75288" y="204037"/>
            <a:ext cx="957023" cy="1479191"/>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26">
            <a:extLst>
              <a:ext uri="{FF2B5EF4-FFF2-40B4-BE49-F238E27FC236}">
                <a16:creationId xmlns:a16="http://schemas.microsoft.com/office/drawing/2014/main" id="{11BE24E8-98BC-47AD-4A6C-55398EB1CB62}"/>
              </a:ext>
            </a:extLst>
          </p:cNvPr>
          <p:cNvGrpSpPr/>
          <p:nvPr/>
        </p:nvGrpSpPr>
        <p:grpSpPr>
          <a:xfrm>
            <a:off x="8565485" y="1965265"/>
            <a:ext cx="3443131" cy="4855814"/>
            <a:chOff x="8565485" y="1965265"/>
            <a:chExt cx="3443131" cy="4855814"/>
          </a:xfrm>
        </p:grpSpPr>
        <p:sp>
          <p:nvSpPr>
            <p:cNvPr id="10" name="Frame 9">
              <a:extLst>
                <a:ext uri="{FF2B5EF4-FFF2-40B4-BE49-F238E27FC236}">
                  <a16:creationId xmlns:a16="http://schemas.microsoft.com/office/drawing/2014/main" id="{B535A88F-BF91-CEDA-0D0F-4C89748D5DFB}"/>
                </a:ext>
              </a:extLst>
            </p:cNvPr>
            <p:cNvSpPr/>
            <p:nvPr/>
          </p:nvSpPr>
          <p:spPr>
            <a:xfrm>
              <a:off x="8565485" y="5516837"/>
              <a:ext cx="3443131" cy="1304242"/>
            </a:xfrm>
            <a:prstGeom prst="frame">
              <a:avLst>
                <a:gd name="adj1" fmla="val 35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CC38D1B0-751C-381A-A95C-0DB61056FD8D}"/>
                </a:ext>
              </a:extLst>
            </p:cNvPr>
            <p:cNvGrpSpPr/>
            <p:nvPr/>
          </p:nvGrpSpPr>
          <p:grpSpPr>
            <a:xfrm>
              <a:off x="8565485" y="1965265"/>
              <a:ext cx="3443131" cy="1568523"/>
              <a:chOff x="8973868" y="1965265"/>
              <a:chExt cx="3034748" cy="1568523"/>
            </a:xfrm>
          </p:grpSpPr>
          <p:sp>
            <p:nvSpPr>
              <p:cNvPr id="8" name="Frame 7">
                <a:extLst>
                  <a:ext uri="{FF2B5EF4-FFF2-40B4-BE49-F238E27FC236}">
                    <a16:creationId xmlns:a16="http://schemas.microsoft.com/office/drawing/2014/main" id="{8EB3AF2A-307C-9C8D-7EA6-0DD72823BAD4}"/>
                  </a:ext>
                </a:extLst>
              </p:cNvPr>
              <p:cNvSpPr/>
              <p:nvPr/>
            </p:nvSpPr>
            <p:spPr>
              <a:xfrm>
                <a:off x="8973868" y="1965265"/>
                <a:ext cx="3034748" cy="1568523"/>
              </a:xfrm>
              <a:prstGeom prst="frame">
                <a:avLst>
                  <a:gd name="adj1" fmla="val 35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FE4E9998-DB71-5FE8-B244-F1456994EE31}"/>
                  </a:ext>
                </a:extLst>
              </p:cNvPr>
              <p:cNvSpPr txBox="1"/>
              <p:nvPr/>
            </p:nvSpPr>
            <p:spPr>
              <a:xfrm>
                <a:off x="9160294" y="1981570"/>
                <a:ext cx="2661895" cy="1508105"/>
              </a:xfrm>
              <a:prstGeom prst="rect">
                <a:avLst/>
              </a:prstGeom>
              <a:noFill/>
            </p:spPr>
            <p:txBody>
              <a:bodyPr wrap="square" rtlCol="0">
                <a:spAutoFit/>
              </a:bodyPr>
              <a:lstStyle/>
              <a:p>
                <a:pPr algn="ctr"/>
                <a:r>
                  <a:rPr lang="en-US" sz="2000" b="1" i="1" dirty="0"/>
                  <a:t>Physics answer</a:t>
                </a:r>
                <a:endParaRPr lang="en-US" dirty="0"/>
              </a:p>
              <a:p>
                <a:pPr algn="ctr"/>
                <a:endParaRPr lang="en-US" dirty="0"/>
              </a:p>
              <a:p>
                <a:pPr algn="ctr"/>
                <a:r>
                  <a:rPr lang="en-US" dirty="0"/>
                  <a:t>Spontaneous behavior of all matter</a:t>
                </a:r>
              </a:p>
              <a:p>
                <a:pPr algn="ctr"/>
                <a:r>
                  <a:rPr lang="en-US" i="1" dirty="0"/>
                  <a:t>(e.g., Prigogine, England..)</a:t>
                </a:r>
              </a:p>
            </p:txBody>
          </p:sp>
        </p:grpSp>
        <p:sp>
          <p:nvSpPr>
            <p:cNvPr id="20" name="TextBox 19">
              <a:extLst>
                <a:ext uri="{FF2B5EF4-FFF2-40B4-BE49-F238E27FC236}">
                  <a16:creationId xmlns:a16="http://schemas.microsoft.com/office/drawing/2014/main" id="{33E3EE9B-9D40-87EA-75B2-BC3FA0A9DEEE}"/>
                </a:ext>
              </a:extLst>
            </p:cNvPr>
            <p:cNvSpPr txBox="1"/>
            <p:nvPr/>
          </p:nvSpPr>
          <p:spPr>
            <a:xfrm>
              <a:off x="8863372" y="5645588"/>
              <a:ext cx="3145244" cy="954107"/>
            </a:xfrm>
            <a:prstGeom prst="rect">
              <a:avLst/>
            </a:prstGeom>
            <a:noFill/>
          </p:spPr>
          <p:txBody>
            <a:bodyPr wrap="square" rtlCol="0">
              <a:spAutoFit/>
            </a:bodyPr>
            <a:lstStyle/>
            <a:p>
              <a:r>
                <a:rPr lang="en-US" sz="2000" b="1" i="1" dirty="0"/>
                <a:t>Usual Darwinian answer</a:t>
              </a:r>
              <a:endParaRPr lang="en-US" sz="2000" dirty="0"/>
            </a:p>
            <a:p>
              <a:endParaRPr lang="en-US" dirty="0"/>
            </a:p>
            <a:p>
              <a:r>
                <a:rPr lang="en-US" dirty="0"/>
                <a:t>Order confers fitness benefit</a:t>
              </a:r>
            </a:p>
          </p:txBody>
        </p:sp>
      </p:grpSp>
      <p:grpSp>
        <p:nvGrpSpPr>
          <p:cNvPr id="22" name="Group 21">
            <a:extLst>
              <a:ext uri="{FF2B5EF4-FFF2-40B4-BE49-F238E27FC236}">
                <a16:creationId xmlns:a16="http://schemas.microsoft.com/office/drawing/2014/main" id="{DAC7CC8A-3A35-9BA1-7FEF-DC111476BA7B}"/>
              </a:ext>
            </a:extLst>
          </p:cNvPr>
          <p:cNvGrpSpPr/>
          <p:nvPr/>
        </p:nvGrpSpPr>
        <p:grpSpPr>
          <a:xfrm>
            <a:off x="8243945" y="3741058"/>
            <a:ext cx="4114294" cy="1568523"/>
            <a:chOff x="8243945" y="3741058"/>
            <a:chExt cx="4114294" cy="1568523"/>
          </a:xfrm>
        </p:grpSpPr>
        <p:sp>
          <p:nvSpPr>
            <p:cNvPr id="9" name="Frame 8">
              <a:extLst>
                <a:ext uri="{FF2B5EF4-FFF2-40B4-BE49-F238E27FC236}">
                  <a16:creationId xmlns:a16="http://schemas.microsoft.com/office/drawing/2014/main" id="{56761C0B-CFE0-3DC2-542D-EEA6ACD2591B}"/>
                </a:ext>
              </a:extLst>
            </p:cNvPr>
            <p:cNvSpPr/>
            <p:nvPr/>
          </p:nvSpPr>
          <p:spPr>
            <a:xfrm>
              <a:off x="8565485" y="3741058"/>
              <a:ext cx="3443131" cy="1568523"/>
            </a:xfrm>
            <a:prstGeom prst="frame">
              <a:avLst>
                <a:gd name="adj1" fmla="val 350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TextBox 20">
              <a:extLst>
                <a:ext uri="{FF2B5EF4-FFF2-40B4-BE49-F238E27FC236}">
                  <a16:creationId xmlns:a16="http://schemas.microsoft.com/office/drawing/2014/main" id="{619F011A-8425-513E-5169-49F57A3771AB}"/>
                </a:ext>
              </a:extLst>
            </p:cNvPr>
            <p:cNvSpPr txBox="1"/>
            <p:nvPr/>
          </p:nvSpPr>
          <p:spPr>
            <a:xfrm>
              <a:off x="8243945" y="3811964"/>
              <a:ext cx="4114294" cy="1231106"/>
            </a:xfrm>
            <a:prstGeom prst="rect">
              <a:avLst/>
            </a:prstGeom>
            <a:noFill/>
          </p:spPr>
          <p:txBody>
            <a:bodyPr wrap="square" rtlCol="0">
              <a:spAutoFit/>
            </a:bodyPr>
            <a:lstStyle/>
            <a:p>
              <a:pPr algn="ctr"/>
              <a:r>
                <a:rPr lang="en-US" sz="2000" b="1" i="1" dirty="0"/>
                <a:t>Our suggestion</a:t>
              </a:r>
            </a:p>
            <a:p>
              <a:pPr algn="ctr"/>
              <a:endParaRPr lang="en-US" dirty="0"/>
            </a:p>
            <a:p>
              <a:pPr algn="ctr"/>
              <a:r>
                <a:rPr lang="en-US" dirty="0"/>
                <a:t>Inevitable </a:t>
              </a:r>
              <a:r>
                <a:rPr lang="en-US" dirty="0" err="1"/>
                <a:t>conseq</a:t>
              </a:r>
              <a:r>
                <a:rPr lang="en-US" dirty="0"/>
                <a:t>. of self-replication</a:t>
              </a:r>
            </a:p>
            <a:p>
              <a:pPr algn="ctr"/>
              <a:r>
                <a:rPr lang="en-US" i="1" dirty="0"/>
                <a:t>(assume no benefit for order)</a:t>
              </a:r>
            </a:p>
          </p:txBody>
        </p:sp>
      </p:grpSp>
      <p:sp>
        <p:nvSpPr>
          <p:cNvPr id="25" name="TextBox 24">
            <a:extLst>
              <a:ext uri="{FF2B5EF4-FFF2-40B4-BE49-F238E27FC236}">
                <a16:creationId xmlns:a16="http://schemas.microsoft.com/office/drawing/2014/main" id="{0118AD73-201B-4B1C-86CD-5034531287A7}"/>
              </a:ext>
            </a:extLst>
          </p:cNvPr>
          <p:cNvSpPr txBox="1"/>
          <p:nvPr/>
        </p:nvSpPr>
        <p:spPr>
          <a:xfrm>
            <a:off x="7271447" y="2756016"/>
            <a:ext cx="2064348" cy="369332"/>
          </a:xfrm>
          <a:prstGeom prst="rect">
            <a:avLst/>
          </a:prstGeom>
          <a:noFill/>
        </p:spPr>
        <p:txBody>
          <a:bodyPr wrap="square" rtlCol="0">
            <a:spAutoFit/>
          </a:bodyPr>
          <a:lstStyle/>
          <a:p>
            <a:r>
              <a:rPr lang="en-US" dirty="0"/>
              <a:t>later</a:t>
            </a:r>
          </a:p>
        </p:txBody>
      </p:sp>
      <p:pic>
        <p:nvPicPr>
          <p:cNvPr id="26" name="Picture 25">
            <a:extLst>
              <a:ext uri="{FF2B5EF4-FFF2-40B4-BE49-F238E27FC236}">
                <a16:creationId xmlns:a16="http://schemas.microsoft.com/office/drawing/2014/main" id="{D5DA0FF9-EE39-161A-E375-7F37434E33F9}"/>
              </a:ext>
            </a:extLst>
          </p:cNvPr>
          <p:cNvPicPr>
            <a:picLocks noChangeAspect="1"/>
          </p:cNvPicPr>
          <p:nvPr/>
        </p:nvPicPr>
        <p:blipFill>
          <a:blip r:embed="rId5">
            <a:alphaModFix amt="13000"/>
          </a:blip>
          <a:stretch>
            <a:fillRect/>
          </a:stretch>
        </p:blipFill>
        <p:spPr>
          <a:xfrm>
            <a:off x="2672225" y="4077441"/>
            <a:ext cx="837285" cy="1123535"/>
          </a:xfrm>
          <a:prstGeom prst="rect">
            <a:avLst/>
          </a:prstGeom>
        </p:spPr>
      </p:pic>
    </p:spTree>
    <p:extLst>
      <p:ext uri="{BB962C8B-B14F-4D97-AF65-F5344CB8AC3E}">
        <p14:creationId xmlns:p14="http://schemas.microsoft.com/office/powerpoint/2010/main" val="354706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0ADD0E78-A656-8ADA-437B-1A51FE26DB78}"/>
              </a:ext>
            </a:extLst>
          </p:cNvPr>
          <p:cNvSpPr/>
          <p:nvPr/>
        </p:nvSpPr>
        <p:spPr>
          <a:xfrm>
            <a:off x="7863704" y="1866916"/>
            <a:ext cx="3035848" cy="369331"/>
          </a:xfrm>
          <a:prstGeom prst="roundRect">
            <a:avLst/>
          </a:prstGeom>
          <a:solidFill>
            <a:srgbClr val="4895C6">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F8A1ED9F-7129-76A2-731B-89D2FEFC6EEC}"/>
              </a:ext>
            </a:extLst>
          </p:cNvPr>
          <p:cNvSpPr txBox="1"/>
          <p:nvPr/>
        </p:nvSpPr>
        <p:spPr>
          <a:xfrm>
            <a:off x="7863704" y="1881205"/>
            <a:ext cx="3276600" cy="369332"/>
          </a:xfrm>
          <a:prstGeom prst="rect">
            <a:avLst/>
          </a:prstGeom>
        </p:spPr>
        <p:txBody>
          <a:bodyPr wrap="square" rtlCol="0">
            <a:spAutoFit/>
          </a:bodyPr>
          <a:lstStyle/>
          <a:p>
            <a:r>
              <a:rPr lang="en-US" dirty="0">
                <a:latin typeface="Avenir Book" panose="02000503020000020003" pitchFamily="2" charset="0"/>
              </a:rPr>
              <a:t>Non-equilibrium mechanism</a:t>
            </a:r>
            <a:endParaRPr lang="en-GB" dirty="0">
              <a:latin typeface="Avenir Book" panose="02000503020000020003" pitchFamily="2" charset="0"/>
            </a:endParaRPr>
          </a:p>
        </p:txBody>
      </p:sp>
      <p:sp>
        <p:nvSpPr>
          <p:cNvPr id="19" name="Rounded Rectangle 18">
            <a:extLst>
              <a:ext uri="{FF2B5EF4-FFF2-40B4-BE49-F238E27FC236}">
                <a16:creationId xmlns:a16="http://schemas.microsoft.com/office/drawing/2014/main" id="{7F3BE060-29CB-8980-B52C-33869808FEA9}"/>
              </a:ext>
            </a:extLst>
          </p:cNvPr>
          <p:cNvSpPr/>
          <p:nvPr/>
        </p:nvSpPr>
        <p:spPr>
          <a:xfrm>
            <a:off x="4057316" y="1860340"/>
            <a:ext cx="1658995" cy="369332"/>
          </a:xfrm>
          <a:prstGeom prst="roundRect">
            <a:avLst/>
          </a:prstGeom>
          <a:solidFill>
            <a:srgbClr val="4E8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5A2CACA7-EE24-C2CE-EF53-C98A8CE7D252}"/>
              </a:ext>
            </a:extLst>
          </p:cNvPr>
          <p:cNvSpPr txBox="1"/>
          <p:nvPr/>
        </p:nvSpPr>
        <p:spPr>
          <a:xfrm>
            <a:off x="-217497" y="174948"/>
            <a:ext cx="12626994" cy="1015663"/>
          </a:xfrm>
          <a:prstGeom prst="rect">
            <a:avLst/>
          </a:prstGeom>
          <a:noFill/>
        </p:spPr>
        <p:txBody>
          <a:bodyPr wrap="square" rtlCol="0">
            <a:spAutoFit/>
          </a:bodyPr>
          <a:lstStyle/>
          <a:p>
            <a:pPr algn="ctr"/>
            <a:r>
              <a:rPr lang="en-GB" sz="3000" b="1" dirty="0">
                <a:latin typeface="Avenir Book" panose="02000503020000020003" pitchFamily="2" charset="0"/>
              </a:rPr>
              <a:t>Non-equilibrium ordering mechanisms </a:t>
            </a:r>
          </a:p>
          <a:p>
            <a:pPr algn="ctr"/>
            <a:r>
              <a:rPr lang="en-GB" sz="3000" b="1" dirty="0">
                <a:latin typeface="Avenir Book" panose="02000503020000020003" pitchFamily="2" charset="0"/>
              </a:rPr>
              <a:t>through fast self-replication</a:t>
            </a:r>
          </a:p>
        </p:txBody>
      </p:sp>
      <p:sp>
        <p:nvSpPr>
          <p:cNvPr id="3" name="TextBox 2">
            <a:extLst>
              <a:ext uri="{FF2B5EF4-FFF2-40B4-BE49-F238E27FC236}">
                <a16:creationId xmlns:a16="http://schemas.microsoft.com/office/drawing/2014/main" id="{B1FB9843-F1AD-DD84-D63B-AB3135601E3E}"/>
              </a:ext>
            </a:extLst>
          </p:cNvPr>
          <p:cNvSpPr txBox="1"/>
          <p:nvPr/>
        </p:nvSpPr>
        <p:spPr>
          <a:xfrm>
            <a:off x="593920" y="2683252"/>
            <a:ext cx="2758628" cy="369332"/>
          </a:xfrm>
          <a:prstGeom prst="rect">
            <a:avLst/>
          </a:prstGeom>
        </p:spPr>
        <p:txBody>
          <a:bodyPr wrap="square" rtlCol="0">
            <a:spAutoFit/>
          </a:bodyPr>
          <a:lstStyle/>
          <a:p>
            <a:r>
              <a:rPr lang="en-US" dirty="0">
                <a:latin typeface="Avenir Book" panose="02000503020000020003" pitchFamily="2" charset="0"/>
              </a:rPr>
              <a:t>Templated replication</a:t>
            </a:r>
          </a:p>
        </p:txBody>
      </p:sp>
      <p:sp>
        <p:nvSpPr>
          <p:cNvPr id="5" name="TextBox 4">
            <a:extLst>
              <a:ext uri="{FF2B5EF4-FFF2-40B4-BE49-F238E27FC236}">
                <a16:creationId xmlns:a16="http://schemas.microsoft.com/office/drawing/2014/main" id="{73943F7A-506B-C7BD-0992-1512C8C8372C}"/>
              </a:ext>
            </a:extLst>
          </p:cNvPr>
          <p:cNvSpPr txBox="1"/>
          <p:nvPr/>
        </p:nvSpPr>
        <p:spPr>
          <a:xfrm>
            <a:off x="588430" y="3871453"/>
            <a:ext cx="2082858" cy="369332"/>
          </a:xfrm>
          <a:prstGeom prst="rect">
            <a:avLst/>
          </a:prstGeom>
        </p:spPr>
        <p:txBody>
          <a:bodyPr wrap="square" rtlCol="0">
            <a:spAutoFit/>
          </a:bodyPr>
          <a:lstStyle/>
          <a:p>
            <a:r>
              <a:rPr lang="en-US" dirty="0">
                <a:latin typeface="Avenir Book" panose="02000503020000020003" pitchFamily="2" charset="0"/>
              </a:rPr>
              <a:t>Self-assembly</a:t>
            </a:r>
            <a:endParaRPr lang="en-GB" dirty="0">
              <a:latin typeface="Avenir Book" panose="02000503020000020003" pitchFamily="2" charset="0"/>
            </a:endParaRPr>
          </a:p>
        </p:txBody>
      </p:sp>
      <p:sp>
        <p:nvSpPr>
          <p:cNvPr id="6" name="TextBox 5">
            <a:extLst>
              <a:ext uri="{FF2B5EF4-FFF2-40B4-BE49-F238E27FC236}">
                <a16:creationId xmlns:a16="http://schemas.microsoft.com/office/drawing/2014/main" id="{3ADC46A8-4457-BFAD-D7E5-E2A7CA140D6E}"/>
              </a:ext>
            </a:extLst>
          </p:cNvPr>
          <p:cNvSpPr txBox="1"/>
          <p:nvPr/>
        </p:nvSpPr>
        <p:spPr>
          <a:xfrm>
            <a:off x="588430" y="5005614"/>
            <a:ext cx="2082858" cy="646331"/>
          </a:xfrm>
          <a:prstGeom prst="rect">
            <a:avLst/>
          </a:prstGeom>
        </p:spPr>
        <p:txBody>
          <a:bodyPr wrap="square" rtlCol="0">
            <a:spAutoFit/>
          </a:bodyPr>
          <a:lstStyle/>
          <a:p>
            <a:r>
              <a:rPr lang="en-US" dirty="0">
                <a:latin typeface="Avenir Book" panose="02000503020000020003" pitchFamily="2" charset="0"/>
              </a:rPr>
              <a:t>Navigating </a:t>
            </a:r>
          </a:p>
          <a:p>
            <a:r>
              <a:rPr lang="en-US" dirty="0">
                <a:latin typeface="Avenir Book" panose="02000503020000020003" pitchFamily="2" charset="0"/>
              </a:rPr>
              <a:t>high-dim spaces</a:t>
            </a:r>
            <a:endParaRPr lang="en-GB" dirty="0">
              <a:latin typeface="Avenir Book" panose="02000503020000020003" pitchFamily="2" charset="0"/>
            </a:endParaRPr>
          </a:p>
        </p:txBody>
      </p:sp>
      <p:sp>
        <p:nvSpPr>
          <p:cNvPr id="7" name="TextBox 6">
            <a:extLst>
              <a:ext uri="{FF2B5EF4-FFF2-40B4-BE49-F238E27FC236}">
                <a16:creationId xmlns:a16="http://schemas.microsoft.com/office/drawing/2014/main" id="{1FAD05B2-8A63-5F79-2F3F-023F70EAC2E2}"/>
              </a:ext>
            </a:extLst>
          </p:cNvPr>
          <p:cNvSpPr txBox="1"/>
          <p:nvPr/>
        </p:nvSpPr>
        <p:spPr>
          <a:xfrm>
            <a:off x="4019866" y="1881205"/>
            <a:ext cx="2082858" cy="369332"/>
          </a:xfrm>
          <a:prstGeom prst="rect">
            <a:avLst/>
          </a:prstGeom>
        </p:spPr>
        <p:txBody>
          <a:bodyPr wrap="square" rtlCol="0">
            <a:spAutoFit/>
          </a:bodyPr>
          <a:lstStyle/>
          <a:p>
            <a:r>
              <a:rPr lang="en-US" dirty="0">
                <a:latin typeface="Avenir Book" panose="02000503020000020003" pitchFamily="2" charset="0"/>
              </a:rPr>
              <a:t>Key ingredient</a:t>
            </a:r>
            <a:endParaRPr lang="en-GB" dirty="0">
              <a:latin typeface="Avenir Book" panose="02000503020000020003" pitchFamily="2" charset="0"/>
            </a:endParaRPr>
          </a:p>
        </p:txBody>
      </p:sp>
      <p:sp>
        <p:nvSpPr>
          <p:cNvPr id="9" name="TextBox 8">
            <a:extLst>
              <a:ext uri="{FF2B5EF4-FFF2-40B4-BE49-F238E27FC236}">
                <a16:creationId xmlns:a16="http://schemas.microsoft.com/office/drawing/2014/main" id="{5BB7CCF8-1321-17A9-99F8-B0832A05432A}"/>
              </a:ext>
            </a:extLst>
          </p:cNvPr>
          <p:cNvSpPr txBox="1"/>
          <p:nvPr/>
        </p:nvSpPr>
        <p:spPr>
          <a:xfrm>
            <a:off x="4233639" y="2706881"/>
            <a:ext cx="944620" cy="369332"/>
          </a:xfrm>
          <a:prstGeom prst="rect">
            <a:avLst/>
          </a:prstGeom>
        </p:spPr>
        <p:txBody>
          <a:bodyPr wrap="square" rtlCol="0">
            <a:spAutoFit/>
          </a:bodyPr>
          <a:lstStyle/>
          <a:p>
            <a:r>
              <a:rPr lang="en-US" dirty="0">
                <a:latin typeface="Avenir Book" panose="02000503020000020003" pitchFamily="2" charset="0"/>
              </a:rPr>
              <a:t>Stalling</a:t>
            </a:r>
            <a:endParaRPr lang="en-GB" dirty="0">
              <a:latin typeface="Avenir Book" panose="02000503020000020003" pitchFamily="2" charset="0"/>
            </a:endParaRPr>
          </a:p>
        </p:txBody>
      </p:sp>
      <p:sp>
        <p:nvSpPr>
          <p:cNvPr id="10" name="TextBox 9">
            <a:extLst>
              <a:ext uri="{FF2B5EF4-FFF2-40B4-BE49-F238E27FC236}">
                <a16:creationId xmlns:a16="http://schemas.microsoft.com/office/drawing/2014/main" id="{EA160A53-A839-227B-0A4C-4C8835ECB003}"/>
              </a:ext>
            </a:extLst>
          </p:cNvPr>
          <p:cNvSpPr txBox="1"/>
          <p:nvPr/>
        </p:nvSpPr>
        <p:spPr>
          <a:xfrm>
            <a:off x="4226917" y="3717748"/>
            <a:ext cx="1756238" cy="646331"/>
          </a:xfrm>
          <a:prstGeom prst="rect">
            <a:avLst/>
          </a:prstGeom>
        </p:spPr>
        <p:txBody>
          <a:bodyPr wrap="square" rtlCol="0">
            <a:spAutoFit/>
          </a:bodyPr>
          <a:lstStyle/>
          <a:p>
            <a:r>
              <a:rPr lang="en-US" dirty="0">
                <a:latin typeface="Avenir Book" panose="02000503020000020003" pitchFamily="2" charset="0"/>
              </a:rPr>
              <a:t>Geometric frustration</a:t>
            </a:r>
            <a:endParaRPr lang="en-GB" dirty="0">
              <a:latin typeface="Avenir Book" panose="02000503020000020003" pitchFamily="2" charset="0"/>
            </a:endParaRPr>
          </a:p>
        </p:txBody>
      </p:sp>
      <p:sp>
        <p:nvSpPr>
          <p:cNvPr id="11" name="TextBox 10">
            <a:extLst>
              <a:ext uri="{FF2B5EF4-FFF2-40B4-BE49-F238E27FC236}">
                <a16:creationId xmlns:a16="http://schemas.microsoft.com/office/drawing/2014/main" id="{0E34B06D-908D-2834-024D-15906AA4A3B5}"/>
              </a:ext>
            </a:extLst>
          </p:cNvPr>
          <p:cNvSpPr txBox="1"/>
          <p:nvPr/>
        </p:nvSpPr>
        <p:spPr>
          <a:xfrm>
            <a:off x="4233639" y="5005614"/>
            <a:ext cx="2544820" cy="646331"/>
          </a:xfrm>
          <a:prstGeom prst="rect">
            <a:avLst/>
          </a:prstGeom>
        </p:spPr>
        <p:txBody>
          <a:bodyPr wrap="square" rtlCol="0">
            <a:spAutoFit/>
          </a:bodyPr>
          <a:lstStyle/>
          <a:p>
            <a:r>
              <a:rPr lang="en-US" dirty="0">
                <a:latin typeface="Avenir Book" panose="02000503020000020003" pitchFamily="2" charset="0"/>
              </a:rPr>
              <a:t>Highly variable replication times</a:t>
            </a:r>
            <a:endParaRPr lang="en-GB" dirty="0">
              <a:latin typeface="Avenir Book" panose="02000503020000020003" pitchFamily="2" charset="0"/>
            </a:endParaRPr>
          </a:p>
        </p:txBody>
      </p:sp>
      <p:sp>
        <p:nvSpPr>
          <p:cNvPr id="12" name="TextBox 11">
            <a:extLst>
              <a:ext uri="{FF2B5EF4-FFF2-40B4-BE49-F238E27FC236}">
                <a16:creationId xmlns:a16="http://schemas.microsoft.com/office/drawing/2014/main" id="{08DD623A-E9A8-CE89-99B8-BAC2EA8F399F}"/>
              </a:ext>
            </a:extLst>
          </p:cNvPr>
          <p:cNvSpPr txBox="1"/>
          <p:nvPr/>
        </p:nvSpPr>
        <p:spPr>
          <a:xfrm>
            <a:off x="8504259" y="5039635"/>
            <a:ext cx="904875" cy="369332"/>
          </a:xfrm>
          <a:prstGeom prst="rect">
            <a:avLst/>
          </a:prstGeom>
        </p:spPr>
        <p:txBody>
          <a:bodyPr wrap="square" rtlCol="0">
            <a:spAutoFit/>
          </a:bodyPr>
          <a:lstStyle/>
          <a:p>
            <a:r>
              <a:rPr lang="en-US" dirty="0">
                <a:latin typeface="Avenir Book" panose="02000503020000020003" pitchFamily="2" charset="0"/>
              </a:rPr>
              <a:t>Resets</a:t>
            </a:r>
            <a:endParaRPr lang="en-GB" dirty="0">
              <a:latin typeface="Avenir Book" panose="02000503020000020003" pitchFamily="2" charset="0"/>
            </a:endParaRPr>
          </a:p>
        </p:txBody>
      </p:sp>
      <p:sp>
        <p:nvSpPr>
          <p:cNvPr id="13" name="TextBox 12">
            <a:extLst>
              <a:ext uri="{FF2B5EF4-FFF2-40B4-BE49-F238E27FC236}">
                <a16:creationId xmlns:a16="http://schemas.microsoft.com/office/drawing/2014/main" id="{0DFA32AE-9EDE-382E-0FA8-FE2F6C8555D8}"/>
              </a:ext>
            </a:extLst>
          </p:cNvPr>
          <p:cNvSpPr txBox="1"/>
          <p:nvPr/>
        </p:nvSpPr>
        <p:spPr>
          <a:xfrm>
            <a:off x="8493148" y="3871453"/>
            <a:ext cx="2424114" cy="369332"/>
          </a:xfrm>
          <a:prstGeom prst="rect">
            <a:avLst/>
          </a:prstGeom>
        </p:spPr>
        <p:txBody>
          <a:bodyPr wrap="square" rtlCol="0">
            <a:spAutoFit/>
          </a:bodyPr>
          <a:lstStyle/>
          <a:p>
            <a:r>
              <a:rPr lang="en-US" dirty="0">
                <a:latin typeface="Avenir Book" panose="02000503020000020003" pitchFamily="2" charset="0"/>
              </a:rPr>
              <a:t>Dynamic instability</a:t>
            </a:r>
            <a:endParaRPr lang="en-GB" dirty="0">
              <a:latin typeface="Avenir Book" panose="02000503020000020003" pitchFamily="2" charset="0"/>
            </a:endParaRPr>
          </a:p>
        </p:txBody>
      </p:sp>
      <p:sp>
        <p:nvSpPr>
          <p:cNvPr id="14" name="TextBox 13">
            <a:extLst>
              <a:ext uri="{FF2B5EF4-FFF2-40B4-BE49-F238E27FC236}">
                <a16:creationId xmlns:a16="http://schemas.microsoft.com/office/drawing/2014/main" id="{68930D00-1617-38F8-E92D-CE40A28A9F2F}"/>
              </a:ext>
            </a:extLst>
          </p:cNvPr>
          <p:cNvSpPr txBox="1"/>
          <p:nvPr/>
        </p:nvSpPr>
        <p:spPr>
          <a:xfrm>
            <a:off x="8504259" y="2714668"/>
            <a:ext cx="1995489" cy="369332"/>
          </a:xfrm>
          <a:prstGeom prst="rect">
            <a:avLst/>
          </a:prstGeom>
        </p:spPr>
        <p:txBody>
          <a:bodyPr wrap="square" rtlCol="0">
            <a:spAutoFit/>
          </a:bodyPr>
          <a:lstStyle/>
          <a:p>
            <a:r>
              <a:rPr lang="en-US" dirty="0">
                <a:latin typeface="Avenir Book" panose="02000503020000020003" pitchFamily="2" charset="0"/>
              </a:rPr>
              <a:t>Proofreading</a:t>
            </a:r>
            <a:endParaRPr lang="en-GB" dirty="0">
              <a:latin typeface="Avenir Book" panose="02000503020000020003" pitchFamily="2" charset="0"/>
            </a:endParaRPr>
          </a:p>
        </p:txBody>
      </p:sp>
      <p:cxnSp>
        <p:nvCxnSpPr>
          <p:cNvPr id="15" name="Straight Arrow Connector 14">
            <a:extLst>
              <a:ext uri="{FF2B5EF4-FFF2-40B4-BE49-F238E27FC236}">
                <a16:creationId xmlns:a16="http://schemas.microsoft.com/office/drawing/2014/main" id="{6DCFA275-EC94-6364-E17A-D49E5ACC0B40}"/>
              </a:ext>
            </a:extLst>
          </p:cNvPr>
          <p:cNvCxnSpPr>
            <a:cxnSpLocks/>
          </p:cNvCxnSpPr>
          <p:nvPr/>
        </p:nvCxnSpPr>
        <p:spPr>
          <a:xfrm flipH="1">
            <a:off x="588430" y="2352884"/>
            <a:ext cx="10551874" cy="0"/>
          </a:xfrm>
          <a:prstGeom prst="straightConnector1">
            <a:avLst/>
          </a:prstGeom>
          <a:ln w="31750">
            <a:headEnd type="none" w="lg" len="lg"/>
            <a:tailEnd type="none" w="lg" len="med"/>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DC179932-587A-A4AD-D90D-4E5B927A55A8}"/>
              </a:ext>
            </a:extLst>
          </p:cNvPr>
          <p:cNvCxnSpPr>
            <a:cxnSpLocks/>
          </p:cNvCxnSpPr>
          <p:nvPr/>
        </p:nvCxnSpPr>
        <p:spPr>
          <a:xfrm flipV="1">
            <a:off x="3155115" y="1640541"/>
            <a:ext cx="0" cy="4269406"/>
          </a:xfrm>
          <a:prstGeom prst="straightConnector1">
            <a:avLst/>
          </a:prstGeom>
          <a:ln w="31750">
            <a:headEnd type="none" w="lg" len="lg"/>
            <a:tailEnd type="none" w="lg" len="med"/>
          </a:ln>
        </p:spPr>
        <p:style>
          <a:lnRef idx="1">
            <a:schemeClr val="dk1"/>
          </a:lnRef>
          <a:fillRef idx="0">
            <a:schemeClr val="dk1"/>
          </a:fillRef>
          <a:effectRef idx="0">
            <a:schemeClr val="dk1"/>
          </a:effectRef>
          <a:fontRef idx="minor">
            <a:schemeClr val="tx1"/>
          </a:fontRef>
        </p:style>
      </p:cxnSp>
      <p:pic>
        <p:nvPicPr>
          <p:cNvPr id="4" name="Picture 3">
            <a:extLst>
              <a:ext uri="{FF2B5EF4-FFF2-40B4-BE49-F238E27FC236}">
                <a16:creationId xmlns:a16="http://schemas.microsoft.com/office/drawing/2014/main" id="{24D5BC2D-4DEA-B27D-3AA5-5B079175C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8418" y="1090278"/>
            <a:ext cx="766419" cy="776638"/>
          </a:xfrm>
          <a:prstGeom prst="rect">
            <a:avLst/>
          </a:prstGeom>
        </p:spPr>
      </p:pic>
      <p:sp>
        <p:nvSpPr>
          <p:cNvPr id="17" name="Rectangle 16">
            <a:extLst>
              <a:ext uri="{FF2B5EF4-FFF2-40B4-BE49-F238E27FC236}">
                <a16:creationId xmlns:a16="http://schemas.microsoft.com/office/drawing/2014/main" id="{BC1DF3BB-BEB9-713B-95A0-2EA60E091469}"/>
              </a:ext>
            </a:extLst>
          </p:cNvPr>
          <p:cNvSpPr/>
          <p:nvPr/>
        </p:nvSpPr>
        <p:spPr>
          <a:xfrm>
            <a:off x="558710" y="2476424"/>
            <a:ext cx="10551861" cy="884508"/>
          </a:xfrm>
          <a:prstGeom prst="rect">
            <a:avLst/>
          </a:prstGeom>
          <a:solidFill>
            <a:schemeClr val="bg2">
              <a:lumMod val="75000"/>
              <a:alpha val="2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5489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6B3C6-3E69-7449-A66C-26FE0DE11BED}"/>
              </a:ext>
            </a:extLst>
          </p:cNvPr>
          <p:cNvSpPr>
            <a:spLocks noGrp="1"/>
          </p:cNvSpPr>
          <p:nvPr>
            <p:ph type="title"/>
          </p:nvPr>
        </p:nvSpPr>
        <p:spPr>
          <a:xfrm>
            <a:off x="838200" y="88498"/>
            <a:ext cx="10515600" cy="1325563"/>
          </a:xfrm>
        </p:spPr>
        <p:txBody>
          <a:bodyPr/>
          <a:lstStyle/>
          <a:p>
            <a:pPr algn="ctr"/>
            <a:r>
              <a:rPr lang="en-US" dirty="0"/>
              <a:t>People</a:t>
            </a:r>
          </a:p>
        </p:txBody>
      </p:sp>
      <p:grpSp>
        <p:nvGrpSpPr>
          <p:cNvPr id="11" name="Group 10">
            <a:extLst>
              <a:ext uri="{FF2B5EF4-FFF2-40B4-BE49-F238E27FC236}">
                <a16:creationId xmlns:a16="http://schemas.microsoft.com/office/drawing/2014/main" id="{C7AB0D07-1931-2119-9167-C5989994FEC9}"/>
              </a:ext>
            </a:extLst>
          </p:cNvPr>
          <p:cNvGrpSpPr/>
          <p:nvPr/>
        </p:nvGrpSpPr>
        <p:grpSpPr>
          <a:xfrm>
            <a:off x="5911436" y="2035166"/>
            <a:ext cx="7008588" cy="4421247"/>
            <a:chOff x="5863981" y="2018837"/>
            <a:chExt cx="7008588" cy="4421247"/>
          </a:xfrm>
        </p:grpSpPr>
        <p:grpSp>
          <p:nvGrpSpPr>
            <p:cNvPr id="7" name="Group 6">
              <a:extLst>
                <a:ext uri="{FF2B5EF4-FFF2-40B4-BE49-F238E27FC236}">
                  <a16:creationId xmlns:a16="http://schemas.microsoft.com/office/drawing/2014/main" id="{AB7B6F35-01D5-B748-AF0A-717A3956B365}"/>
                </a:ext>
              </a:extLst>
            </p:cNvPr>
            <p:cNvGrpSpPr/>
            <p:nvPr/>
          </p:nvGrpSpPr>
          <p:grpSpPr>
            <a:xfrm>
              <a:off x="5863981" y="2018837"/>
              <a:ext cx="7008588" cy="4421247"/>
              <a:chOff x="4717106" y="2037916"/>
              <a:chExt cx="7008588" cy="4421247"/>
            </a:xfrm>
          </p:grpSpPr>
          <p:pic>
            <p:nvPicPr>
              <p:cNvPr id="4" name="Picture 4" descr="Picture">
                <a:extLst>
                  <a:ext uri="{FF2B5EF4-FFF2-40B4-BE49-F238E27FC236}">
                    <a16:creationId xmlns:a16="http://schemas.microsoft.com/office/drawing/2014/main" id="{8FAAC013-03FA-0940-86FF-8CF45BBD20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2813" y="2057025"/>
                <a:ext cx="1138236" cy="113823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anqiang Liu">
                <a:extLst>
                  <a:ext uri="{FF2B5EF4-FFF2-40B4-BE49-F238E27FC236}">
                    <a16:creationId xmlns:a16="http://schemas.microsoft.com/office/drawing/2014/main" id="{E4A864A9-2B12-4742-A1FD-D4AD768C41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0911" y="2037916"/>
                <a:ext cx="1183247" cy="118324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enjamin Good | Applied Physics">
                <a:extLst>
                  <a:ext uri="{FF2B5EF4-FFF2-40B4-BE49-F238E27FC236}">
                    <a16:creationId xmlns:a16="http://schemas.microsoft.com/office/drawing/2014/main" id="{069B4755-A62E-3849-87A9-445765ADAB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8517" y="4253637"/>
                <a:ext cx="1339929" cy="133992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28DFDD6-92DF-5B4F-8718-773BD5849F32}"/>
                  </a:ext>
                </a:extLst>
              </p:cNvPr>
              <p:cNvSpPr txBox="1"/>
              <p:nvPr/>
            </p:nvSpPr>
            <p:spPr>
              <a:xfrm>
                <a:off x="4717106" y="3358161"/>
                <a:ext cx="7008588" cy="369332"/>
              </a:xfrm>
              <a:prstGeom prst="rect">
                <a:avLst/>
              </a:prstGeom>
              <a:noFill/>
            </p:spPr>
            <p:txBody>
              <a:bodyPr wrap="square">
                <a:spAutoFit/>
              </a:bodyPr>
              <a:lstStyle/>
              <a:p>
                <a:r>
                  <a:rPr lang="en-US" dirty="0"/>
                  <a:t>	 	       </a:t>
                </a:r>
                <a:r>
                  <a:rPr lang="en-US" dirty="0" err="1"/>
                  <a:t>Vedant</a:t>
                </a:r>
                <a:r>
                  <a:rPr lang="en-US" dirty="0"/>
                  <a:t> </a:t>
                </a:r>
                <a:r>
                  <a:rPr lang="en-US" sz="1800" dirty="0"/>
                  <a:t>Sachdeva             </a:t>
                </a:r>
                <a:r>
                  <a:rPr lang="en-US" sz="1800" dirty="0" err="1"/>
                  <a:t>Wanqiang</a:t>
                </a:r>
                <a:r>
                  <a:rPr lang="en-US" sz="1800" dirty="0"/>
                  <a:t> Liu</a:t>
                </a:r>
              </a:p>
            </p:txBody>
          </p:sp>
          <p:sp>
            <p:nvSpPr>
              <p:cNvPr id="12" name="TextBox 11">
                <a:extLst>
                  <a:ext uri="{FF2B5EF4-FFF2-40B4-BE49-F238E27FC236}">
                    <a16:creationId xmlns:a16="http://schemas.microsoft.com/office/drawing/2014/main" id="{D7A0D330-CB6E-B945-AC55-89AA71F3F401}"/>
                  </a:ext>
                </a:extLst>
              </p:cNvPr>
              <p:cNvSpPr txBox="1"/>
              <p:nvPr/>
            </p:nvSpPr>
            <p:spPr>
              <a:xfrm>
                <a:off x="9335199" y="5812832"/>
                <a:ext cx="1662545" cy="646331"/>
              </a:xfrm>
              <a:prstGeom prst="rect">
                <a:avLst/>
              </a:prstGeom>
              <a:noFill/>
            </p:spPr>
            <p:txBody>
              <a:bodyPr wrap="square">
                <a:spAutoFit/>
              </a:bodyPr>
              <a:lstStyle/>
              <a:p>
                <a:r>
                  <a:rPr lang="en-US" sz="1800" dirty="0"/>
                  <a:t>Ben Good</a:t>
                </a:r>
              </a:p>
              <a:p>
                <a:r>
                  <a:rPr lang="en-US" dirty="0"/>
                  <a:t>Stanford</a:t>
                </a:r>
              </a:p>
            </p:txBody>
          </p:sp>
        </p:grpSp>
        <p:pic>
          <p:nvPicPr>
            <p:cNvPr id="1026" name="Picture 2" descr="Felix Ritort Lab | Team">
              <a:extLst>
                <a:ext uri="{FF2B5EF4-FFF2-40B4-BE49-F238E27FC236}">
                  <a16:creationId xmlns:a16="http://schemas.microsoft.com/office/drawing/2014/main" id="{ED922EDA-05A2-B994-5DB1-EBD8C30D959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2174"/>
            <a:stretch/>
          </p:blipFill>
          <p:spPr bwMode="auto">
            <a:xfrm>
              <a:off x="8210648" y="4217711"/>
              <a:ext cx="1376316" cy="13959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A740390-51D0-8AEB-72C7-EEC35DE968BB}"/>
                </a:ext>
              </a:extLst>
            </p:cNvPr>
            <p:cNvPicPr>
              <a:picLocks noChangeAspect="1"/>
            </p:cNvPicPr>
            <p:nvPr/>
          </p:nvPicPr>
          <p:blipFill>
            <a:blip r:embed="rId6"/>
            <a:stretch>
              <a:fillRect/>
            </a:stretch>
          </p:blipFill>
          <p:spPr>
            <a:xfrm>
              <a:off x="6325131" y="4217408"/>
              <a:ext cx="1183247" cy="1370934"/>
            </a:xfrm>
            <a:prstGeom prst="rect">
              <a:avLst/>
            </a:prstGeom>
          </p:spPr>
        </p:pic>
        <p:sp>
          <p:nvSpPr>
            <p:cNvPr id="6" name="TextBox 5">
              <a:extLst>
                <a:ext uri="{FF2B5EF4-FFF2-40B4-BE49-F238E27FC236}">
                  <a16:creationId xmlns:a16="http://schemas.microsoft.com/office/drawing/2014/main" id="{0464A785-BB20-832C-1CAF-97732D7E22F3}"/>
                </a:ext>
              </a:extLst>
            </p:cNvPr>
            <p:cNvSpPr txBox="1"/>
            <p:nvPr/>
          </p:nvSpPr>
          <p:spPr>
            <a:xfrm>
              <a:off x="6095356" y="5791473"/>
              <a:ext cx="1506479" cy="646331"/>
            </a:xfrm>
            <a:prstGeom prst="rect">
              <a:avLst/>
            </a:prstGeom>
            <a:noFill/>
          </p:spPr>
          <p:txBody>
            <a:bodyPr wrap="square">
              <a:spAutoFit/>
            </a:bodyPr>
            <a:lstStyle/>
            <a:p>
              <a:pPr algn="ctr"/>
              <a:r>
                <a:rPr lang="en-US" sz="1800" dirty="0"/>
                <a:t>Jack </a:t>
              </a:r>
              <a:r>
                <a:rPr lang="en-US" sz="1800" dirty="0" err="1"/>
                <a:t>Szostak</a:t>
              </a:r>
              <a:endParaRPr lang="en-US" sz="1800" dirty="0"/>
            </a:p>
            <a:p>
              <a:pPr algn="ctr"/>
              <a:r>
                <a:rPr lang="en-US" dirty="0"/>
                <a:t>U Chicago</a:t>
              </a:r>
            </a:p>
          </p:txBody>
        </p:sp>
        <p:sp>
          <p:nvSpPr>
            <p:cNvPr id="9" name="TextBox 8">
              <a:extLst>
                <a:ext uri="{FF2B5EF4-FFF2-40B4-BE49-F238E27FC236}">
                  <a16:creationId xmlns:a16="http://schemas.microsoft.com/office/drawing/2014/main" id="{3F306BED-46D6-85E2-7513-F62EED0089B4}"/>
                </a:ext>
              </a:extLst>
            </p:cNvPr>
            <p:cNvSpPr txBox="1"/>
            <p:nvPr/>
          </p:nvSpPr>
          <p:spPr>
            <a:xfrm>
              <a:off x="7948494" y="5791473"/>
              <a:ext cx="1662545" cy="646331"/>
            </a:xfrm>
            <a:prstGeom prst="rect">
              <a:avLst/>
            </a:prstGeom>
            <a:noFill/>
          </p:spPr>
          <p:txBody>
            <a:bodyPr wrap="square">
              <a:spAutoFit/>
            </a:bodyPr>
            <a:lstStyle/>
            <a:p>
              <a:pPr algn="ctr"/>
              <a:r>
                <a:rPr lang="en-US" sz="1800" dirty="0"/>
                <a:t>Marco </a:t>
              </a:r>
              <a:r>
                <a:rPr lang="en-US" sz="1800" dirty="0" err="1"/>
                <a:t>Ribezzi</a:t>
              </a:r>
              <a:endParaRPr lang="en-US" sz="1800" dirty="0"/>
            </a:p>
            <a:p>
              <a:pPr algn="ctr"/>
              <a:r>
                <a:rPr lang="en-US" dirty="0"/>
                <a:t>ESPCI</a:t>
              </a:r>
            </a:p>
          </p:txBody>
        </p:sp>
      </p:grpSp>
      <p:grpSp>
        <p:nvGrpSpPr>
          <p:cNvPr id="14" name="Group 13">
            <a:extLst>
              <a:ext uri="{FF2B5EF4-FFF2-40B4-BE49-F238E27FC236}">
                <a16:creationId xmlns:a16="http://schemas.microsoft.com/office/drawing/2014/main" id="{53DA7994-FC1A-90AC-785C-676CEC2125D7}"/>
              </a:ext>
            </a:extLst>
          </p:cNvPr>
          <p:cNvGrpSpPr/>
          <p:nvPr/>
        </p:nvGrpSpPr>
        <p:grpSpPr>
          <a:xfrm>
            <a:off x="479224" y="2283338"/>
            <a:ext cx="5295507" cy="2878902"/>
            <a:chOff x="741732" y="2176848"/>
            <a:chExt cx="5295507" cy="2878902"/>
          </a:xfrm>
        </p:grpSpPr>
        <p:pic>
          <p:nvPicPr>
            <p:cNvPr id="16" name="Picture 15" descr="Picture">
              <a:extLst>
                <a:ext uri="{FF2B5EF4-FFF2-40B4-BE49-F238E27FC236}">
                  <a16:creationId xmlns:a16="http://schemas.microsoft.com/office/drawing/2014/main" id="{A1705109-09D6-60DC-B77B-7463B9B2C5D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6631" y="2176848"/>
              <a:ext cx="1729865" cy="1962452"/>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13B07704-D89F-FE80-C870-7C9AF2FFF4AE}"/>
                </a:ext>
              </a:extLst>
            </p:cNvPr>
            <p:cNvSpPr txBox="1"/>
            <p:nvPr/>
          </p:nvSpPr>
          <p:spPr>
            <a:xfrm>
              <a:off x="3308107" y="4409419"/>
              <a:ext cx="2729132" cy="646331"/>
            </a:xfrm>
            <a:prstGeom prst="rect">
              <a:avLst/>
            </a:prstGeom>
            <a:noFill/>
          </p:spPr>
          <p:txBody>
            <a:bodyPr wrap="square">
              <a:spAutoFit/>
            </a:bodyPr>
            <a:lstStyle/>
            <a:p>
              <a:pPr algn="ctr"/>
              <a:r>
                <a:rPr lang="en-US" dirty="0"/>
                <a:t>Kabir Husain</a:t>
              </a:r>
            </a:p>
            <a:p>
              <a:pPr algn="ctr"/>
              <a:r>
                <a:rPr lang="en-US" i="1" dirty="0"/>
                <a:t>(Now faculty at UCL) </a:t>
              </a:r>
            </a:p>
          </p:txBody>
        </p:sp>
        <p:pic>
          <p:nvPicPr>
            <p:cNvPr id="3" name="Picture 2" descr="Picture">
              <a:extLst>
                <a:ext uri="{FF2B5EF4-FFF2-40B4-BE49-F238E27FC236}">
                  <a16:creationId xmlns:a16="http://schemas.microsoft.com/office/drawing/2014/main" id="{7A18E0A2-1793-FFE3-F962-02B69E0EF4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1732" y="2176848"/>
              <a:ext cx="1966576" cy="196245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EA02D6C-71E4-D722-DC10-84C6C76FAEEC}"/>
                </a:ext>
              </a:extLst>
            </p:cNvPr>
            <p:cNvSpPr txBox="1"/>
            <p:nvPr/>
          </p:nvSpPr>
          <p:spPr>
            <a:xfrm>
              <a:off x="897744" y="4409419"/>
              <a:ext cx="1938592" cy="369332"/>
            </a:xfrm>
            <a:prstGeom prst="rect">
              <a:avLst/>
            </a:prstGeom>
            <a:noFill/>
          </p:spPr>
          <p:txBody>
            <a:bodyPr wrap="square">
              <a:spAutoFit/>
            </a:bodyPr>
            <a:lstStyle/>
            <a:p>
              <a:r>
                <a:rPr lang="en-US" dirty="0"/>
                <a:t>Riccardo Ravasio </a:t>
              </a:r>
            </a:p>
          </p:txBody>
        </p:sp>
      </p:grpSp>
    </p:spTree>
    <p:extLst>
      <p:ext uri="{BB962C8B-B14F-4D97-AF65-F5344CB8AC3E}">
        <p14:creationId xmlns:p14="http://schemas.microsoft.com/office/powerpoint/2010/main" val="715909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AE4F215-02FA-8BAB-99D4-178BA33C6FF9}"/>
              </a:ext>
            </a:extLst>
          </p:cNvPr>
          <p:cNvPicPr>
            <a:picLocks noChangeAspect="1"/>
          </p:cNvPicPr>
          <p:nvPr/>
        </p:nvPicPr>
        <p:blipFill rotWithShape="1">
          <a:blip r:embed="rId3"/>
          <a:srcRect b="69987"/>
          <a:stretch/>
        </p:blipFill>
        <p:spPr>
          <a:xfrm>
            <a:off x="838200" y="1285148"/>
            <a:ext cx="4052824" cy="2747015"/>
          </a:xfrm>
          <a:prstGeom prst="rect">
            <a:avLst/>
          </a:prstGeom>
        </p:spPr>
      </p:pic>
      <p:sp>
        <p:nvSpPr>
          <p:cNvPr id="6" name="Title 1">
            <a:extLst>
              <a:ext uri="{FF2B5EF4-FFF2-40B4-BE49-F238E27FC236}">
                <a16:creationId xmlns:a16="http://schemas.microsoft.com/office/drawing/2014/main" id="{4DDC3A80-A8E5-8405-654B-E2C33698CDEC}"/>
              </a:ext>
            </a:extLst>
          </p:cNvPr>
          <p:cNvSpPr>
            <a:spLocks noGrp="1"/>
          </p:cNvSpPr>
          <p:nvPr>
            <p:ph type="title"/>
          </p:nvPr>
        </p:nvSpPr>
        <p:spPr>
          <a:xfrm>
            <a:off x="838200" y="68625"/>
            <a:ext cx="10515600" cy="1325563"/>
          </a:xfrm>
        </p:spPr>
        <p:txBody>
          <a:bodyPr/>
          <a:lstStyle/>
          <a:p>
            <a:pPr algn="ctr"/>
            <a:r>
              <a:rPr lang="en-US" dirty="0"/>
              <a:t>Thermodynamics of variation</a:t>
            </a:r>
          </a:p>
        </p:txBody>
      </p:sp>
      <p:pic>
        <p:nvPicPr>
          <p:cNvPr id="2" name="Picture 1">
            <a:extLst>
              <a:ext uri="{FF2B5EF4-FFF2-40B4-BE49-F238E27FC236}">
                <a16:creationId xmlns:a16="http://schemas.microsoft.com/office/drawing/2014/main" id="{37DDAD3D-1AC8-69F0-C2D9-82A891C8DE79}"/>
              </a:ext>
            </a:extLst>
          </p:cNvPr>
          <p:cNvPicPr>
            <a:picLocks noChangeAspect="1"/>
          </p:cNvPicPr>
          <p:nvPr/>
        </p:nvPicPr>
        <p:blipFill rotWithShape="1">
          <a:blip r:embed="rId3">
            <a:alphaModFix/>
          </a:blip>
          <a:srcRect t="31553" b="37887"/>
          <a:stretch/>
        </p:blipFill>
        <p:spPr>
          <a:xfrm>
            <a:off x="838200" y="1110455"/>
            <a:ext cx="4052824" cy="2797192"/>
          </a:xfrm>
          <a:prstGeom prst="rect">
            <a:avLst/>
          </a:prstGeom>
        </p:spPr>
      </p:pic>
      <p:pic>
        <p:nvPicPr>
          <p:cNvPr id="7" name="Picture 6">
            <a:extLst>
              <a:ext uri="{FF2B5EF4-FFF2-40B4-BE49-F238E27FC236}">
                <a16:creationId xmlns:a16="http://schemas.microsoft.com/office/drawing/2014/main" id="{2F32BE27-4AE9-047E-B283-4002CFE22FFF}"/>
              </a:ext>
            </a:extLst>
          </p:cNvPr>
          <p:cNvPicPr>
            <a:picLocks noChangeAspect="1"/>
          </p:cNvPicPr>
          <p:nvPr/>
        </p:nvPicPr>
        <p:blipFill rotWithShape="1">
          <a:blip r:embed="rId3">
            <a:alphaModFix/>
          </a:blip>
          <a:srcRect t="70170"/>
          <a:stretch/>
        </p:blipFill>
        <p:spPr>
          <a:xfrm>
            <a:off x="838200" y="1054484"/>
            <a:ext cx="4052824" cy="2730271"/>
          </a:xfrm>
          <a:prstGeom prst="rect">
            <a:avLst/>
          </a:prstGeom>
        </p:spPr>
      </p:pic>
      <p:grpSp>
        <p:nvGrpSpPr>
          <p:cNvPr id="18" name="Group 17">
            <a:extLst>
              <a:ext uri="{FF2B5EF4-FFF2-40B4-BE49-F238E27FC236}">
                <a16:creationId xmlns:a16="http://schemas.microsoft.com/office/drawing/2014/main" id="{FF01468E-CB07-F069-931C-FA5BC8BF7959}"/>
              </a:ext>
            </a:extLst>
          </p:cNvPr>
          <p:cNvGrpSpPr/>
          <p:nvPr/>
        </p:nvGrpSpPr>
        <p:grpSpPr>
          <a:xfrm>
            <a:off x="1546173" y="4032163"/>
            <a:ext cx="3007858" cy="1715382"/>
            <a:chOff x="1546173" y="4434626"/>
            <a:chExt cx="3007858" cy="1715382"/>
          </a:xfrm>
        </p:grpSpPr>
        <p:pic>
          <p:nvPicPr>
            <p:cNvPr id="8" name="Picture 7">
              <a:extLst>
                <a:ext uri="{FF2B5EF4-FFF2-40B4-BE49-F238E27FC236}">
                  <a16:creationId xmlns:a16="http://schemas.microsoft.com/office/drawing/2014/main" id="{647142AC-AA90-7761-9808-28BCBB398C39}"/>
                </a:ext>
              </a:extLst>
            </p:cNvPr>
            <p:cNvPicPr>
              <a:picLocks noChangeAspect="1"/>
            </p:cNvPicPr>
            <p:nvPr/>
          </p:nvPicPr>
          <p:blipFill>
            <a:blip r:embed="rId4"/>
            <a:stretch>
              <a:fillRect/>
            </a:stretch>
          </p:blipFill>
          <p:spPr>
            <a:xfrm>
              <a:off x="1546173" y="4434626"/>
              <a:ext cx="3007858" cy="1312919"/>
            </a:xfrm>
            <a:prstGeom prst="rect">
              <a:avLst/>
            </a:prstGeom>
          </p:spPr>
        </p:pic>
        <p:sp>
          <p:nvSpPr>
            <p:cNvPr id="16" name="TextBox 15">
              <a:extLst>
                <a:ext uri="{FF2B5EF4-FFF2-40B4-BE49-F238E27FC236}">
                  <a16:creationId xmlns:a16="http://schemas.microsoft.com/office/drawing/2014/main" id="{7ACD2E47-EF7D-3022-DA9F-4B3DA318E6B4}"/>
                </a:ext>
              </a:extLst>
            </p:cNvPr>
            <p:cNvSpPr txBox="1"/>
            <p:nvPr/>
          </p:nvSpPr>
          <p:spPr>
            <a:xfrm>
              <a:off x="2071687" y="5780676"/>
              <a:ext cx="505651" cy="369332"/>
            </a:xfrm>
            <a:prstGeom prst="rect">
              <a:avLst/>
            </a:prstGeom>
            <a:noFill/>
          </p:spPr>
          <p:txBody>
            <a:bodyPr wrap="none" rtlCol="0">
              <a:spAutoFit/>
            </a:bodyPr>
            <a:lstStyle/>
            <a:p>
              <a:r>
                <a:rPr lang="en-US" b="1" dirty="0"/>
                <a:t>A-T</a:t>
              </a:r>
            </a:p>
          </p:txBody>
        </p:sp>
        <p:sp>
          <p:nvSpPr>
            <p:cNvPr id="17" name="TextBox 16">
              <a:extLst>
                <a:ext uri="{FF2B5EF4-FFF2-40B4-BE49-F238E27FC236}">
                  <a16:creationId xmlns:a16="http://schemas.microsoft.com/office/drawing/2014/main" id="{E4E3E099-06C5-E628-0907-82CE9C34FA06}"/>
                </a:ext>
              </a:extLst>
            </p:cNvPr>
            <p:cNvSpPr txBox="1"/>
            <p:nvPr/>
          </p:nvSpPr>
          <p:spPr>
            <a:xfrm>
              <a:off x="3043237" y="5180601"/>
              <a:ext cx="513667" cy="369332"/>
            </a:xfrm>
            <a:prstGeom prst="rect">
              <a:avLst/>
            </a:prstGeom>
            <a:noFill/>
          </p:spPr>
          <p:txBody>
            <a:bodyPr wrap="none" rtlCol="0">
              <a:spAutoFit/>
            </a:bodyPr>
            <a:lstStyle/>
            <a:p>
              <a:r>
                <a:rPr lang="en-US" b="1" dirty="0">
                  <a:solidFill>
                    <a:srgbClr val="FF0000"/>
                  </a:solidFill>
                </a:rPr>
                <a:t>A-C</a:t>
              </a:r>
            </a:p>
          </p:txBody>
        </p:sp>
      </p:grpSp>
    </p:spTree>
    <p:extLst>
      <p:ext uri="{BB962C8B-B14F-4D97-AF65-F5344CB8AC3E}">
        <p14:creationId xmlns:p14="http://schemas.microsoft.com/office/powerpoint/2010/main" val="2226452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AE4F215-02FA-8BAB-99D4-178BA33C6FF9}"/>
              </a:ext>
            </a:extLst>
          </p:cNvPr>
          <p:cNvPicPr>
            <a:picLocks noChangeAspect="1"/>
          </p:cNvPicPr>
          <p:nvPr/>
        </p:nvPicPr>
        <p:blipFill rotWithShape="1">
          <a:blip r:embed="rId3"/>
          <a:srcRect b="69987"/>
          <a:stretch/>
        </p:blipFill>
        <p:spPr>
          <a:xfrm>
            <a:off x="838200" y="1285148"/>
            <a:ext cx="4052824" cy="2747015"/>
          </a:xfrm>
          <a:prstGeom prst="rect">
            <a:avLst/>
          </a:prstGeom>
        </p:spPr>
      </p:pic>
      <p:sp>
        <p:nvSpPr>
          <p:cNvPr id="6" name="Title 1">
            <a:extLst>
              <a:ext uri="{FF2B5EF4-FFF2-40B4-BE49-F238E27FC236}">
                <a16:creationId xmlns:a16="http://schemas.microsoft.com/office/drawing/2014/main" id="{4DDC3A80-A8E5-8405-654B-E2C33698CDEC}"/>
              </a:ext>
            </a:extLst>
          </p:cNvPr>
          <p:cNvSpPr>
            <a:spLocks noGrp="1"/>
          </p:cNvSpPr>
          <p:nvPr>
            <p:ph type="title"/>
          </p:nvPr>
        </p:nvSpPr>
        <p:spPr>
          <a:xfrm>
            <a:off x="838200" y="68625"/>
            <a:ext cx="10515600" cy="1325563"/>
          </a:xfrm>
        </p:spPr>
        <p:txBody>
          <a:bodyPr/>
          <a:lstStyle/>
          <a:p>
            <a:pPr algn="ctr"/>
            <a:r>
              <a:rPr lang="en-US" dirty="0"/>
              <a:t>Thermodynamics of variation</a:t>
            </a:r>
          </a:p>
        </p:txBody>
      </p:sp>
      <p:pic>
        <p:nvPicPr>
          <p:cNvPr id="9" name="Picture 8">
            <a:extLst>
              <a:ext uri="{FF2B5EF4-FFF2-40B4-BE49-F238E27FC236}">
                <a16:creationId xmlns:a16="http://schemas.microsoft.com/office/drawing/2014/main" id="{2E4A9DC0-835C-ECCF-F45C-8E135E41CB7C}"/>
              </a:ext>
            </a:extLst>
          </p:cNvPr>
          <p:cNvPicPr>
            <a:picLocks noChangeAspect="1"/>
          </p:cNvPicPr>
          <p:nvPr/>
        </p:nvPicPr>
        <p:blipFill>
          <a:blip r:embed="rId4"/>
          <a:stretch>
            <a:fillRect/>
          </a:stretch>
        </p:blipFill>
        <p:spPr>
          <a:xfrm>
            <a:off x="1915198" y="5797444"/>
            <a:ext cx="2638833" cy="372541"/>
          </a:xfrm>
          <a:prstGeom prst="rect">
            <a:avLst/>
          </a:prstGeom>
        </p:spPr>
      </p:pic>
      <p:pic>
        <p:nvPicPr>
          <p:cNvPr id="10" name="Picture 9">
            <a:extLst>
              <a:ext uri="{FF2B5EF4-FFF2-40B4-BE49-F238E27FC236}">
                <a16:creationId xmlns:a16="http://schemas.microsoft.com/office/drawing/2014/main" id="{3198D872-6E56-64A1-69D3-4CCED43A5B19}"/>
              </a:ext>
            </a:extLst>
          </p:cNvPr>
          <p:cNvPicPr>
            <a:picLocks noChangeAspect="1"/>
          </p:cNvPicPr>
          <p:nvPr/>
        </p:nvPicPr>
        <p:blipFill>
          <a:blip r:embed="rId5"/>
          <a:stretch>
            <a:fillRect/>
          </a:stretch>
        </p:blipFill>
        <p:spPr>
          <a:xfrm>
            <a:off x="1881856" y="6347976"/>
            <a:ext cx="2836427" cy="351966"/>
          </a:xfrm>
          <a:prstGeom prst="rect">
            <a:avLst/>
          </a:prstGeom>
        </p:spPr>
      </p:pic>
      <p:pic>
        <p:nvPicPr>
          <p:cNvPr id="2" name="Picture 1">
            <a:extLst>
              <a:ext uri="{FF2B5EF4-FFF2-40B4-BE49-F238E27FC236}">
                <a16:creationId xmlns:a16="http://schemas.microsoft.com/office/drawing/2014/main" id="{FB03580D-E500-607F-C43D-A926489CC8A5}"/>
              </a:ext>
            </a:extLst>
          </p:cNvPr>
          <p:cNvPicPr>
            <a:picLocks noChangeAspect="1"/>
          </p:cNvPicPr>
          <p:nvPr/>
        </p:nvPicPr>
        <p:blipFill rotWithShape="1">
          <a:blip r:embed="rId3">
            <a:alphaModFix/>
          </a:blip>
          <a:srcRect t="31553" b="37887"/>
          <a:stretch/>
        </p:blipFill>
        <p:spPr>
          <a:xfrm>
            <a:off x="838200" y="1110455"/>
            <a:ext cx="4052824" cy="2797192"/>
          </a:xfrm>
          <a:prstGeom prst="rect">
            <a:avLst/>
          </a:prstGeom>
        </p:spPr>
      </p:pic>
      <p:grpSp>
        <p:nvGrpSpPr>
          <p:cNvPr id="3" name="Group 2">
            <a:extLst>
              <a:ext uri="{FF2B5EF4-FFF2-40B4-BE49-F238E27FC236}">
                <a16:creationId xmlns:a16="http://schemas.microsoft.com/office/drawing/2014/main" id="{3140CEF4-A3ED-5259-0532-97D26BFA565A}"/>
              </a:ext>
            </a:extLst>
          </p:cNvPr>
          <p:cNvGrpSpPr/>
          <p:nvPr/>
        </p:nvGrpSpPr>
        <p:grpSpPr>
          <a:xfrm>
            <a:off x="1546173" y="4032163"/>
            <a:ext cx="3007858" cy="1715382"/>
            <a:chOff x="1546173" y="4434626"/>
            <a:chExt cx="3007858" cy="1715382"/>
          </a:xfrm>
        </p:grpSpPr>
        <p:pic>
          <p:nvPicPr>
            <p:cNvPr id="4" name="Picture 3">
              <a:extLst>
                <a:ext uri="{FF2B5EF4-FFF2-40B4-BE49-F238E27FC236}">
                  <a16:creationId xmlns:a16="http://schemas.microsoft.com/office/drawing/2014/main" id="{0AB8B1BF-8ECD-6B32-4EE6-5DACA15CFFB5}"/>
                </a:ext>
              </a:extLst>
            </p:cNvPr>
            <p:cNvPicPr>
              <a:picLocks noChangeAspect="1"/>
            </p:cNvPicPr>
            <p:nvPr/>
          </p:nvPicPr>
          <p:blipFill>
            <a:blip r:embed="rId6"/>
            <a:stretch>
              <a:fillRect/>
            </a:stretch>
          </p:blipFill>
          <p:spPr>
            <a:xfrm>
              <a:off x="1546173" y="4434626"/>
              <a:ext cx="3007858" cy="1312919"/>
            </a:xfrm>
            <a:prstGeom prst="rect">
              <a:avLst/>
            </a:prstGeom>
          </p:spPr>
        </p:pic>
        <p:sp>
          <p:nvSpPr>
            <p:cNvPr id="5" name="TextBox 4">
              <a:extLst>
                <a:ext uri="{FF2B5EF4-FFF2-40B4-BE49-F238E27FC236}">
                  <a16:creationId xmlns:a16="http://schemas.microsoft.com/office/drawing/2014/main" id="{91727052-A946-7F79-1449-1444DB0ED6F3}"/>
                </a:ext>
              </a:extLst>
            </p:cNvPr>
            <p:cNvSpPr txBox="1"/>
            <p:nvPr/>
          </p:nvSpPr>
          <p:spPr>
            <a:xfrm>
              <a:off x="2071687" y="5780676"/>
              <a:ext cx="505651" cy="369332"/>
            </a:xfrm>
            <a:prstGeom prst="rect">
              <a:avLst/>
            </a:prstGeom>
            <a:noFill/>
          </p:spPr>
          <p:txBody>
            <a:bodyPr wrap="none" rtlCol="0">
              <a:spAutoFit/>
            </a:bodyPr>
            <a:lstStyle/>
            <a:p>
              <a:r>
                <a:rPr lang="en-US" b="1" dirty="0"/>
                <a:t>A-T</a:t>
              </a:r>
            </a:p>
          </p:txBody>
        </p:sp>
        <p:sp>
          <p:nvSpPr>
            <p:cNvPr id="7" name="TextBox 6">
              <a:extLst>
                <a:ext uri="{FF2B5EF4-FFF2-40B4-BE49-F238E27FC236}">
                  <a16:creationId xmlns:a16="http://schemas.microsoft.com/office/drawing/2014/main" id="{2DC6262A-09D2-6206-94A3-A70A1527B24E}"/>
                </a:ext>
              </a:extLst>
            </p:cNvPr>
            <p:cNvSpPr txBox="1"/>
            <p:nvPr/>
          </p:nvSpPr>
          <p:spPr>
            <a:xfrm>
              <a:off x="3043237" y="5180601"/>
              <a:ext cx="513667" cy="369332"/>
            </a:xfrm>
            <a:prstGeom prst="rect">
              <a:avLst/>
            </a:prstGeom>
            <a:noFill/>
          </p:spPr>
          <p:txBody>
            <a:bodyPr wrap="none" rtlCol="0">
              <a:spAutoFit/>
            </a:bodyPr>
            <a:lstStyle/>
            <a:p>
              <a:r>
                <a:rPr lang="en-US" b="1" dirty="0">
                  <a:solidFill>
                    <a:srgbClr val="FF0000"/>
                  </a:solidFill>
                </a:rPr>
                <a:t>A-C</a:t>
              </a:r>
            </a:p>
          </p:txBody>
        </p:sp>
      </p:grpSp>
    </p:spTree>
    <p:extLst>
      <p:ext uri="{BB962C8B-B14F-4D97-AF65-F5344CB8AC3E}">
        <p14:creationId xmlns:p14="http://schemas.microsoft.com/office/powerpoint/2010/main" val="2901280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AE4F215-02FA-8BAB-99D4-178BA33C6FF9}"/>
              </a:ext>
            </a:extLst>
          </p:cNvPr>
          <p:cNvPicPr>
            <a:picLocks noChangeAspect="1"/>
          </p:cNvPicPr>
          <p:nvPr/>
        </p:nvPicPr>
        <p:blipFill rotWithShape="1">
          <a:blip r:embed="rId3"/>
          <a:srcRect b="69987"/>
          <a:stretch/>
        </p:blipFill>
        <p:spPr>
          <a:xfrm>
            <a:off x="838200" y="1285148"/>
            <a:ext cx="4052824" cy="2747015"/>
          </a:xfrm>
          <a:prstGeom prst="rect">
            <a:avLst/>
          </a:prstGeom>
        </p:spPr>
      </p:pic>
      <p:sp>
        <p:nvSpPr>
          <p:cNvPr id="6" name="Title 1">
            <a:extLst>
              <a:ext uri="{FF2B5EF4-FFF2-40B4-BE49-F238E27FC236}">
                <a16:creationId xmlns:a16="http://schemas.microsoft.com/office/drawing/2014/main" id="{4DDC3A80-A8E5-8405-654B-E2C33698CDEC}"/>
              </a:ext>
            </a:extLst>
          </p:cNvPr>
          <p:cNvSpPr>
            <a:spLocks noGrp="1"/>
          </p:cNvSpPr>
          <p:nvPr>
            <p:ph type="title"/>
          </p:nvPr>
        </p:nvSpPr>
        <p:spPr>
          <a:xfrm>
            <a:off x="838200" y="68625"/>
            <a:ext cx="10515600" cy="1325563"/>
          </a:xfrm>
        </p:spPr>
        <p:txBody>
          <a:bodyPr/>
          <a:lstStyle/>
          <a:p>
            <a:pPr algn="ctr"/>
            <a:r>
              <a:rPr lang="en-US" dirty="0"/>
              <a:t>Thermodynamics of variation</a:t>
            </a:r>
          </a:p>
        </p:txBody>
      </p:sp>
      <p:pic>
        <p:nvPicPr>
          <p:cNvPr id="9" name="Picture 8">
            <a:extLst>
              <a:ext uri="{FF2B5EF4-FFF2-40B4-BE49-F238E27FC236}">
                <a16:creationId xmlns:a16="http://schemas.microsoft.com/office/drawing/2014/main" id="{2E4A9DC0-835C-ECCF-F45C-8E135E41CB7C}"/>
              </a:ext>
            </a:extLst>
          </p:cNvPr>
          <p:cNvPicPr>
            <a:picLocks noChangeAspect="1"/>
          </p:cNvPicPr>
          <p:nvPr/>
        </p:nvPicPr>
        <p:blipFill>
          <a:blip r:embed="rId4"/>
          <a:stretch>
            <a:fillRect/>
          </a:stretch>
        </p:blipFill>
        <p:spPr>
          <a:xfrm>
            <a:off x="1915198" y="5797444"/>
            <a:ext cx="2638833" cy="372541"/>
          </a:xfrm>
          <a:prstGeom prst="rect">
            <a:avLst/>
          </a:prstGeom>
        </p:spPr>
      </p:pic>
      <p:pic>
        <p:nvPicPr>
          <p:cNvPr id="10" name="Picture 9">
            <a:extLst>
              <a:ext uri="{FF2B5EF4-FFF2-40B4-BE49-F238E27FC236}">
                <a16:creationId xmlns:a16="http://schemas.microsoft.com/office/drawing/2014/main" id="{3198D872-6E56-64A1-69D3-4CCED43A5B19}"/>
              </a:ext>
            </a:extLst>
          </p:cNvPr>
          <p:cNvPicPr>
            <a:picLocks noChangeAspect="1"/>
          </p:cNvPicPr>
          <p:nvPr/>
        </p:nvPicPr>
        <p:blipFill>
          <a:blip r:embed="rId5"/>
          <a:stretch>
            <a:fillRect/>
          </a:stretch>
        </p:blipFill>
        <p:spPr>
          <a:xfrm>
            <a:off x="1881856" y="6347976"/>
            <a:ext cx="2836427" cy="351966"/>
          </a:xfrm>
          <a:prstGeom prst="rect">
            <a:avLst/>
          </a:prstGeom>
        </p:spPr>
      </p:pic>
      <p:pic>
        <p:nvPicPr>
          <p:cNvPr id="2" name="Picture 1">
            <a:extLst>
              <a:ext uri="{FF2B5EF4-FFF2-40B4-BE49-F238E27FC236}">
                <a16:creationId xmlns:a16="http://schemas.microsoft.com/office/drawing/2014/main" id="{FB03580D-E500-607F-C43D-A926489CC8A5}"/>
              </a:ext>
            </a:extLst>
          </p:cNvPr>
          <p:cNvPicPr>
            <a:picLocks noChangeAspect="1"/>
          </p:cNvPicPr>
          <p:nvPr/>
        </p:nvPicPr>
        <p:blipFill rotWithShape="1">
          <a:blip r:embed="rId3">
            <a:alphaModFix/>
          </a:blip>
          <a:srcRect t="31553" b="37887"/>
          <a:stretch/>
        </p:blipFill>
        <p:spPr>
          <a:xfrm>
            <a:off x="838200" y="1110455"/>
            <a:ext cx="4052824" cy="2797192"/>
          </a:xfrm>
          <a:prstGeom prst="rect">
            <a:avLst/>
          </a:prstGeom>
        </p:spPr>
      </p:pic>
      <p:grpSp>
        <p:nvGrpSpPr>
          <p:cNvPr id="3" name="Group 2">
            <a:extLst>
              <a:ext uri="{FF2B5EF4-FFF2-40B4-BE49-F238E27FC236}">
                <a16:creationId xmlns:a16="http://schemas.microsoft.com/office/drawing/2014/main" id="{3140CEF4-A3ED-5259-0532-97D26BFA565A}"/>
              </a:ext>
            </a:extLst>
          </p:cNvPr>
          <p:cNvGrpSpPr/>
          <p:nvPr/>
        </p:nvGrpSpPr>
        <p:grpSpPr>
          <a:xfrm>
            <a:off x="1546173" y="4032163"/>
            <a:ext cx="3007858" cy="1715382"/>
            <a:chOff x="1546173" y="4434626"/>
            <a:chExt cx="3007858" cy="1715382"/>
          </a:xfrm>
        </p:grpSpPr>
        <p:pic>
          <p:nvPicPr>
            <p:cNvPr id="4" name="Picture 3">
              <a:extLst>
                <a:ext uri="{FF2B5EF4-FFF2-40B4-BE49-F238E27FC236}">
                  <a16:creationId xmlns:a16="http://schemas.microsoft.com/office/drawing/2014/main" id="{0AB8B1BF-8ECD-6B32-4EE6-5DACA15CFFB5}"/>
                </a:ext>
              </a:extLst>
            </p:cNvPr>
            <p:cNvPicPr>
              <a:picLocks noChangeAspect="1"/>
            </p:cNvPicPr>
            <p:nvPr/>
          </p:nvPicPr>
          <p:blipFill>
            <a:blip r:embed="rId6"/>
            <a:stretch>
              <a:fillRect/>
            </a:stretch>
          </p:blipFill>
          <p:spPr>
            <a:xfrm>
              <a:off x="1546173" y="4434626"/>
              <a:ext cx="3007858" cy="1312919"/>
            </a:xfrm>
            <a:prstGeom prst="rect">
              <a:avLst/>
            </a:prstGeom>
          </p:spPr>
        </p:pic>
        <p:sp>
          <p:nvSpPr>
            <p:cNvPr id="5" name="TextBox 4">
              <a:extLst>
                <a:ext uri="{FF2B5EF4-FFF2-40B4-BE49-F238E27FC236}">
                  <a16:creationId xmlns:a16="http://schemas.microsoft.com/office/drawing/2014/main" id="{91727052-A946-7F79-1449-1444DB0ED6F3}"/>
                </a:ext>
              </a:extLst>
            </p:cNvPr>
            <p:cNvSpPr txBox="1"/>
            <p:nvPr/>
          </p:nvSpPr>
          <p:spPr>
            <a:xfrm>
              <a:off x="2071687" y="5780676"/>
              <a:ext cx="505651" cy="369332"/>
            </a:xfrm>
            <a:prstGeom prst="rect">
              <a:avLst/>
            </a:prstGeom>
            <a:noFill/>
          </p:spPr>
          <p:txBody>
            <a:bodyPr wrap="none" rtlCol="0">
              <a:spAutoFit/>
            </a:bodyPr>
            <a:lstStyle/>
            <a:p>
              <a:r>
                <a:rPr lang="en-US" b="1" dirty="0"/>
                <a:t>A-T</a:t>
              </a:r>
            </a:p>
          </p:txBody>
        </p:sp>
        <p:sp>
          <p:nvSpPr>
            <p:cNvPr id="7" name="TextBox 6">
              <a:extLst>
                <a:ext uri="{FF2B5EF4-FFF2-40B4-BE49-F238E27FC236}">
                  <a16:creationId xmlns:a16="http://schemas.microsoft.com/office/drawing/2014/main" id="{2DC6262A-09D2-6206-94A3-A70A1527B24E}"/>
                </a:ext>
              </a:extLst>
            </p:cNvPr>
            <p:cNvSpPr txBox="1"/>
            <p:nvPr/>
          </p:nvSpPr>
          <p:spPr>
            <a:xfrm>
              <a:off x="3043237" y="5180601"/>
              <a:ext cx="513667" cy="369332"/>
            </a:xfrm>
            <a:prstGeom prst="rect">
              <a:avLst/>
            </a:prstGeom>
            <a:noFill/>
          </p:spPr>
          <p:txBody>
            <a:bodyPr wrap="none" rtlCol="0">
              <a:spAutoFit/>
            </a:bodyPr>
            <a:lstStyle/>
            <a:p>
              <a:r>
                <a:rPr lang="en-US" b="1" dirty="0">
                  <a:solidFill>
                    <a:srgbClr val="FF0000"/>
                  </a:solidFill>
                </a:rPr>
                <a:t>A-C</a:t>
              </a:r>
            </a:p>
          </p:txBody>
        </p:sp>
      </p:grpSp>
      <p:grpSp>
        <p:nvGrpSpPr>
          <p:cNvPr id="8" name="Group 7">
            <a:extLst>
              <a:ext uri="{FF2B5EF4-FFF2-40B4-BE49-F238E27FC236}">
                <a16:creationId xmlns:a16="http://schemas.microsoft.com/office/drawing/2014/main" id="{59851DA9-7529-8420-4F45-18423F15EBC0}"/>
              </a:ext>
            </a:extLst>
          </p:cNvPr>
          <p:cNvGrpSpPr/>
          <p:nvPr/>
        </p:nvGrpSpPr>
        <p:grpSpPr>
          <a:xfrm>
            <a:off x="6489468" y="1289104"/>
            <a:ext cx="6100762" cy="5558020"/>
            <a:chOff x="6489468" y="1289104"/>
            <a:chExt cx="6100762" cy="5558020"/>
          </a:xfrm>
        </p:grpSpPr>
        <p:grpSp>
          <p:nvGrpSpPr>
            <p:cNvPr id="12" name="Group 11">
              <a:extLst>
                <a:ext uri="{FF2B5EF4-FFF2-40B4-BE49-F238E27FC236}">
                  <a16:creationId xmlns:a16="http://schemas.microsoft.com/office/drawing/2014/main" id="{7E9CA48D-40F1-6326-CDDE-5DD0643269D3}"/>
                </a:ext>
              </a:extLst>
            </p:cNvPr>
            <p:cNvGrpSpPr/>
            <p:nvPr/>
          </p:nvGrpSpPr>
          <p:grpSpPr>
            <a:xfrm>
              <a:off x="6801508" y="2614667"/>
              <a:ext cx="5304902" cy="4232457"/>
              <a:chOff x="6801508" y="2614667"/>
              <a:chExt cx="5304902" cy="4232457"/>
            </a:xfrm>
          </p:grpSpPr>
          <p:grpSp>
            <p:nvGrpSpPr>
              <p:cNvPr id="14" name="Group 13">
                <a:extLst>
                  <a:ext uri="{FF2B5EF4-FFF2-40B4-BE49-F238E27FC236}">
                    <a16:creationId xmlns:a16="http://schemas.microsoft.com/office/drawing/2014/main" id="{8D06D9B2-857E-D64B-E7BB-56D238AEEE78}"/>
                  </a:ext>
                </a:extLst>
              </p:cNvPr>
              <p:cNvGrpSpPr/>
              <p:nvPr/>
            </p:nvGrpSpPr>
            <p:grpSpPr>
              <a:xfrm>
                <a:off x="6801508" y="2614667"/>
                <a:ext cx="4861023" cy="1732222"/>
                <a:chOff x="6801508" y="1779186"/>
                <a:chExt cx="4861023" cy="1732222"/>
              </a:xfrm>
            </p:grpSpPr>
            <p:pic>
              <p:nvPicPr>
                <p:cNvPr id="16" name="Picture 15">
                  <a:extLst>
                    <a:ext uri="{FF2B5EF4-FFF2-40B4-BE49-F238E27FC236}">
                      <a16:creationId xmlns:a16="http://schemas.microsoft.com/office/drawing/2014/main" id="{FFA90843-FA14-DCA6-B5F4-A297966C86B7}"/>
                    </a:ext>
                  </a:extLst>
                </p:cNvPr>
                <p:cNvPicPr>
                  <a:picLocks noChangeAspect="1"/>
                </p:cNvPicPr>
                <p:nvPr/>
              </p:nvPicPr>
              <p:blipFill>
                <a:blip r:embed="rId7"/>
                <a:stretch>
                  <a:fillRect/>
                </a:stretch>
              </p:blipFill>
              <p:spPr>
                <a:xfrm>
                  <a:off x="6801508" y="1851617"/>
                  <a:ext cx="2122681" cy="1659791"/>
                </a:xfrm>
                <a:prstGeom prst="rect">
                  <a:avLst/>
                </a:prstGeom>
              </p:spPr>
            </p:pic>
            <p:pic>
              <p:nvPicPr>
                <p:cNvPr id="17" name="Picture 16">
                  <a:extLst>
                    <a:ext uri="{FF2B5EF4-FFF2-40B4-BE49-F238E27FC236}">
                      <a16:creationId xmlns:a16="http://schemas.microsoft.com/office/drawing/2014/main" id="{F2D2B59E-EA32-8CD4-10F3-CE7BE57C52A4}"/>
                    </a:ext>
                  </a:extLst>
                </p:cNvPr>
                <p:cNvPicPr>
                  <a:picLocks noChangeAspect="1"/>
                </p:cNvPicPr>
                <p:nvPr/>
              </p:nvPicPr>
              <p:blipFill>
                <a:blip r:embed="rId8">
                  <a:alphaModFix/>
                </a:blip>
                <a:stretch>
                  <a:fillRect/>
                </a:stretch>
              </p:blipFill>
              <p:spPr>
                <a:xfrm>
                  <a:off x="9539849" y="1779186"/>
                  <a:ext cx="2122682" cy="1732222"/>
                </a:xfrm>
                <a:prstGeom prst="rect">
                  <a:avLst/>
                </a:prstGeom>
              </p:spPr>
            </p:pic>
            <p:cxnSp>
              <p:nvCxnSpPr>
                <p:cNvPr id="18" name="Straight Arrow Connector 17">
                  <a:extLst>
                    <a:ext uri="{FF2B5EF4-FFF2-40B4-BE49-F238E27FC236}">
                      <a16:creationId xmlns:a16="http://schemas.microsoft.com/office/drawing/2014/main" id="{FFF3CB5F-A9F4-E0F1-2E6D-FE873D9A5732}"/>
                    </a:ext>
                  </a:extLst>
                </p:cNvPr>
                <p:cNvCxnSpPr/>
                <p:nvPr/>
              </p:nvCxnSpPr>
              <p:spPr>
                <a:xfrm>
                  <a:off x="8750105" y="2368164"/>
                  <a:ext cx="789744" cy="0"/>
                </a:xfrm>
                <a:prstGeom prst="straightConnector1">
                  <a:avLst/>
                </a:prstGeom>
                <a:ln w="2857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A087950-D611-B22F-251B-6993C96CCA17}"/>
                    </a:ext>
                  </a:extLst>
                </p:cNvPr>
                <p:cNvSpPr txBox="1"/>
                <p:nvPr/>
              </p:nvSpPr>
              <p:spPr>
                <a:xfrm>
                  <a:off x="8625958" y="1792644"/>
                  <a:ext cx="1025858" cy="369332"/>
                </a:xfrm>
                <a:prstGeom prst="rect">
                  <a:avLst/>
                </a:prstGeom>
                <a:noFill/>
              </p:spPr>
              <p:txBody>
                <a:bodyPr wrap="none" rtlCol="0">
                  <a:spAutoFit/>
                </a:bodyPr>
                <a:lstStyle/>
                <a:p>
                  <a:r>
                    <a:rPr lang="en-US" dirty="0"/>
                    <a:t>Uses ATP</a:t>
                  </a:r>
                </a:p>
              </p:txBody>
            </p:sp>
          </p:grpSp>
          <p:sp>
            <p:nvSpPr>
              <p:cNvPr id="15" name="TextBox 14">
                <a:extLst>
                  <a:ext uri="{FF2B5EF4-FFF2-40B4-BE49-F238E27FC236}">
                    <a16:creationId xmlns:a16="http://schemas.microsoft.com/office/drawing/2014/main" id="{3FDB1ADC-0FF0-8044-AFFF-959C4DBED6AD}"/>
                  </a:ext>
                </a:extLst>
              </p:cNvPr>
              <p:cNvSpPr txBox="1"/>
              <p:nvPr/>
            </p:nvSpPr>
            <p:spPr>
              <a:xfrm>
                <a:off x="10601190" y="6200793"/>
                <a:ext cx="1505220" cy="646331"/>
              </a:xfrm>
              <a:prstGeom prst="rect">
                <a:avLst/>
              </a:prstGeom>
              <a:noFill/>
            </p:spPr>
            <p:txBody>
              <a:bodyPr wrap="none" rtlCol="0">
                <a:spAutoFit/>
              </a:bodyPr>
              <a:lstStyle/>
              <a:p>
                <a:r>
                  <a:rPr lang="en-US" dirty="0"/>
                  <a:t>Hopfield 1974</a:t>
                </a:r>
              </a:p>
              <a:p>
                <a:r>
                  <a:rPr lang="en-US" dirty="0" err="1"/>
                  <a:t>Ninio</a:t>
                </a:r>
                <a:r>
                  <a:rPr lang="en-US" dirty="0"/>
                  <a:t> 1975</a:t>
                </a:r>
              </a:p>
            </p:txBody>
          </p:sp>
        </p:grpSp>
        <p:sp>
          <p:nvSpPr>
            <p:cNvPr id="13" name="TextBox 12">
              <a:extLst>
                <a:ext uri="{FF2B5EF4-FFF2-40B4-BE49-F238E27FC236}">
                  <a16:creationId xmlns:a16="http://schemas.microsoft.com/office/drawing/2014/main" id="{22D48A98-21B3-5B40-3C2D-4D1901DE3BC4}"/>
                </a:ext>
              </a:extLst>
            </p:cNvPr>
            <p:cNvSpPr txBox="1"/>
            <p:nvPr/>
          </p:nvSpPr>
          <p:spPr>
            <a:xfrm>
              <a:off x="6489468" y="1289104"/>
              <a:ext cx="6100762" cy="923330"/>
            </a:xfrm>
            <a:prstGeom prst="rect">
              <a:avLst/>
            </a:prstGeom>
            <a:noFill/>
          </p:spPr>
          <p:txBody>
            <a:bodyPr wrap="square">
              <a:spAutoFit/>
            </a:bodyPr>
            <a:lstStyle/>
            <a:p>
              <a:r>
                <a:rPr lang="en-US" b="1" dirty="0"/>
                <a:t>Proofreading: </a:t>
              </a:r>
            </a:p>
            <a:p>
              <a:endParaRPr lang="en-US" dirty="0"/>
            </a:p>
            <a:p>
              <a:r>
                <a:rPr lang="en-US" dirty="0"/>
                <a:t>An evolved non-equilibrium mechanism to reduce errors</a:t>
              </a:r>
            </a:p>
          </p:txBody>
        </p:sp>
      </p:grpSp>
      <p:sp>
        <p:nvSpPr>
          <p:cNvPr id="20" name="TextBox 19">
            <a:extLst>
              <a:ext uri="{FF2B5EF4-FFF2-40B4-BE49-F238E27FC236}">
                <a16:creationId xmlns:a16="http://schemas.microsoft.com/office/drawing/2014/main" id="{61282078-23A2-CD9E-80EF-FDB03CDBB225}"/>
              </a:ext>
            </a:extLst>
          </p:cNvPr>
          <p:cNvSpPr txBox="1"/>
          <p:nvPr/>
        </p:nvSpPr>
        <p:spPr>
          <a:xfrm>
            <a:off x="7637971" y="4783385"/>
            <a:ext cx="3704540" cy="1200329"/>
          </a:xfrm>
          <a:prstGeom prst="rect">
            <a:avLst/>
          </a:prstGeom>
          <a:noFill/>
        </p:spPr>
        <p:txBody>
          <a:bodyPr wrap="none" rtlCol="0">
            <a:spAutoFit/>
          </a:bodyPr>
          <a:lstStyle/>
          <a:p>
            <a:pPr marL="285750" indent="-285750">
              <a:buFont typeface="Arial" panose="020B0604020202020204" pitchFamily="34" charset="0"/>
              <a:buChar char="•"/>
            </a:pPr>
            <a:r>
              <a:rPr lang="en-US" dirty="0"/>
              <a:t>Multistep process – slows reaction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Consumes energy</a:t>
            </a:r>
          </a:p>
          <a:p>
            <a:endParaRPr lang="en-US" dirty="0"/>
          </a:p>
        </p:txBody>
      </p:sp>
      <p:grpSp>
        <p:nvGrpSpPr>
          <p:cNvPr id="25" name="Group 24">
            <a:extLst>
              <a:ext uri="{FF2B5EF4-FFF2-40B4-BE49-F238E27FC236}">
                <a16:creationId xmlns:a16="http://schemas.microsoft.com/office/drawing/2014/main" id="{888D0711-A05B-7CEA-0CB5-B9E8165C62AC}"/>
              </a:ext>
            </a:extLst>
          </p:cNvPr>
          <p:cNvGrpSpPr/>
          <p:nvPr/>
        </p:nvGrpSpPr>
        <p:grpSpPr>
          <a:xfrm>
            <a:off x="5215606" y="4134148"/>
            <a:ext cx="1760790" cy="2421868"/>
            <a:chOff x="4997701" y="3884476"/>
            <a:chExt cx="1760790" cy="2421868"/>
          </a:xfrm>
        </p:grpSpPr>
        <p:pic>
          <p:nvPicPr>
            <p:cNvPr id="21" name="Picture 4" descr="What Is Maxwell's Demon? » Science ABC">
              <a:extLst>
                <a:ext uri="{FF2B5EF4-FFF2-40B4-BE49-F238E27FC236}">
                  <a16:creationId xmlns:a16="http://schemas.microsoft.com/office/drawing/2014/main" id="{A9A8D8C8-BA58-9E1F-70BC-E13A9183D3D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7605" r="49417"/>
            <a:stretch/>
          </p:blipFill>
          <p:spPr bwMode="auto">
            <a:xfrm>
              <a:off x="4997701" y="3884476"/>
              <a:ext cx="1760790" cy="80414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QUICK PHYSICS INFO: “What is Maxwell's Demon?” — Steemit">
              <a:extLst>
                <a:ext uri="{FF2B5EF4-FFF2-40B4-BE49-F238E27FC236}">
                  <a16:creationId xmlns:a16="http://schemas.microsoft.com/office/drawing/2014/main" id="{00B2F9C1-6CCD-B1E1-2C6E-218A286D1E5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48900" y="5188746"/>
              <a:ext cx="1613643" cy="1117598"/>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Arrow Connector 23">
              <a:extLst>
                <a:ext uri="{FF2B5EF4-FFF2-40B4-BE49-F238E27FC236}">
                  <a16:creationId xmlns:a16="http://schemas.microsoft.com/office/drawing/2014/main" id="{40205354-B442-9B42-39B1-FFEE0B305F69}"/>
                </a:ext>
              </a:extLst>
            </p:cNvPr>
            <p:cNvCxnSpPr/>
            <p:nvPr/>
          </p:nvCxnSpPr>
          <p:spPr>
            <a:xfrm>
              <a:off x="5878096" y="4778138"/>
              <a:ext cx="0" cy="3693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91988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AE4F215-02FA-8BAB-99D4-178BA33C6FF9}"/>
              </a:ext>
            </a:extLst>
          </p:cNvPr>
          <p:cNvPicPr>
            <a:picLocks noChangeAspect="1"/>
          </p:cNvPicPr>
          <p:nvPr/>
        </p:nvPicPr>
        <p:blipFill rotWithShape="1">
          <a:blip r:embed="rId3"/>
          <a:srcRect b="69987"/>
          <a:stretch/>
        </p:blipFill>
        <p:spPr>
          <a:xfrm>
            <a:off x="838200" y="1285148"/>
            <a:ext cx="4052824" cy="2747015"/>
          </a:xfrm>
          <a:prstGeom prst="rect">
            <a:avLst/>
          </a:prstGeom>
        </p:spPr>
      </p:pic>
      <p:sp>
        <p:nvSpPr>
          <p:cNvPr id="6" name="Title 1">
            <a:extLst>
              <a:ext uri="{FF2B5EF4-FFF2-40B4-BE49-F238E27FC236}">
                <a16:creationId xmlns:a16="http://schemas.microsoft.com/office/drawing/2014/main" id="{4DDC3A80-A8E5-8405-654B-E2C33698CDEC}"/>
              </a:ext>
            </a:extLst>
          </p:cNvPr>
          <p:cNvSpPr>
            <a:spLocks noGrp="1"/>
          </p:cNvSpPr>
          <p:nvPr>
            <p:ph type="title"/>
          </p:nvPr>
        </p:nvSpPr>
        <p:spPr>
          <a:xfrm>
            <a:off x="838200" y="68625"/>
            <a:ext cx="10515600" cy="1325563"/>
          </a:xfrm>
        </p:spPr>
        <p:txBody>
          <a:bodyPr/>
          <a:lstStyle/>
          <a:p>
            <a:pPr algn="ctr"/>
            <a:r>
              <a:rPr lang="en-US" dirty="0"/>
              <a:t>Thermodynamics of variation</a:t>
            </a:r>
          </a:p>
        </p:txBody>
      </p:sp>
      <p:pic>
        <p:nvPicPr>
          <p:cNvPr id="9" name="Picture 8">
            <a:extLst>
              <a:ext uri="{FF2B5EF4-FFF2-40B4-BE49-F238E27FC236}">
                <a16:creationId xmlns:a16="http://schemas.microsoft.com/office/drawing/2014/main" id="{2E4A9DC0-835C-ECCF-F45C-8E135E41CB7C}"/>
              </a:ext>
            </a:extLst>
          </p:cNvPr>
          <p:cNvPicPr>
            <a:picLocks noChangeAspect="1"/>
          </p:cNvPicPr>
          <p:nvPr/>
        </p:nvPicPr>
        <p:blipFill>
          <a:blip r:embed="rId4"/>
          <a:stretch>
            <a:fillRect/>
          </a:stretch>
        </p:blipFill>
        <p:spPr>
          <a:xfrm>
            <a:off x="1915198" y="5797444"/>
            <a:ext cx="2638833" cy="372541"/>
          </a:xfrm>
          <a:prstGeom prst="rect">
            <a:avLst/>
          </a:prstGeom>
        </p:spPr>
      </p:pic>
      <p:pic>
        <p:nvPicPr>
          <p:cNvPr id="10" name="Picture 9">
            <a:extLst>
              <a:ext uri="{FF2B5EF4-FFF2-40B4-BE49-F238E27FC236}">
                <a16:creationId xmlns:a16="http://schemas.microsoft.com/office/drawing/2014/main" id="{3198D872-6E56-64A1-69D3-4CCED43A5B19}"/>
              </a:ext>
            </a:extLst>
          </p:cNvPr>
          <p:cNvPicPr>
            <a:picLocks noChangeAspect="1"/>
          </p:cNvPicPr>
          <p:nvPr/>
        </p:nvPicPr>
        <p:blipFill>
          <a:blip r:embed="rId5"/>
          <a:stretch>
            <a:fillRect/>
          </a:stretch>
        </p:blipFill>
        <p:spPr>
          <a:xfrm>
            <a:off x="1881856" y="6347976"/>
            <a:ext cx="2836427" cy="351966"/>
          </a:xfrm>
          <a:prstGeom prst="rect">
            <a:avLst/>
          </a:prstGeom>
        </p:spPr>
      </p:pic>
      <p:pic>
        <p:nvPicPr>
          <p:cNvPr id="2" name="Picture 1">
            <a:extLst>
              <a:ext uri="{FF2B5EF4-FFF2-40B4-BE49-F238E27FC236}">
                <a16:creationId xmlns:a16="http://schemas.microsoft.com/office/drawing/2014/main" id="{FB03580D-E500-607F-C43D-A926489CC8A5}"/>
              </a:ext>
            </a:extLst>
          </p:cNvPr>
          <p:cNvPicPr>
            <a:picLocks noChangeAspect="1"/>
          </p:cNvPicPr>
          <p:nvPr/>
        </p:nvPicPr>
        <p:blipFill rotWithShape="1">
          <a:blip r:embed="rId3">
            <a:alphaModFix/>
          </a:blip>
          <a:srcRect t="31553" b="37887"/>
          <a:stretch/>
        </p:blipFill>
        <p:spPr>
          <a:xfrm>
            <a:off x="838200" y="1110455"/>
            <a:ext cx="4052824" cy="2797192"/>
          </a:xfrm>
          <a:prstGeom prst="rect">
            <a:avLst/>
          </a:prstGeom>
        </p:spPr>
      </p:pic>
      <p:grpSp>
        <p:nvGrpSpPr>
          <p:cNvPr id="3" name="Group 2">
            <a:extLst>
              <a:ext uri="{FF2B5EF4-FFF2-40B4-BE49-F238E27FC236}">
                <a16:creationId xmlns:a16="http://schemas.microsoft.com/office/drawing/2014/main" id="{3140CEF4-A3ED-5259-0532-97D26BFA565A}"/>
              </a:ext>
            </a:extLst>
          </p:cNvPr>
          <p:cNvGrpSpPr/>
          <p:nvPr/>
        </p:nvGrpSpPr>
        <p:grpSpPr>
          <a:xfrm>
            <a:off x="1546173" y="4032163"/>
            <a:ext cx="3007858" cy="1715382"/>
            <a:chOff x="1546173" y="4434626"/>
            <a:chExt cx="3007858" cy="1715382"/>
          </a:xfrm>
        </p:grpSpPr>
        <p:pic>
          <p:nvPicPr>
            <p:cNvPr id="4" name="Picture 3">
              <a:extLst>
                <a:ext uri="{FF2B5EF4-FFF2-40B4-BE49-F238E27FC236}">
                  <a16:creationId xmlns:a16="http://schemas.microsoft.com/office/drawing/2014/main" id="{0AB8B1BF-8ECD-6B32-4EE6-5DACA15CFFB5}"/>
                </a:ext>
              </a:extLst>
            </p:cNvPr>
            <p:cNvPicPr>
              <a:picLocks noChangeAspect="1"/>
            </p:cNvPicPr>
            <p:nvPr/>
          </p:nvPicPr>
          <p:blipFill>
            <a:blip r:embed="rId6"/>
            <a:stretch>
              <a:fillRect/>
            </a:stretch>
          </p:blipFill>
          <p:spPr>
            <a:xfrm>
              <a:off x="1546173" y="4434626"/>
              <a:ext cx="3007858" cy="1312919"/>
            </a:xfrm>
            <a:prstGeom prst="rect">
              <a:avLst/>
            </a:prstGeom>
          </p:spPr>
        </p:pic>
        <p:sp>
          <p:nvSpPr>
            <p:cNvPr id="5" name="TextBox 4">
              <a:extLst>
                <a:ext uri="{FF2B5EF4-FFF2-40B4-BE49-F238E27FC236}">
                  <a16:creationId xmlns:a16="http://schemas.microsoft.com/office/drawing/2014/main" id="{91727052-A946-7F79-1449-1444DB0ED6F3}"/>
                </a:ext>
              </a:extLst>
            </p:cNvPr>
            <p:cNvSpPr txBox="1"/>
            <p:nvPr/>
          </p:nvSpPr>
          <p:spPr>
            <a:xfrm>
              <a:off x="2071687" y="5780676"/>
              <a:ext cx="505651" cy="369332"/>
            </a:xfrm>
            <a:prstGeom prst="rect">
              <a:avLst/>
            </a:prstGeom>
            <a:noFill/>
          </p:spPr>
          <p:txBody>
            <a:bodyPr wrap="none" rtlCol="0">
              <a:spAutoFit/>
            </a:bodyPr>
            <a:lstStyle/>
            <a:p>
              <a:r>
                <a:rPr lang="en-US" b="1" dirty="0"/>
                <a:t>A-T</a:t>
              </a:r>
            </a:p>
          </p:txBody>
        </p:sp>
        <p:sp>
          <p:nvSpPr>
            <p:cNvPr id="7" name="TextBox 6">
              <a:extLst>
                <a:ext uri="{FF2B5EF4-FFF2-40B4-BE49-F238E27FC236}">
                  <a16:creationId xmlns:a16="http://schemas.microsoft.com/office/drawing/2014/main" id="{2DC6262A-09D2-6206-94A3-A70A1527B24E}"/>
                </a:ext>
              </a:extLst>
            </p:cNvPr>
            <p:cNvSpPr txBox="1"/>
            <p:nvPr/>
          </p:nvSpPr>
          <p:spPr>
            <a:xfrm>
              <a:off x="3043237" y="5180601"/>
              <a:ext cx="513667" cy="369332"/>
            </a:xfrm>
            <a:prstGeom prst="rect">
              <a:avLst/>
            </a:prstGeom>
            <a:noFill/>
          </p:spPr>
          <p:txBody>
            <a:bodyPr wrap="none" rtlCol="0">
              <a:spAutoFit/>
            </a:bodyPr>
            <a:lstStyle/>
            <a:p>
              <a:r>
                <a:rPr lang="en-US" b="1" dirty="0">
                  <a:solidFill>
                    <a:srgbClr val="FF0000"/>
                  </a:solidFill>
                </a:rPr>
                <a:t>A-C</a:t>
              </a:r>
            </a:p>
          </p:txBody>
        </p:sp>
      </p:grpSp>
      <p:sp>
        <p:nvSpPr>
          <p:cNvPr id="20" name="TextBox 19">
            <a:extLst>
              <a:ext uri="{FF2B5EF4-FFF2-40B4-BE49-F238E27FC236}">
                <a16:creationId xmlns:a16="http://schemas.microsoft.com/office/drawing/2014/main" id="{61282078-23A2-CD9E-80EF-FDB03CDBB225}"/>
              </a:ext>
            </a:extLst>
          </p:cNvPr>
          <p:cNvSpPr txBox="1"/>
          <p:nvPr/>
        </p:nvSpPr>
        <p:spPr>
          <a:xfrm>
            <a:off x="7637971" y="4783385"/>
            <a:ext cx="3704540" cy="1200329"/>
          </a:xfrm>
          <a:prstGeom prst="rect">
            <a:avLst/>
          </a:prstGeom>
          <a:noFill/>
        </p:spPr>
        <p:txBody>
          <a:bodyPr wrap="none" rtlCol="0">
            <a:spAutoFit/>
          </a:bodyPr>
          <a:lstStyle/>
          <a:p>
            <a:pPr marL="285750" indent="-285750">
              <a:buFont typeface="Arial" panose="020B0604020202020204" pitchFamily="34" charset="0"/>
              <a:buChar char="•"/>
            </a:pPr>
            <a:r>
              <a:rPr lang="en-US" dirty="0"/>
              <a:t>Multistep process – slows reaction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Consumes energy</a:t>
            </a:r>
          </a:p>
          <a:p>
            <a:endParaRPr lang="en-US" dirty="0"/>
          </a:p>
        </p:txBody>
      </p:sp>
      <p:grpSp>
        <p:nvGrpSpPr>
          <p:cNvPr id="8" name="Group 7">
            <a:extLst>
              <a:ext uri="{FF2B5EF4-FFF2-40B4-BE49-F238E27FC236}">
                <a16:creationId xmlns:a16="http://schemas.microsoft.com/office/drawing/2014/main" id="{59851DA9-7529-8420-4F45-18423F15EBC0}"/>
              </a:ext>
            </a:extLst>
          </p:cNvPr>
          <p:cNvGrpSpPr/>
          <p:nvPr/>
        </p:nvGrpSpPr>
        <p:grpSpPr>
          <a:xfrm>
            <a:off x="6489468" y="1289104"/>
            <a:ext cx="6100762" cy="5558020"/>
            <a:chOff x="6489468" y="1289104"/>
            <a:chExt cx="6100762" cy="5558020"/>
          </a:xfrm>
        </p:grpSpPr>
        <p:sp>
          <p:nvSpPr>
            <p:cNvPr id="15" name="TextBox 14">
              <a:extLst>
                <a:ext uri="{FF2B5EF4-FFF2-40B4-BE49-F238E27FC236}">
                  <a16:creationId xmlns:a16="http://schemas.microsoft.com/office/drawing/2014/main" id="{3FDB1ADC-0FF0-8044-AFFF-959C4DBED6AD}"/>
                </a:ext>
              </a:extLst>
            </p:cNvPr>
            <p:cNvSpPr txBox="1"/>
            <p:nvPr/>
          </p:nvSpPr>
          <p:spPr>
            <a:xfrm>
              <a:off x="10601190" y="6200793"/>
              <a:ext cx="1505220" cy="646331"/>
            </a:xfrm>
            <a:prstGeom prst="rect">
              <a:avLst/>
            </a:prstGeom>
            <a:noFill/>
          </p:spPr>
          <p:txBody>
            <a:bodyPr wrap="none" rtlCol="0">
              <a:spAutoFit/>
            </a:bodyPr>
            <a:lstStyle/>
            <a:p>
              <a:r>
                <a:rPr lang="en-US" dirty="0"/>
                <a:t>Hopfield 1974</a:t>
              </a:r>
            </a:p>
            <a:p>
              <a:r>
                <a:rPr lang="en-US" dirty="0" err="1"/>
                <a:t>Ninio</a:t>
              </a:r>
              <a:r>
                <a:rPr lang="en-US" dirty="0"/>
                <a:t> 1975</a:t>
              </a:r>
            </a:p>
          </p:txBody>
        </p:sp>
        <p:sp>
          <p:nvSpPr>
            <p:cNvPr id="13" name="TextBox 12">
              <a:extLst>
                <a:ext uri="{FF2B5EF4-FFF2-40B4-BE49-F238E27FC236}">
                  <a16:creationId xmlns:a16="http://schemas.microsoft.com/office/drawing/2014/main" id="{22D48A98-21B3-5B40-3C2D-4D1901DE3BC4}"/>
                </a:ext>
              </a:extLst>
            </p:cNvPr>
            <p:cNvSpPr txBox="1"/>
            <p:nvPr/>
          </p:nvSpPr>
          <p:spPr>
            <a:xfrm>
              <a:off x="6489468" y="1289104"/>
              <a:ext cx="6100762" cy="923330"/>
            </a:xfrm>
            <a:prstGeom prst="rect">
              <a:avLst/>
            </a:prstGeom>
            <a:noFill/>
          </p:spPr>
          <p:txBody>
            <a:bodyPr wrap="square">
              <a:spAutoFit/>
            </a:bodyPr>
            <a:lstStyle/>
            <a:p>
              <a:r>
                <a:rPr lang="en-US" b="1" dirty="0"/>
                <a:t>Proofreading: </a:t>
              </a:r>
            </a:p>
            <a:p>
              <a:endParaRPr lang="en-US" dirty="0"/>
            </a:p>
            <a:p>
              <a:r>
                <a:rPr lang="en-US" dirty="0"/>
                <a:t>An evolved non-equilibrium mechanism to reduce errors</a:t>
              </a:r>
            </a:p>
          </p:txBody>
        </p:sp>
      </p:grpSp>
      <p:sp>
        <p:nvSpPr>
          <p:cNvPr id="29" name="TextBox 28">
            <a:extLst>
              <a:ext uri="{FF2B5EF4-FFF2-40B4-BE49-F238E27FC236}">
                <a16:creationId xmlns:a16="http://schemas.microsoft.com/office/drawing/2014/main" id="{356976E1-A35F-5CB2-28AB-B16530683CD4}"/>
              </a:ext>
            </a:extLst>
          </p:cNvPr>
          <p:cNvSpPr txBox="1"/>
          <p:nvPr/>
        </p:nvSpPr>
        <p:spPr>
          <a:xfrm>
            <a:off x="1281759" y="9153918"/>
            <a:ext cx="1579856" cy="338554"/>
          </a:xfrm>
          <a:prstGeom prst="rect">
            <a:avLst/>
          </a:prstGeom>
          <a:noFill/>
        </p:spPr>
        <p:txBody>
          <a:bodyPr wrap="none" rtlCol="0">
            <a:spAutoFit/>
          </a:bodyPr>
          <a:lstStyle/>
          <a:p>
            <a:r>
              <a:rPr lang="en-US" sz="1600" dirty="0"/>
              <a:t>DNA polymerase</a:t>
            </a:r>
          </a:p>
        </p:txBody>
      </p:sp>
      <p:pic>
        <p:nvPicPr>
          <p:cNvPr id="30" name="Picture 2" descr="Section III: 3'-5' Exonuclease">
            <a:extLst>
              <a:ext uri="{FF2B5EF4-FFF2-40B4-BE49-F238E27FC236}">
                <a16:creationId xmlns:a16="http://schemas.microsoft.com/office/drawing/2014/main" id="{2D03EBA9-AF6D-40B6-64CC-EF76E698433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2709" b="9305"/>
          <a:stretch/>
        </p:blipFill>
        <p:spPr bwMode="auto">
          <a:xfrm>
            <a:off x="1357494" y="7172879"/>
            <a:ext cx="1428387" cy="1952023"/>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oup 30">
            <a:extLst>
              <a:ext uri="{FF2B5EF4-FFF2-40B4-BE49-F238E27FC236}">
                <a16:creationId xmlns:a16="http://schemas.microsoft.com/office/drawing/2014/main" id="{BA358D5D-B669-789E-4B26-56FF40DD14A2}"/>
              </a:ext>
            </a:extLst>
          </p:cNvPr>
          <p:cNvGrpSpPr/>
          <p:nvPr/>
        </p:nvGrpSpPr>
        <p:grpSpPr>
          <a:xfrm>
            <a:off x="3568390" y="7467835"/>
            <a:ext cx="1629818" cy="2024637"/>
            <a:chOff x="2221583" y="2060449"/>
            <a:chExt cx="1629818" cy="2024637"/>
          </a:xfrm>
        </p:grpSpPr>
        <p:sp>
          <p:nvSpPr>
            <p:cNvPr id="32" name="TextBox 31">
              <a:extLst>
                <a:ext uri="{FF2B5EF4-FFF2-40B4-BE49-F238E27FC236}">
                  <a16:creationId xmlns:a16="http://schemas.microsoft.com/office/drawing/2014/main" id="{B5DC078C-05D7-292F-1C8D-00D466D506E1}"/>
                </a:ext>
              </a:extLst>
            </p:cNvPr>
            <p:cNvSpPr txBox="1"/>
            <p:nvPr/>
          </p:nvSpPr>
          <p:spPr>
            <a:xfrm>
              <a:off x="2470554" y="3746532"/>
              <a:ext cx="1015021" cy="338554"/>
            </a:xfrm>
            <a:prstGeom prst="rect">
              <a:avLst/>
            </a:prstGeom>
            <a:noFill/>
          </p:spPr>
          <p:txBody>
            <a:bodyPr wrap="none" rtlCol="0">
              <a:spAutoFit/>
            </a:bodyPr>
            <a:lstStyle/>
            <a:p>
              <a:r>
                <a:rPr lang="en-US" sz="1600" dirty="0"/>
                <a:t>Ribosome</a:t>
              </a:r>
            </a:p>
          </p:txBody>
        </p:sp>
        <p:pic>
          <p:nvPicPr>
            <p:cNvPr id="33" name="Picture 32">
              <a:extLst>
                <a:ext uri="{FF2B5EF4-FFF2-40B4-BE49-F238E27FC236}">
                  <a16:creationId xmlns:a16="http://schemas.microsoft.com/office/drawing/2014/main" id="{C2B74D8E-16D8-47A0-38DB-BF9A2BA1C6AA}"/>
                </a:ext>
              </a:extLst>
            </p:cNvPr>
            <p:cNvPicPr>
              <a:picLocks noChangeAspect="1"/>
            </p:cNvPicPr>
            <p:nvPr/>
          </p:nvPicPr>
          <p:blipFill rotWithShape="1">
            <a:blip r:embed="rId8"/>
            <a:srcRect b="11308"/>
            <a:stretch/>
          </p:blipFill>
          <p:spPr>
            <a:xfrm>
              <a:off x="2221583" y="2060449"/>
              <a:ext cx="1629818" cy="1510697"/>
            </a:xfrm>
            <a:prstGeom prst="rect">
              <a:avLst/>
            </a:prstGeom>
          </p:spPr>
        </p:pic>
      </p:grpSp>
      <p:grpSp>
        <p:nvGrpSpPr>
          <p:cNvPr id="34" name="Group 33">
            <a:extLst>
              <a:ext uri="{FF2B5EF4-FFF2-40B4-BE49-F238E27FC236}">
                <a16:creationId xmlns:a16="http://schemas.microsoft.com/office/drawing/2014/main" id="{5D895CC1-AFCE-3FFD-3D68-D1ADDD513F78}"/>
              </a:ext>
            </a:extLst>
          </p:cNvPr>
          <p:cNvGrpSpPr/>
          <p:nvPr/>
        </p:nvGrpSpPr>
        <p:grpSpPr>
          <a:xfrm>
            <a:off x="5657374" y="7260810"/>
            <a:ext cx="1637526" cy="2231662"/>
            <a:chOff x="4465587" y="1853424"/>
            <a:chExt cx="1637526" cy="2231662"/>
          </a:xfrm>
        </p:grpSpPr>
        <p:grpSp>
          <p:nvGrpSpPr>
            <p:cNvPr id="35" name="Group 34">
              <a:extLst>
                <a:ext uri="{FF2B5EF4-FFF2-40B4-BE49-F238E27FC236}">
                  <a16:creationId xmlns:a16="http://schemas.microsoft.com/office/drawing/2014/main" id="{C450692B-DD4E-A36E-3E61-479D7B972599}"/>
                </a:ext>
              </a:extLst>
            </p:cNvPr>
            <p:cNvGrpSpPr/>
            <p:nvPr/>
          </p:nvGrpSpPr>
          <p:grpSpPr>
            <a:xfrm>
              <a:off x="4465587" y="1853424"/>
              <a:ext cx="1637526" cy="1653332"/>
              <a:chOff x="4465587" y="1853424"/>
              <a:chExt cx="1637526" cy="1653332"/>
            </a:xfrm>
          </p:grpSpPr>
          <p:pic>
            <p:nvPicPr>
              <p:cNvPr id="37" name="Picture 36">
                <a:extLst>
                  <a:ext uri="{FF2B5EF4-FFF2-40B4-BE49-F238E27FC236}">
                    <a16:creationId xmlns:a16="http://schemas.microsoft.com/office/drawing/2014/main" id="{8EAB2A71-AB0F-DD3F-A831-E1CC95CB1A54}"/>
                  </a:ext>
                </a:extLst>
              </p:cNvPr>
              <p:cNvPicPr>
                <a:picLocks noChangeAspect="1"/>
              </p:cNvPicPr>
              <p:nvPr/>
            </p:nvPicPr>
            <p:blipFill rotWithShape="1">
              <a:blip r:embed="rId9"/>
              <a:srcRect r="31131"/>
              <a:stretch/>
            </p:blipFill>
            <p:spPr>
              <a:xfrm>
                <a:off x="4535796" y="1996059"/>
                <a:ext cx="1335123" cy="1510697"/>
              </a:xfrm>
              <a:prstGeom prst="rect">
                <a:avLst/>
              </a:prstGeom>
            </p:spPr>
          </p:pic>
          <p:sp>
            <p:nvSpPr>
              <p:cNvPr id="38" name="Rectangle 37">
                <a:extLst>
                  <a:ext uri="{FF2B5EF4-FFF2-40B4-BE49-F238E27FC236}">
                    <a16:creationId xmlns:a16="http://schemas.microsoft.com/office/drawing/2014/main" id="{0E042487-3220-DBDD-B33F-2C11399F4757}"/>
                  </a:ext>
                </a:extLst>
              </p:cNvPr>
              <p:cNvSpPr/>
              <p:nvPr/>
            </p:nvSpPr>
            <p:spPr>
              <a:xfrm>
                <a:off x="5525924" y="1853424"/>
                <a:ext cx="478760" cy="5709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8670EC8-CC5D-2382-E66C-B68F7E9A7645}"/>
                  </a:ext>
                </a:extLst>
              </p:cNvPr>
              <p:cNvSpPr/>
              <p:nvPr/>
            </p:nvSpPr>
            <p:spPr>
              <a:xfrm>
                <a:off x="4465587" y="1944280"/>
                <a:ext cx="478760" cy="260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7CB6F5D-A6E8-80A6-CAF9-3BAAA9D1BAA6}"/>
                  </a:ext>
                </a:extLst>
              </p:cNvPr>
              <p:cNvSpPr/>
              <p:nvPr/>
            </p:nvSpPr>
            <p:spPr>
              <a:xfrm>
                <a:off x="5584939" y="2480308"/>
                <a:ext cx="478760" cy="260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21661451-C3AE-0E2B-2487-F402A9C47270}"/>
                  </a:ext>
                </a:extLst>
              </p:cNvPr>
              <p:cNvSpPr/>
              <p:nvPr/>
            </p:nvSpPr>
            <p:spPr>
              <a:xfrm>
                <a:off x="5624353" y="3142460"/>
                <a:ext cx="478760" cy="260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TextBox 35">
              <a:extLst>
                <a:ext uri="{FF2B5EF4-FFF2-40B4-BE49-F238E27FC236}">
                  <a16:creationId xmlns:a16="http://schemas.microsoft.com/office/drawing/2014/main" id="{B778E879-CF57-1E9A-D0CB-A7F4FCEA17FE}"/>
                </a:ext>
              </a:extLst>
            </p:cNvPr>
            <p:cNvSpPr txBox="1"/>
            <p:nvPr/>
          </p:nvSpPr>
          <p:spPr>
            <a:xfrm>
              <a:off x="4558832" y="3746532"/>
              <a:ext cx="1371273" cy="338554"/>
            </a:xfrm>
            <a:prstGeom prst="rect">
              <a:avLst/>
            </a:prstGeom>
            <a:noFill/>
          </p:spPr>
          <p:txBody>
            <a:bodyPr wrap="none" rtlCol="0">
              <a:spAutoFit/>
            </a:bodyPr>
            <a:lstStyle/>
            <a:p>
              <a:r>
                <a:rPr lang="en-US" sz="1600" dirty="0"/>
                <a:t>tRNA charging</a:t>
              </a:r>
            </a:p>
          </p:txBody>
        </p:sp>
      </p:grpSp>
      <p:pic>
        <p:nvPicPr>
          <p:cNvPr id="43" name="Picture 42">
            <a:extLst>
              <a:ext uri="{FF2B5EF4-FFF2-40B4-BE49-F238E27FC236}">
                <a16:creationId xmlns:a16="http://schemas.microsoft.com/office/drawing/2014/main" id="{F75364CF-A3B2-B60D-B218-22192A07B68B}"/>
              </a:ext>
            </a:extLst>
          </p:cNvPr>
          <p:cNvPicPr>
            <a:picLocks noChangeAspect="1"/>
          </p:cNvPicPr>
          <p:nvPr/>
        </p:nvPicPr>
        <p:blipFill>
          <a:blip r:embed="rId10"/>
          <a:stretch>
            <a:fillRect/>
          </a:stretch>
        </p:blipFill>
        <p:spPr>
          <a:xfrm>
            <a:off x="6717711" y="2315815"/>
            <a:ext cx="4916977" cy="2103483"/>
          </a:xfrm>
          <a:prstGeom prst="rect">
            <a:avLst/>
          </a:prstGeom>
        </p:spPr>
      </p:pic>
    </p:spTree>
    <p:extLst>
      <p:ext uri="{BB962C8B-B14F-4D97-AF65-F5344CB8AC3E}">
        <p14:creationId xmlns:p14="http://schemas.microsoft.com/office/powerpoint/2010/main" val="1010376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DDC3A80-A8E5-8405-654B-E2C33698CDEC}"/>
              </a:ext>
            </a:extLst>
          </p:cNvPr>
          <p:cNvSpPr>
            <a:spLocks noGrp="1"/>
          </p:cNvSpPr>
          <p:nvPr>
            <p:ph type="title"/>
          </p:nvPr>
        </p:nvSpPr>
        <p:spPr>
          <a:xfrm>
            <a:off x="838200" y="68625"/>
            <a:ext cx="10515600" cy="1325563"/>
          </a:xfrm>
        </p:spPr>
        <p:txBody>
          <a:bodyPr/>
          <a:lstStyle/>
          <a:p>
            <a:pPr algn="ctr"/>
            <a:r>
              <a:rPr lang="en-US" dirty="0"/>
              <a:t>Thermodynamics of variation</a:t>
            </a:r>
          </a:p>
        </p:txBody>
      </p:sp>
      <p:grpSp>
        <p:nvGrpSpPr>
          <p:cNvPr id="8" name="Group 7">
            <a:extLst>
              <a:ext uri="{FF2B5EF4-FFF2-40B4-BE49-F238E27FC236}">
                <a16:creationId xmlns:a16="http://schemas.microsoft.com/office/drawing/2014/main" id="{59851DA9-7529-8420-4F45-18423F15EBC0}"/>
              </a:ext>
            </a:extLst>
          </p:cNvPr>
          <p:cNvGrpSpPr/>
          <p:nvPr/>
        </p:nvGrpSpPr>
        <p:grpSpPr>
          <a:xfrm>
            <a:off x="6489468" y="1289104"/>
            <a:ext cx="6100762" cy="5558020"/>
            <a:chOff x="6489468" y="1289104"/>
            <a:chExt cx="6100762" cy="5558020"/>
          </a:xfrm>
        </p:grpSpPr>
        <p:sp>
          <p:nvSpPr>
            <p:cNvPr id="15" name="TextBox 14">
              <a:extLst>
                <a:ext uri="{FF2B5EF4-FFF2-40B4-BE49-F238E27FC236}">
                  <a16:creationId xmlns:a16="http://schemas.microsoft.com/office/drawing/2014/main" id="{3FDB1ADC-0FF0-8044-AFFF-959C4DBED6AD}"/>
                </a:ext>
              </a:extLst>
            </p:cNvPr>
            <p:cNvSpPr txBox="1"/>
            <p:nvPr/>
          </p:nvSpPr>
          <p:spPr>
            <a:xfrm>
              <a:off x="10601190" y="6200793"/>
              <a:ext cx="1505220" cy="646331"/>
            </a:xfrm>
            <a:prstGeom prst="rect">
              <a:avLst/>
            </a:prstGeom>
            <a:noFill/>
          </p:spPr>
          <p:txBody>
            <a:bodyPr wrap="none" rtlCol="0">
              <a:spAutoFit/>
            </a:bodyPr>
            <a:lstStyle/>
            <a:p>
              <a:r>
                <a:rPr lang="en-US" dirty="0"/>
                <a:t>Hopfield 1974</a:t>
              </a:r>
            </a:p>
            <a:p>
              <a:r>
                <a:rPr lang="en-US" dirty="0" err="1"/>
                <a:t>Ninio</a:t>
              </a:r>
              <a:r>
                <a:rPr lang="en-US" dirty="0"/>
                <a:t> 1975</a:t>
              </a:r>
            </a:p>
          </p:txBody>
        </p:sp>
        <p:sp>
          <p:nvSpPr>
            <p:cNvPr id="13" name="TextBox 12">
              <a:extLst>
                <a:ext uri="{FF2B5EF4-FFF2-40B4-BE49-F238E27FC236}">
                  <a16:creationId xmlns:a16="http://schemas.microsoft.com/office/drawing/2014/main" id="{22D48A98-21B3-5B40-3C2D-4D1901DE3BC4}"/>
                </a:ext>
              </a:extLst>
            </p:cNvPr>
            <p:cNvSpPr txBox="1"/>
            <p:nvPr/>
          </p:nvSpPr>
          <p:spPr>
            <a:xfrm>
              <a:off x="6489468" y="1289104"/>
              <a:ext cx="6100762" cy="923330"/>
            </a:xfrm>
            <a:prstGeom prst="rect">
              <a:avLst/>
            </a:prstGeom>
            <a:noFill/>
          </p:spPr>
          <p:txBody>
            <a:bodyPr wrap="square">
              <a:spAutoFit/>
            </a:bodyPr>
            <a:lstStyle/>
            <a:p>
              <a:r>
                <a:rPr lang="en-US" b="1" dirty="0"/>
                <a:t>Proofreading: </a:t>
              </a:r>
            </a:p>
            <a:p>
              <a:endParaRPr lang="en-US" dirty="0"/>
            </a:p>
            <a:p>
              <a:r>
                <a:rPr lang="en-US" dirty="0"/>
                <a:t>An evolved non-equilibrium mechanism to reduce errors</a:t>
              </a:r>
            </a:p>
          </p:txBody>
        </p:sp>
      </p:grpSp>
      <p:sp>
        <p:nvSpPr>
          <p:cNvPr id="20" name="TextBox 19">
            <a:extLst>
              <a:ext uri="{FF2B5EF4-FFF2-40B4-BE49-F238E27FC236}">
                <a16:creationId xmlns:a16="http://schemas.microsoft.com/office/drawing/2014/main" id="{61282078-23A2-CD9E-80EF-FDB03CDBB225}"/>
              </a:ext>
            </a:extLst>
          </p:cNvPr>
          <p:cNvSpPr txBox="1"/>
          <p:nvPr/>
        </p:nvSpPr>
        <p:spPr>
          <a:xfrm>
            <a:off x="7637971" y="4783385"/>
            <a:ext cx="3704540" cy="1200329"/>
          </a:xfrm>
          <a:prstGeom prst="rect">
            <a:avLst/>
          </a:prstGeom>
          <a:noFill/>
        </p:spPr>
        <p:txBody>
          <a:bodyPr wrap="none" rtlCol="0">
            <a:spAutoFit/>
          </a:bodyPr>
          <a:lstStyle/>
          <a:p>
            <a:pPr marL="285750" indent="-285750">
              <a:buFont typeface="Arial" panose="020B0604020202020204" pitchFamily="34" charset="0"/>
              <a:buChar char="•"/>
            </a:pPr>
            <a:r>
              <a:rPr lang="en-US" dirty="0"/>
              <a:t>Multistep process – slows reaction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Consumes energy</a:t>
            </a:r>
          </a:p>
          <a:p>
            <a:endParaRPr lang="en-US" dirty="0"/>
          </a:p>
        </p:txBody>
      </p:sp>
      <p:sp>
        <p:nvSpPr>
          <p:cNvPr id="29" name="TextBox 28">
            <a:extLst>
              <a:ext uri="{FF2B5EF4-FFF2-40B4-BE49-F238E27FC236}">
                <a16:creationId xmlns:a16="http://schemas.microsoft.com/office/drawing/2014/main" id="{356976E1-A35F-5CB2-28AB-B16530683CD4}"/>
              </a:ext>
            </a:extLst>
          </p:cNvPr>
          <p:cNvSpPr txBox="1"/>
          <p:nvPr/>
        </p:nvSpPr>
        <p:spPr>
          <a:xfrm>
            <a:off x="1281759" y="9153918"/>
            <a:ext cx="1579856" cy="338554"/>
          </a:xfrm>
          <a:prstGeom prst="rect">
            <a:avLst/>
          </a:prstGeom>
          <a:noFill/>
        </p:spPr>
        <p:txBody>
          <a:bodyPr wrap="none" rtlCol="0">
            <a:spAutoFit/>
          </a:bodyPr>
          <a:lstStyle/>
          <a:p>
            <a:r>
              <a:rPr lang="en-US" sz="1600" dirty="0"/>
              <a:t>DNA polymerase</a:t>
            </a:r>
          </a:p>
        </p:txBody>
      </p:sp>
      <p:pic>
        <p:nvPicPr>
          <p:cNvPr id="30" name="Picture 2" descr="Section III: 3'-5' Exonuclease">
            <a:extLst>
              <a:ext uri="{FF2B5EF4-FFF2-40B4-BE49-F238E27FC236}">
                <a16:creationId xmlns:a16="http://schemas.microsoft.com/office/drawing/2014/main" id="{2D03EBA9-AF6D-40B6-64CC-EF76E698433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2709" b="9305"/>
          <a:stretch/>
        </p:blipFill>
        <p:spPr bwMode="auto">
          <a:xfrm>
            <a:off x="1357494" y="7172879"/>
            <a:ext cx="1428387" cy="1952023"/>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oup 30">
            <a:extLst>
              <a:ext uri="{FF2B5EF4-FFF2-40B4-BE49-F238E27FC236}">
                <a16:creationId xmlns:a16="http://schemas.microsoft.com/office/drawing/2014/main" id="{BA358D5D-B669-789E-4B26-56FF40DD14A2}"/>
              </a:ext>
            </a:extLst>
          </p:cNvPr>
          <p:cNvGrpSpPr/>
          <p:nvPr/>
        </p:nvGrpSpPr>
        <p:grpSpPr>
          <a:xfrm>
            <a:off x="3568390" y="7467835"/>
            <a:ext cx="1629818" cy="2024637"/>
            <a:chOff x="2221583" y="2060449"/>
            <a:chExt cx="1629818" cy="2024637"/>
          </a:xfrm>
        </p:grpSpPr>
        <p:sp>
          <p:nvSpPr>
            <p:cNvPr id="32" name="TextBox 31">
              <a:extLst>
                <a:ext uri="{FF2B5EF4-FFF2-40B4-BE49-F238E27FC236}">
                  <a16:creationId xmlns:a16="http://schemas.microsoft.com/office/drawing/2014/main" id="{B5DC078C-05D7-292F-1C8D-00D466D506E1}"/>
                </a:ext>
              </a:extLst>
            </p:cNvPr>
            <p:cNvSpPr txBox="1"/>
            <p:nvPr/>
          </p:nvSpPr>
          <p:spPr>
            <a:xfrm>
              <a:off x="2470554" y="3746532"/>
              <a:ext cx="1015021" cy="338554"/>
            </a:xfrm>
            <a:prstGeom prst="rect">
              <a:avLst/>
            </a:prstGeom>
            <a:noFill/>
          </p:spPr>
          <p:txBody>
            <a:bodyPr wrap="none" rtlCol="0">
              <a:spAutoFit/>
            </a:bodyPr>
            <a:lstStyle/>
            <a:p>
              <a:r>
                <a:rPr lang="en-US" sz="1600" dirty="0"/>
                <a:t>Ribosome</a:t>
              </a:r>
            </a:p>
          </p:txBody>
        </p:sp>
        <p:pic>
          <p:nvPicPr>
            <p:cNvPr id="33" name="Picture 32">
              <a:extLst>
                <a:ext uri="{FF2B5EF4-FFF2-40B4-BE49-F238E27FC236}">
                  <a16:creationId xmlns:a16="http://schemas.microsoft.com/office/drawing/2014/main" id="{C2B74D8E-16D8-47A0-38DB-BF9A2BA1C6AA}"/>
                </a:ext>
              </a:extLst>
            </p:cNvPr>
            <p:cNvPicPr>
              <a:picLocks noChangeAspect="1"/>
            </p:cNvPicPr>
            <p:nvPr/>
          </p:nvPicPr>
          <p:blipFill rotWithShape="1">
            <a:blip r:embed="rId4"/>
            <a:srcRect b="11308"/>
            <a:stretch/>
          </p:blipFill>
          <p:spPr>
            <a:xfrm>
              <a:off x="2221583" y="2060449"/>
              <a:ext cx="1629818" cy="1510697"/>
            </a:xfrm>
            <a:prstGeom prst="rect">
              <a:avLst/>
            </a:prstGeom>
          </p:spPr>
        </p:pic>
      </p:grpSp>
      <p:grpSp>
        <p:nvGrpSpPr>
          <p:cNvPr id="34" name="Group 33">
            <a:extLst>
              <a:ext uri="{FF2B5EF4-FFF2-40B4-BE49-F238E27FC236}">
                <a16:creationId xmlns:a16="http://schemas.microsoft.com/office/drawing/2014/main" id="{5D895CC1-AFCE-3FFD-3D68-D1ADDD513F78}"/>
              </a:ext>
            </a:extLst>
          </p:cNvPr>
          <p:cNvGrpSpPr/>
          <p:nvPr/>
        </p:nvGrpSpPr>
        <p:grpSpPr>
          <a:xfrm>
            <a:off x="5657374" y="7260810"/>
            <a:ext cx="1637526" cy="2231662"/>
            <a:chOff x="4465587" y="1853424"/>
            <a:chExt cx="1637526" cy="2231662"/>
          </a:xfrm>
        </p:grpSpPr>
        <p:grpSp>
          <p:nvGrpSpPr>
            <p:cNvPr id="35" name="Group 34">
              <a:extLst>
                <a:ext uri="{FF2B5EF4-FFF2-40B4-BE49-F238E27FC236}">
                  <a16:creationId xmlns:a16="http://schemas.microsoft.com/office/drawing/2014/main" id="{C450692B-DD4E-A36E-3E61-479D7B972599}"/>
                </a:ext>
              </a:extLst>
            </p:cNvPr>
            <p:cNvGrpSpPr/>
            <p:nvPr/>
          </p:nvGrpSpPr>
          <p:grpSpPr>
            <a:xfrm>
              <a:off x="4465587" y="1853424"/>
              <a:ext cx="1637526" cy="1653332"/>
              <a:chOff x="4465587" y="1853424"/>
              <a:chExt cx="1637526" cy="1653332"/>
            </a:xfrm>
          </p:grpSpPr>
          <p:pic>
            <p:nvPicPr>
              <p:cNvPr id="37" name="Picture 36">
                <a:extLst>
                  <a:ext uri="{FF2B5EF4-FFF2-40B4-BE49-F238E27FC236}">
                    <a16:creationId xmlns:a16="http://schemas.microsoft.com/office/drawing/2014/main" id="{8EAB2A71-AB0F-DD3F-A831-E1CC95CB1A54}"/>
                  </a:ext>
                </a:extLst>
              </p:cNvPr>
              <p:cNvPicPr>
                <a:picLocks noChangeAspect="1"/>
              </p:cNvPicPr>
              <p:nvPr/>
            </p:nvPicPr>
            <p:blipFill rotWithShape="1">
              <a:blip r:embed="rId5"/>
              <a:srcRect r="31131"/>
              <a:stretch/>
            </p:blipFill>
            <p:spPr>
              <a:xfrm>
                <a:off x="4535796" y="1996059"/>
                <a:ext cx="1335123" cy="1510697"/>
              </a:xfrm>
              <a:prstGeom prst="rect">
                <a:avLst/>
              </a:prstGeom>
            </p:spPr>
          </p:pic>
          <p:sp>
            <p:nvSpPr>
              <p:cNvPr id="38" name="Rectangle 37">
                <a:extLst>
                  <a:ext uri="{FF2B5EF4-FFF2-40B4-BE49-F238E27FC236}">
                    <a16:creationId xmlns:a16="http://schemas.microsoft.com/office/drawing/2014/main" id="{0E042487-3220-DBDD-B33F-2C11399F4757}"/>
                  </a:ext>
                </a:extLst>
              </p:cNvPr>
              <p:cNvSpPr/>
              <p:nvPr/>
            </p:nvSpPr>
            <p:spPr>
              <a:xfrm>
                <a:off x="5525924" y="1853424"/>
                <a:ext cx="478760" cy="5709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8670EC8-CC5D-2382-E66C-B68F7E9A7645}"/>
                  </a:ext>
                </a:extLst>
              </p:cNvPr>
              <p:cNvSpPr/>
              <p:nvPr/>
            </p:nvSpPr>
            <p:spPr>
              <a:xfrm>
                <a:off x="4465587" y="1944280"/>
                <a:ext cx="478760" cy="260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7CB6F5D-A6E8-80A6-CAF9-3BAAA9D1BAA6}"/>
                  </a:ext>
                </a:extLst>
              </p:cNvPr>
              <p:cNvSpPr/>
              <p:nvPr/>
            </p:nvSpPr>
            <p:spPr>
              <a:xfrm>
                <a:off x="5584939" y="2480308"/>
                <a:ext cx="478760" cy="260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21661451-C3AE-0E2B-2487-F402A9C47270}"/>
                  </a:ext>
                </a:extLst>
              </p:cNvPr>
              <p:cNvSpPr/>
              <p:nvPr/>
            </p:nvSpPr>
            <p:spPr>
              <a:xfrm>
                <a:off x="5624353" y="3142460"/>
                <a:ext cx="478760" cy="260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TextBox 35">
              <a:extLst>
                <a:ext uri="{FF2B5EF4-FFF2-40B4-BE49-F238E27FC236}">
                  <a16:creationId xmlns:a16="http://schemas.microsoft.com/office/drawing/2014/main" id="{B778E879-CF57-1E9A-D0CB-A7F4FCEA17FE}"/>
                </a:ext>
              </a:extLst>
            </p:cNvPr>
            <p:cNvSpPr txBox="1"/>
            <p:nvPr/>
          </p:nvSpPr>
          <p:spPr>
            <a:xfrm>
              <a:off x="4558832" y="3746532"/>
              <a:ext cx="1371273" cy="338554"/>
            </a:xfrm>
            <a:prstGeom prst="rect">
              <a:avLst/>
            </a:prstGeom>
            <a:noFill/>
          </p:spPr>
          <p:txBody>
            <a:bodyPr wrap="none" rtlCol="0">
              <a:spAutoFit/>
            </a:bodyPr>
            <a:lstStyle/>
            <a:p>
              <a:r>
                <a:rPr lang="en-US" sz="1600" dirty="0"/>
                <a:t>tRNA charging</a:t>
              </a:r>
            </a:p>
          </p:txBody>
        </p:sp>
      </p:grpSp>
      <p:grpSp>
        <p:nvGrpSpPr>
          <p:cNvPr id="45" name="Group 44">
            <a:extLst>
              <a:ext uri="{FF2B5EF4-FFF2-40B4-BE49-F238E27FC236}">
                <a16:creationId xmlns:a16="http://schemas.microsoft.com/office/drawing/2014/main" id="{E9921D3C-9003-DC06-DFC9-B89F93136EBD}"/>
              </a:ext>
            </a:extLst>
          </p:cNvPr>
          <p:cNvGrpSpPr/>
          <p:nvPr/>
        </p:nvGrpSpPr>
        <p:grpSpPr>
          <a:xfrm>
            <a:off x="326039" y="1835750"/>
            <a:ext cx="6013141" cy="2319593"/>
            <a:chOff x="217562" y="1765493"/>
            <a:chExt cx="6013141" cy="2319593"/>
          </a:xfrm>
        </p:grpSpPr>
        <p:sp>
          <p:nvSpPr>
            <p:cNvPr id="47" name="TextBox 46">
              <a:extLst>
                <a:ext uri="{FF2B5EF4-FFF2-40B4-BE49-F238E27FC236}">
                  <a16:creationId xmlns:a16="http://schemas.microsoft.com/office/drawing/2014/main" id="{31ECCD65-975F-58E0-EE18-0FA76102E045}"/>
                </a:ext>
              </a:extLst>
            </p:cNvPr>
            <p:cNvSpPr txBox="1"/>
            <p:nvPr/>
          </p:nvSpPr>
          <p:spPr>
            <a:xfrm>
              <a:off x="217562" y="3746532"/>
              <a:ext cx="1579856" cy="338554"/>
            </a:xfrm>
            <a:prstGeom prst="rect">
              <a:avLst/>
            </a:prstGeom>
            <a:noFill/>
          </p:spPr>
          <p:txBody>
            <a:bodyPr wrap="none" rtlCol="0">
              <a:spAutoFit/>
            </a:bodyPr>
            <a:lstStyle/>
            <a:p>
              <a:r>
                <a:rPr lang="en-US" sz="1600" dirty="0"/>
                <a:t>DNA polymerase</a:t>
              </a:r>
            </a:p>
          </p:txBody>
        </p:sp>
        <p:pic>
          <p:nvPicPr>
            <p:cNvPr id="48" name="Picture 2" descr="Section III: 3'-5' Exonuclease">
              <a:extLst>
                <a:ext uri="{FF2B5EF4-FFF2-40B4-BE49-F238E27FC236}">
                  <a16:creationId xmlns:a16="http://schemas.microsoft.com/office/drawing/2014/main" id="{1AA3F6CF-6A05-5B94-50D2-6D3EBABDE5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2709" b="9305"/>
            <a:stretch/>
          </p:blipFill>
          <p:spPr bwMode="auto">
            <a:xfrm>
              <a:off x="293297" y="1765493"/>
              <a:ext cx="1428387" cy="1952023"/>
            </a:xfrm>
            <a:prstGeom prst="rect">
              <a:avLst/>
            </a:prstGeom>
            <a:noFill/>
            <a:extLst>
              <a:ext uri="{909E8E84-426E-40DD-AFC4-6F175D3DCCD1}">
                <a14:hiddenFill xmlns:a14="http://schemas.microsoft.com/office/drawing/2010/main">
                  <a:solidFill>
                    <a:srgbClr val="FFFFFF"/>
                  </a:solidFill>
                </a14:hiddenFill>
              </a:ext>
            </a:extLst>
          </p:spPr>
        </p:pic>
        <p:grpSp>
          <p:nvGrpSpPr>
            <p:cNvPr id="49" name="Group 48">
              <a:extLst>
                <a:ext uri="{FF2B5EF4-FFF2-40B4-BE49-F238E27FC236}">
                  <a16:creationId xmlns:a16="http://schemas.microsoft.com/office/drawing/2014/main" id="{C08F681E-8867-DD35-98DC-24E3432EF710}"/>
                </a:ext>
              </a:extLst>
            </p:cNvPr>
            <p:cNvGrpSpPr/>
            <p:nvPr/>
          </p:nvGrpSpPr>
          <p:grpSpPr>
            <a:xfrm>
              <a:off x="2504193" y="2060449"/>
              <a:ext cx="1629818" cy="2024637"/>
              <a:chOff x="2221583" y="2060449"/>
              <a:chExt cx="1629818" cy="2024637"/>
            </a:xfrm>
          </p:grpSpPr>
          <p:sp>
            <p:nvSpPr>
              <p:cNvPr id="58" name="TextBox 57">
                <a:extLst>
                  <a:ext uri="{FF2B5EF4-FFF2-40B4-BE49-F238E27FC236}">
                    <a16:creationId xmlns:a16="http://schemas.microsoft.com/office/drawing/2014/main" id="{ABCCA0E9-9E80-ADC6-FE31-21E1CFB51A51}"/>
                  </a:ext>
                </a:extLst>
              </p:cNvPr>
              <p:cNvSpPr txBox="1"/>
              <p:nvPr/>
            </p:nvSpPr>
            <p:spPr>
              <a:xfrm>
                <a:off x="2470554" y="3746532"/>
                <a:ext cx="1015021" cy="338554"/>
              </a:xfrm>
              <a:prstGeom prst="rect">
                <a:avLst/>
              </a:prstGeom>
              <a:noFill/>
            </p:spPr>
            <p:txBody>
              <a:bodyPr wrap="none" rtlCol="0">
                <a:spAutoFit/>
              </a:bodyPr>
              <a:lstStyle/>
              <a:p>
                <a:r>
                  <a:rPr lang="en-US" sz="1600" dirty="0"/>
                  <a:t>Ribosome</a:t>
                </a:r>
              </a:p>
            </p:txBody>
          </p:sp>
          <p:pic>
            <p:nvPicPr>
              <p:cNvPr id="59" name="Picture 58">
                <a:extLst>
                  <a:ext uri="{FF2B5EF4-FFF2-40B4-BE49-F238E27FC236}">
                    <a16:creationId xmlns:a16="http://schemas.microsoft.com/office/drawing/2014/main" id="{BAE187F4-AAA5-4335-A41E-C803BB7A182D}"/>
                  </a:ext>
                </a:extLst>
              </p:cNvPr>
              <p:cNvPicPr>
                <a:picLocks noChangeAspect="1"/>
              </p:cNvPicPr>
              <p:nvPr/>
            </p:nvPicPr>
            <p:blipFill rotWithShape="1">
              <a:blip r:embed="rId4"/>
              <a:srcRect b="11308"/>
              <a:stretch/>
            </p:blipFill>
            <p:spPr>
              <a:xfrm>
                <a:off x="2221583" y="2060449"/>
                <a:ext cx="1629818" cy="1510697"/>
              </a:xfrm>
              <a:prstGeom prst="rect">
                <a:avLst/>
              </a:prstGeom>
            </p:spPr>
          </p:pic>
        </p:grpSp>
        <p:grpSp>
          <p:nvGrpSpPr>
            <p:cNvPr id="50" name="Group 49">
              <a:extLst>
                <a:ext uri="{FF2B5EF4-FFF2-40B4-BE49-F238E27FC236}">
                  <a16:creationId xmlns:a16="http://schemas.microsoft.com/office/drawing/2014/main" id="{AE2E8D24-C6D8-7100-E408-0EE971DCBC69}"/>
                </a:ext>
              </a:extLst>
            </p:cNvPr>
            <p:cNvGrpSpPr/>
            <p:nvPr/>
          </p:nvGrpSpPr>
          <p:grpSpPr>
            <a:xfrm>
              <a:off x="4593177" y="1853424"/>
              <a:ext cx="1637526" cy="2231662"/>
              <a:chOff x="4465587" y="1853424"/>
              <a:chExt cx="1637526" cy="2231662"/>
            </a:xfrm>
          </p:grpSpPr>
          <p:grpSp>
            <p:nvGrpSpPr>
              <p:cNvPr id="51" name="Group 50">
                <a:extLst>
                  <a:ext uri="{FF2B5EF4-FFF2-40B4-BE49-F238E27FC236}">
                    <a16:creationId xmlns:a16="http://schemas.microsoft.com/office/drawing/2014/main" id="{48309FFA-7AB3-1C70-C43C-022F917D30B1}"/>
                  </a:ext>
                </a:extLst>
              </p:cNvPr>
              <p:cNvGrpSpPr/>
              <p:nvPr/>
            </p:nvGrpSpPr>
            <p:grpSpPr>
              <a:xfrm>
                <a:off x="4465587" y="1853424"/>
                <a:ext cx="1637526" cy="1653332"/>
                <a:chOff x="4465587" y="1853424"/>
                <a:chExt cx="1637526" cy="1653332"/>
              </a:xfrm>
            </p:grpSpPr>
            <p:pic>
              <p:nvPicPr>
                <p:cNvPr id="53" name="Picture 52">
                  <a:extLst>
                    <a:ext uri="{FF2B5EF4-FFF2-40B4-BE49-F238E27FC236}">
                      <a16:creationId xmlns:a16="http://schemas.microsoft.com/office/drawing/2014/main" id="{9200A4DE-BB23-6468-BED5-23065A0DCF88}"/>
                    </a:ext>
                  </a:extLst>
                </p:cNvPr>
                <p:cNvPicPr>
                  <a:picLocks noChangeAspect="1"/>
                </p:cNvPicPr>
                <p:nvPr/>
              </p:nvPicPr>
              <p:blipFill rotWithShape="1">
                <a:blip r:embed="rId5"/>
                <a:srcRect r="31131"/>
                <a:stretch/>
              </p:blipFill>
              <p:spPr>
                <a:xfrm>
                  <a:off x="4535796" y="1996059"/>
                  <a:ext cx="1335123" cy="1510697"/>
                </a:xfrm>
                <a:prstGeom prst="rect">
                  <a:avLst/>
                </a:prstGeom>
              </p:spPr>
            </p:pic>
            <p:sp>
              <p:nvSpPr>
                <p:cNvPr id="54" name="Rectangle 53">
                  <a:extLst>
                    <a:ext uri="{FF2B5EF4-FFF2-40B4-BE49-F238E27FC236}">
                      <a16:creationId xmlns:a16="http://schemas.microsoft.com/office/drawing/2014/main" id="{86242468-9A79-6F37-01D6-B0163662BAA4}"/>
                    </a:ext>
                  </a:extLst>
                </p:cNvPr>
                <p:cNvSpPr/>
                <p:nvPr/>
              </p:nvSpPr>
              <p:spPr>
                <a:xfrm>
                  <a:off x="5525924" y="1853424"/>
                  <a:ext cx="478760" cy="5709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3D51D001-09CC-DC4D-6D8E-FBD449111EFB}"/>
                    </a:ext>
                  </a:extLst>
                </p:cNvPr>
                <p:cNvSpPr/>
                <p:nvPr/>
              </p:nvSpPr>
              <p:spPr>
                <a:xfrm>
                  <a:off x="4465587" y="1944280"/>
                  <a:ext cx="478760" cy="260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AC59040F-2AE4-A8D8-96D7-6652C4B05B8A}"/>
                    </a:ext>
                  </a:extLst>
                </p:cNvPr>
                <p:cNvSpPr/>
                <p:nvPr/>
              </p:nvSpPr>
              <p:spPr>
                <a:xfrm>
                  <a:off x="5584939" y="2480308"/>
                  <a:ext cx="478760" cy="260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F2491975-C1D2-3CED-96C3-C74B42D72086}"/>
                    </a:ext>
                  </a:extLst>
                </p:cNvPr>
                <p:cNvSpPr/>
                <p:nvPr/>
              </p:nvSpPr>
              <p:spPr>
                <a:xfrm>
                  <a:off x="5624353" y="3142460"/>
                  <a:ext cx="478760" cy="2607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TextBox 51">
                <a:extLst>
                  <a:ext uri="{FF2B5EF4-FFF2-40B4-BE49-F238E27FC236}">
                    <a16:creationId xmlns:a16="http://schemas.microsoft.com/office/drawing/2014/main" id="{94BF2A20-CC32-44E9-FF37-CD52A06DF806}"/>
                  </a:ext>
                </a:extLst>
              </p:cNvPr>
              <p:cNvSpPr txBox="1"/>
              <p:nvPr/>
            </p:nvSpPr>
            <p:spPr>
              <a:xfrm>
                <a:off x="4558832" y="3746532"/>
                <a:ext cx="1371273" cy="338554"/>
              </a:xfrm>
              <a:prstGeom prst="rect">
                <a:avLst/>
              </a:prstGeom>
              <a:noFill/>
            </p:spPr>
            <p:txBody>
              <a:bodyPr wrap="none" rtlCol="0">
                <a:spAutoFit/>
              </a:bodyPr>
              <a:lstStyle/>
              <a:p>
                <a:r>
                  <a:rPr lang="en-US" sz="1600" dirty="0"/>
                  <a:t>tRNA charging</a:t>
                </a:r>
              </a:p>
            </p:txBody>
          </p:sp>
        </p:grpSp>
      </p:grpSp>
      <p:pic>
        <p:nvPicPr>
          <p:cNvPr id="60" name="Picture 59">
            <a:extLst>
              <a:ext uri="{FF2B5EF4-FFF2-40B4-BE49-F238E27FC236}">
                <a16:creationId xmlns:a16="http://schemas.microsoft.com/office/drawing/2014/main" id="{B7E777D8-2242-9D9C-39E1-435D2D1A4C79}"/>
              </a:ext>
            </a:extLst>
          </p:cNvPr>
          <p:cNvPicPr>
            <a:picLocks noChangeAspect="1"/>
          </p:cNvPicPr>
          <p:nvPr/>
        </p:nvPicPr>
        <p:blipFill>
          <a:blip r:embed="rId6"/>
          <a:stretch>
            <a:fillRect/>
          </a:stretch>
        </p:blipFill>
        <p:spPr>
          <a:xfrm>
            <a:off x="1972268" y="4885534"/>
            <a:ext cx="1778694" cy="1742271"/>
          </a:xfrm>
          <a:prstGeom prst="rect">
            <a:avLst/>
          </a:prstGeom>
        </p:spPr>
      </p:pic>
      <p:sp>
        <p:nvSpPr>
          <p:cNvPr id="61" name="TextBox 60">
            <a:extLst>
              <a:ext uri="{FF2B5EF4-FFF2-40B4-BE49-F238E27FC236}">
                <a16:creationId xmlns:a16="http://schemas.microsoft.com/office/drawing/2014/main" id="{DCA93D94-178A-F967-4CC2-5F0B44787CF4}"/>
              </a:ext>
            </a:extLst>
          </p:cNvPr>
          <p:cNvSpPr txBox="1"/>
          <p:nvPr/>
        </p:nvSpPr>
        <p:spPr>
          <a:xfrm>
            <a:off x="247074" y="1281235"/>
            <a:ext cx="2922210" cy="369332"/>
          </a:xfrm>
          <a:prstGeom prst="rect">
            <a:avLst/>
          </a:prstGeom>
          <a:noFill/>
        </p:spPr>
        <p:txBody>
          <a:bodyPr wrap="none" rtlCol="0">
            <a:spAutoFit/>
          </a:bodyPr>
          <a:lstStyle/>
          <a:p>
            <a:r>
              <a:rPr lang="en-US" b="1" dirty="0"/>
              <a:t>All over the Central Dogma…</a:t>
            </a:r>
          </a:p>
        </p:txBody>
      </p:sp>
      <p:sp>
        <p:nvSpPr>
          <p:cNvPr id="62" name="TextBox 61">
            <a:extLst>
              <a:ext uri="{FF2B5EF4-FFF2-40B4-BE49-F238E27FC236}">
                <a16:creationId xmlns:a16="http://schemas.microsoft.com/office/drawing/2014/main" id="{BB8AE3C4-C637-0687-431D-386F4BDDE8D4}"/>
              </a:ext>
            </a:extLst>
          </p:cNvPr>
          <p:cNvSpPr txBox="1"/>
          <p:nvPr/>
        </p:nvSpPr>
        <p:spPr>
          <a:xfrm>
            <a:off x="147321" y="4423446"/>
            <a:ext cx="1632178" cy="369332"/>
          </a:xfrm>
          <a:prstGeom prst="rect">
            <a:avLst/>
          </a:prstGeom>
          <a:noFill/>
        </p:spPr>
        <p:txBody>
          <a:bodyPr wrap="none" rtlCol="0">
            <a:spAutoFit/>
          </a:bodyPr>
          <a:lstStyle/>
          <a:p>
            <a:r>
              <a:rPr lang="en-US" b="1" dirty="0"/>
              <a:t> + other places </a:t>
            </a:r>
          </a:p>
        </p:txBody>
      </p:sp>
      <p:sp>
        <p:nvSpPr>
          <p:cNvPr id="63" name="TextBox 62">
            <a:extLst>
              <a:ext uri="{FF2B5EF4-FFF2-40B4-BE49-F238E27FC236}">
                <a16:creationId xmlns:a16="http://schemas.microsoft.com/office/drawing/2014/main" id="{D495FF62-5D82-B6BB-1E3F-B084AB0D1CD1}"/>
              </a:ext>
            </a:extLst>
          </p:cNvPr>
          <p:cNvSpPr txBox="1"/>
          <p:nvPr/>
        </p:nvSpPr>
        <p:spPr>
          <a:xfrm>
            <a:off x="3755044" y="6385250"/>
            <a:ext cx="1451551" cy="338554"/>
          </a:xfrm>
          <a:prstGeom prst="rect">
            <a:avLst/>
          </a:prstGeom>
          <a:noFill/>
        </p:spPr>
        <p:txBody>
          <a:bodyPr wrap="none" rtlCol="0">
            <a:spAutoFit/>
          </a:bodyPr>
          <a:lstStyle/>
          <a:p>
            <a:r>
              <a:rPr lang="en-US" sz="1600" dirty="0"/>
              <a:t>T cell receptors</a:t>
            </a:r>
          </a:p>
        </p:txBody>
      </p:sp>
      <p:pic>
        <p:nvPicPr>
          <p:cNvPr id="64" name="Picture 63">
            <a:extLst>
              <a:ext uri="{FF2B5EF4-FFF2-40B4-BE49-F238E27FC236}">
                <a16:creationId xmlns:a16="http://schemas.microsoft.com/office/drawing/2014/main" id="{4C2E1986-F724-5162-B06E-60C33A67AAEE}"/>
              </a:ext>
            </a:extLst>
          </p:cNvPr>
          <p:cNvPicPr>
            <a:picLocks noChangeAspect="1"/>
          </p:cNvPicPr>
          <p:nvPr/>
        </p:nvPicPr>
        <p:blipFill>
          <a:blip r:embed="rId7"/>
          <a:stretch>
            <a:fillRect/>
          </a:stretch>
        </p:blipFill>
        <p:spPr>
          <a:xfrm>
            <a:off x="6717711" y="2315815"/>
            <a:ext cx="4916977" cy="2103483"/>
          </a:xfrm>
          <a:prstGeom prst="rect">
            <a:avLst/>
          </a:prstGeom>
        </p:spPr>
      </p:pic>
    </p:spTree>
    <p:extLst>
      <p:ext uri="{BB962C8B-B14F-4D97-AF65-F5344CB8AC3E}">
        <p14:creationId xmlns:p14="http://schemas.microsoft.com/office/powerpoint/2010/main" val="2153132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6B36E-18BC-75DA-7318-6E458BE617AE}"/>
              </a:ext>
            </a:extLst>
          </p:cNvPr>
          <p:cNvSpPr>
            <a:spLocks noGrp="1"/>
          </p:cNvSpPr>
          <p:nvPr>
            <p:ph type="title"/>
          </p:nvPr>
        </p:nvSpPr>
        <p:spPr>
          <a:xfrm>
            <a:off x="838200" y="2766218"/>
            <a:ext cx="10515600" cy="1325563"/>
          </a:xfrm>
        </p:spPr>
        <p:txBody>
          <a:bodyPr/>
          <a:lstStyle/>
          <a:p>
            <a:pPr algn="ctr"/>
            <a:r>
              <a:rPr lang="en-US" dirty="0"/>
              <a:t>Theory</a:t>
            </a:r>
          </a:p>
        </p:txBody>
      </p:sp>
    </p:spTree>
    <p:extLst>
      <p:ext uri="{BB962C8B-B14F-4D97-AF65-F5344CB8AC3E}">
        <p14:creationId xmlns:p14="http://schemas.microsoft.com/office/powerpoint/2010/main" val="3560884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0A5FE-F1AB-6045-F745-69AEE8218AEE}"/>
              </a:ext>
            </a:extLst>
          </p:cNvPr>
          <p:cNvSpPr>
            <a:spLocks noGrp="1"/>
          </p:cNvSpPr>
          <p:nvPr>
            <p:ph type="title"/>
          </p:nvPr>
        </p:nvSpPr>
        <p:spPr>
          <a:xfrm>
            <a:off x="838200" y="72360"/>
            <a:ext cx="10515600" cy="1325563"/>
          </a:xfrm>
        </p:spPr>
        <p:txBody>
          <a:bodyPr/>
          <a:lstStyle/>
          <a:p>
            <a:pPr algn="ctr"/>
            <a:r>
              <a:rPr lang="en-US" dirty="0"/>
              <a:t>Naïve: Higher accuracy =&gt; lower speed</a:t>
            </a:r>
          </a:p>
        </p:txBody>
      </p:sp>
      <p:pic>
        <p:nvPicPr>
          <p:cNvPr id="3" name="Picture 2">
            <a:extLst>
              <a:ext uri="{FF2B5EF4-FFF2-40B4-BE49-F238E27FC236}">
                <a16:creationId xmlns:a16="http://schemas.microsoft.com/office/drawing/2014/main" id="{9A99EF72-0790-FF0C-BDBB-F9CCC259CFF6}"/>
              </a:ext>
            </a:extLst>
          </p:cNvPr>
          <p:cNvPicPr>
            <a:picLocks noChangeAspect="1"/>
          </p:cNvPicPr>
          <p:nvPr/>
        </p:nvPicPr>
        <p:blipFill>
          <a:blip r:embed="rId3"/>
          <a:stretch>
            <a:fillRect/>
          </a:stretch>
        </p:blipFill>
        <p:spPr>
          <a:xfrm>
            <a:off x="4177719" y="-1378474"/>
            <a:ext cx="1156722" cy="904477"/>
          </a:xfrm>
          <a:prstGeom prst="rect">
            <a:avLst/>
          </a:prstGeom>
        </p:spPr>
      </p:pic>
      <p:pic>
        <p:nvPicPr>
          <p:cNvPr id="4" name="Picture 3">
            <a:extLst>
              <a:ext uri="{FF2B5EF4-FFF2-40B4-BE49-F238E27FC236}">
                <a16:creationId xmlns:a16="http://schemas.microsoft.com/office/drawing/2014/main" id="{249FB11C-2D30-EB15-5F10-C12866506487}"/>
              </a:ext>
            </a:extLst>
          </p:cNvPr>
          <p:cNvPicPr>
            <a:picLocks noChangeAspect="1"/>
          </p:cNvPicPr>
          <p:nvPr/>
        </p:nvPicPr>
        <p:blipFill>
          <a:blip r:embed="rId4">
            <a:alphaModFix/>
          </a:blip>
          <a:stretch>
            <a:fillRect/>
          </a:stretch>
        </p:blipFill>
        <p:spPr>
          <a:xfrm>
            <a:off x="5887952" y="-1411125"/>
            <a:ext cx="1013951" cy="827929"/>
          </a:xfrm>
          <a:prstGeom prst="rect">
            <a:avLst/>
          </a:prstGeom>
        </p:spPr>
      </p:pic>
      <p:sp>
        <p:nvSpPr>
          <p:cNvPr id="16" name="TextBox 15">
            <a:extLst>
              <a:ext uri="{FF2B5EF4-FFF2-40B4-BE49-F238E27FC236}">
                <a16:creationId xmlns:a16="http://schemas.microsoft.com/office/drawing/2014/main" id="{4777C518-8DEB-0AB9-EB39-7A6A6ECD95DB}"/>
              </a:ext>
            </a:extLst>
          </p:cNvPr>
          <p:cNvSpPr txBox="1"/>
          <p:nvPr/>
        </p:nvSpPr>
        <p:spPr>
          <a:xfrm>
            <a:off x="2341033" y="7018098"/>
            <a:ext cx="6239932" cy="646331"/>
          </a:xfrm>
          <a:prstGeom prst="rect">
            <a:avLst/>
          </a:prstGeom>
          <a:noFill/>
        </p:spPr>
        <p:txBody>
          <a:bodyPr wrap="square">
            <a:spAutoFit/>
          </a:bodyPr>
          <a:lstStyle/>
          <a:p>
            <a:r>
              <a:rPr lang="en-US" b="1" dirty="0"/>
              <a:t>Will you seek out energy sources to lower mu due to need for speed?</a:t>
            </a:r>
          </a:p>
        </p:txBody>
      </p:sp>
      <p:pic>
        <p:nvPicPr>
          <p:cNvPr id="17" name="Picture 16">
            <a:extLst>
              <a:ext uri="{FF2B5EF4-FFF2-40B4-BE49-F238E27FC236}">
                <a16:creationId xmlns:a16="http://schemas.microsoft.com/office/drawing/2014/main" id="{102DD59B-C3F7-5AA5-0854-DBEC9024CC8D}"/>
              </a:ext>
            </a:extLst>
          </p:cNvPr>
          <p:cNvPicPr>
            <a:picLocks noChangeAspect="1"/>
          </p:cNvPicPr>
          <p:nvPr/>
        </p:nvPicPr>
        <p:blipFill>
          <a:blip r:embed="rId5"/>
          <a:stretch>
            <a:fillRect/>
          </a:stretch>
        </p:blipFill>
        <p:spPr>
          <a:xfrm>
            <a:off x="7529535" y="1520886"/>
            <a:ext cx="3754817" cy="2453991"/>
          </a:xfrm>
          <a:prstGeom prst="rect">
            <a:avLst/>
          </a:prstGeom>
        </p:spPr>
      </p:pic>
      <p:sp>
        <p:nvSpPr>
          <p:cNvPr id="5" name="TextBox 4">
            <a:extLst>
              <a:ext uri="{FF2B5EF4-FFF2-40B4-BE49-F238E27FC236}">
                <a16:creationId xmlns:a16="http://schemas.microsoft.com/office/drawing/2014/main" id="{B36984F0-DAA4-A558-885B-8D454304CB4A}"/>
              </a:ext>
            </a:extLst>
          </p:cNvPr>
          <p:cNvSpPr txBox="1"/>
          <p:nvPr/>
        </p:nvSpPr>
        <p:spPr>
          <a:xfrm>
            <a:off x="9634220" y="3974877"/>
            <a:ext cx="1650132" cy="276999"/>
          </a:xfrm>
          <a:prstGeom prst="rect">
            <a:avLst/>
          </a:prstGeom>
          <a:noFill/>
        </p:spPr>
        <p:txBody>
          <a:bodyPr wrap="none" rtlCol="0">
            <a:spAutoFit/>
          </a:bodyPr>
          <a:lstStyle/>
          <a:p>
            <a:r>
              <a:rPr lang="en-US" sz="1200" dirty="0"/>
              <a:t>Hopfield 74, </a:t>
            </a:r>
            <a:r>
              <a:rPr lang="en-US" sz="1200" dirty="0" err="1"/>
              <a:t>Ninio</a:t>
            </a:r>
            <a:r>
              <a:rPr lang="en-US" sz="1200" dirty="0"/>
              <a:t> 75,…</a:t>
            </a:r>
          </a:p>
        </p:txBody>
      </p:sp>
      <p:pic>
        <p:nvPicPr>
          <p:cNvPr id="6" name="Picture 5">
            <a:extLst>
              <a:ext uri="{FF2B5EF4-FFF2-40B4-BE49-F238E27FC236}">
                <a16:creationId xmlns:a16="http://schemas.microsoft.com/office/drawing/2014/main" id="{B6F05A1B-EE2D-EF06-0170-6C7B0BB63730}"/>
              </a:ext>
            </a:extLst>
          </p:cNvPr>
          <p:cNvPicPr>
            <a:picLocks noChangeAspect="1"/>
          </p:cNvPicPr>
          <p:nvPr/>
        </p:nvPicPr>
        <p:blipFill>
          <a:blip r:embed="rId6"/>
          <a:stretch>
            <a:fillRect/>
          </a:stretch>
        </p:blipFill>
        <p:spPr>
          <a:xfrm>
            <a:off x="544022" y="1596063"/>
            <a:ext cx="4916977" cy="2103483"/>
          </a:xfrm>
          <a:prstGeom prst="rect">
            <a:avLst/>
          </a:prstGeom>
        </p:spPr>
      </p:pic>
    </p:spTree>
    <p:extLst>
      <p:ext uri="{BB962C8B-B14F-4D97-AF65-F5344CB8AC3E}">
        <p14:creationId xmlns:p14="http://schemas.microsoft.com/office/powerpoint/2010/main" val="3007310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A9E71-8803-A082-CC92-BC021BFC3DA4}"/>
              </a:ext>
            </a:extLst>
          </p:cNvPr>
          <p:cNvSpPr>
            <a:spLocks noGrp="1"/>
          </p:cNvSpPr>
          <p:nvPr>
            <p:ph type="title"/>
          </p:nvPr>
        </p:nvSpPr>
        <p:spPr>
          <a:xfrm>
            <a:off x="838200" y="225977"/>
            <a:ext cx="10515600" cy="1325563"/>
          </a:xfrm>
        </p:spPr>
        <p:txBody>
          <a:bodyPr/>
          <a:lstStyle/>
          <a:p>
            <a:pPr algn="ctr"/>
            <a:r>
              <a:rPr lang="en-US" sz="4400" dirty="0"/>
              <a:t>Stalling</a:t>
            </a:r>
            <a:endParaRPr lang="en-US" dirty="0"/>
          </a:p>
        </p:txBody>
      </p:sp>
      <p:grpSp>
        <p:nvGrpSpPr>
          <p:cNvPr id="3" name="Group 2">
            <a:extLst>
              <a:ext uri="{FF2B5EF4-FFF2-40B4-BE49-F238E27FC236}">
                <a16:creationId xmlns:a16="http://schemas.microsoft.com/office/drawing/2014/main" id="{2BCFC4FF-75E8-933D-6F5C-6D4B3E9F7E61}"/>
              </a:ext>
            </a:extLst>
          </p:cNvPr>
          <p:cNvGrpSpPr/>
          <p:nvPr/>
        </p:nvGrpSpPr>
        <p:grpSpPr>
          <a:xfrm>
            <a:off x="169140" y="5434736"/>
            <a:ext cx="11758166" cy="648732"/>
            <a:chOff x="0" y="6119335"/>
            <a:chExt cx="11758166" cy="648732"/>
          </a:xfrm>
        </p:grpSpPr>
        <p:sp>
          <p:nvSpPr>
            <p:cNvPr id="4" name="TextBox 3">
              <a:extLst>
                <a:ext uri="{FF2B5EF4-FFF2-40B4-BE49-F238E27FC236}">
                  <a16:creationId xmlns:a16="http://schemas.microsoft.com/office/drawing/2014/main" id="{8869C0F5-E612-513C-003C-85E383CF8D16}"/>
                </a:ext>
              </a:extLst>
            </p:cNvPr>
            <p:cNvSpPr txBox="1"/>
            <p:nvPr/>
          </p:nvSpPr>
          <p:spPr>
            <a:xfrm>
              <a:off x="7488279" y="6119335"/>
              <a:ext cx="4269887" cy="369332"/>
            </a:xfrm>
            <a:prstGeom prst="rect">
              <a:avLst/>
            </a:prstGeom>
            <a:noFill/>
          </p:spPr>
          <p:txBody>
            <a:bodyPr wrap="none" rtlCol="0">
              <a:spAutoFit/>
            </a:bodyPr>
            <a:lstStyle/>
            <a:p>
              <a:r>
                <a:rPr lang="en-US" dirty="0"/>
                <a:t>Non-enzymatic replication:  Chen + </a:t>
              </a:r>
              <a:r>
                <a:rPr lang="en-US" dirty="0" err="1"/>
                <a:t>Szostak</a:t>
              </a:r>
              <a:endParaRPr lang="en-US" dirty="0"/>
            </a:p>
          </p:txBody>
        </p:sp>
        <p:sp>
          <p:nvSpPr>
            <p:cNvPr id="5" name="TextBox 4">
              <a:extLst>
                <a:ext uri="{FF2B5EF4-FFF2-40B4-BE49-F238E27FC236}">
                  <a16:creationId xmlns:a16="http://schemas.microsoft.com/office/drawing/2014/main" id="{484E73A1-E1D3-208A-BD0B-AB0E625A3D67}"/>
                </a:ext>
              </a:extLst>
            </p:cNvPr>
            <p:cNvSpPr txBox="1"/>
            <p:nvPr/>
          </p:nvSpPr>
          <p:spPr>
            <a:xfrm>
              <a:off x="0" y="6119335"/>
              <a:ext cx="6510528" cy="646331"/>
            </a:xfrm>
            <a:prstGeom prst="rect">
              <a:avLst/>
            </a:prstGeom>
            <a:noFill/>
          </p:spPr>
          <p:txBody>
            <a:bodyPr wrap="square">
              <a:spAutoFit/>
            </a:bodyPr>
            <a:lstStyle/>
            <a:p>
              <a:r>
                <a:rPr lang="en-US" dirty="0"/>
                <a:t>DNA polymerases: Johnson &amp; </a:t>
              </a:r>
              <a:r>
                <a:rPr lang="en-US" dirty="0" err="1"/>
                <a:t>Beese</a:t>
              </a:r>
              <a:r>
                <a:rPr lang="en-US" dirty="0"/>
                <a:t> 2004 + others</a:t>
              </a:r>
            </a:p>
            <a:p>
              <a:r>
                <a:rPr lang="en-US" dirty="0"/>
                <a:t>RNA polymerases: </a:t>
              </a:r>
              <a:r>
                <a:rPr lang="en-US" dirty="0" err="1"/>
                <a:t>Sydow</a:t>
              </a:r>
              <a:r>
                <a:rPr lang="en-US" dirty="0"/>
                <a:t> et al 2009 + </a:t>
              </a:r>
              <a:r>
                <a:rPr lang="en-US" dirty="0" err="1"/>
                <a:t>Shaevitz</a:t>
              </a:r>
              <a:r>
                <a:rPr lang="en-US" dirty="0"/>
                <a:t> et al 2003 + others</a:t>
              </a:r>
            </a:p>
          </p:txBody>
        </p:sp>
        <p:sp>
          <p:nvSpPr>
            <p:cNvPr id="6" name="TextBox 5">
              <a:extLst>
                <a:ext uri="{FF2B5EF4-FFF2-40B4-BE49-F238E27FC236}">
                  <a16:creationId xmlns:a16="http://schemas.microsoft.com/office/drawing/2014/main" id="{6E2CD2B8-9A17-8BE8-1C15-F03B0C369656}"/>
                </a:ext>
              </a:extLst>
            </p:cNvPr>
            <p:cNvSpPr txBox="1"/>
            <p:nvPr/>
          </p:nvSpPr>
          <p:spPr>
            <a:xfrm>
              <a:off x="9623222" y="6398735"/>
              <a:ext cx="2089418" cy="369332"/>
            </a:xfrm>
            <a:prstGeom prst="rect">
              <a:avLst/>
            </a:prstGeom>
            <a:noFill/>
          </p:spPr>
          <p:txBody>
            <a:bodyPr wrap="none" rtlCol="0">
              <a:spAutoFit/>
            </a:bodyPr>
            <a:lstStyle/>
            <a:p>
              <a:r>
                <a:rPr lang="en-US" dirty="0" err="1"/>
                <a:t>Rajamani</a:t>
              </a:r>
              <a:r>
                <a:rPr lang="en-US" dirty="0"/>
                <a:t> et al  2010</a:t>
              </a:r>
            </a:p>
          </p:txBody>
        </p:sp>
      </p:grpSp>
      <p:pic>
        <p:nvPicPr>
          <p:cNvPr id="7" name="Picture 6">
            <a:extLst>
              <a:ext uri="{FF2B5EF4-FFF2-40B4-BE49-F238E27FC236}">
                <a16:creationId xmlns:a16="http://schemas.microsoft.com/office/drawing/2014/main" id="{634F5D56-03DD-01B5-8A75-3A9495C877F6}"/>
              </a:ext>
            </a:extLst>
          </p:cNvPr>
          <p:cNvPicPr>
            <a:picLocks noChangeAspect="1"/>
          </p:cNvPicPr>
          <p:nvPr/>
        </p:nvPicPr>
        <p:blipFill>
          <a:blip r:embed="rId2"/>
          <a:stretch>
            <a:fillRect/>
          </a:stretch>
        </p:blipFill>
        <p:spPr>
          <a:xfrm>
            <a:off x="182025" y="1968635"/>
            <a:ext cx="5422161" cy="1866772"/>
          </a:xfrm>
          <a:prstGeom prst="rect">
            <a:avLst/>
          </a:prstGeom>
        </p:spPr>
      </p:pic>
      <p:pic>
        <p:nvPicPr>
          <p:cNvPr id="8" name="Picture 7">
            <a:extLst>
              <a:ext uri="{FF2B5EF4-FFF2-40B4-BE49-F238E27FC236}">
                <a16:creationId xmlns:a16="http://schemas.microsoft.com/office/drawing/2014/main" id="{643F966B-B54E-6CFC-100B-1544BCCB222A}"/>
              </a:ext>
            </a:extLst>
          </p:cNvPr>
          <p:cNvPicPr>
            <a:picLocks noChangeAspect="1"/>
          </p:cNvPicPr>
          <p:nvPr/>
        </p:nvPicPr>
        <p:blipFill>
          <a:blip r:embed="rId3"/>
          <a:stretch>
            <a:fillRect/>
          </a:stretch>
        </p:blipFill>
        <p:spPr>
          <a:xfrm>
            <a:off x="6730037" y="2151625"/>
            <a:ext cx="5197343" cy="1577228"/>
          </a:xfrm>
          <a:prstGeom prst="rect">
            <a:avLst/>
          </a:prstGeom>
        </p:spPr>
      </p:pic>
      <p:sp>
        <p:nvSpPr>
          <p:cNvPr id="10" name="TextBox 9">
            <a:extLst>
              <a:ext uri="{FF2B5EF4-FFF2-40B4-BE49-F238E27FC236}">
                <a16:creationId xmlns:a16="http://schemas.microsoft.com/office/drawing/2014/main" id="{7C8CA3C9-057F-2215-3C9B-E77E3F9B39EB}"/>
              </a:ext>
            </a:extLst>
          </p:cNvPr>
          <p:cNvSpPr txBox="1"/>
          <p:nvPr/>
        </p:nvSpPr>
        <p:spPr>
          <a:xfrm>
            <a:off x="5896653" y="2660507"/>
            <a:ext cx="540917" cy="584775"/>
          </a:xfrm>
          <a:prstGeom prst="rect">
            <a:avLst/>
          </a:prstGeom>
          <a:noFill/>
        </p:spPr>
        <p:txBody>
          <a:bodyPr wrap="none" rtlCol="0">
            <a:spAutoFit/>
          </a:bodyPr>
          <a:lstStyle/>
          <a:p>
            <a:r>
              <a:rPr lang="en-US" sz="3200" b="1" dirty="0"/>
              <a:t>vs</a:t>
            </a:r>
          </a:p>
        </p:txBody>
      </p:sp>
    </p:spTree>
    <p:extLst>
      <p:ext uri="{BB962C8B-B14F-4D97-AF65-F5344CB8AC3E}">
        <p14:creationId xmlns:p14="http://schemas.microsoft.com/office/powerpoint/2010/main" val="1220865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99EF72-0790-FF0C-BDBB-F9CCC259CFF6}"/>
              </a:ext>
            </a:extLst>
          </p:cNvPr>
          <p:cNvPicPr>
            <a:picLocks noChangeAspect="1"/>
          </p:cNvPicPr>
          <p:nvPr/>
        </p:nvPicPr>
        <p:blipFill>
          <a:blip r:embed="rId3"/>
          <a:stretch>
            <a:fillRect/>
          </a:stretch>
        </p:blipFill>
        <p:spPr>
          <a:xfrm>
            <a:off x="4177719" y="-1378474"/>
            <a:ext cx="1156722" cy="904477"/>
          </a:xfrm>
          <a:prstGeom prst="rect">
            <a:avLst/>
          </a:prstGeom>
        </p:spPr>
      </p:pic>
      <p:pic>
        <p:nvPicPr>
          <p:cNvPr id="4" name="Picture 3">
            <a:extLst>
              <a:ext uri="{FF2B5EF4-FFF2-40B4-BE49-F238E27FC236}">
                <a16:creationId xmlns:a16="http://schemas.microsoft.com/office/drawing/2014/main" id="{249FB11C-2D30-EB15-5F10-C12866506487}"/>
              </a:ext>
            </a:extLst>
          </p:cNvPr>
          <p:cNvPicPr>
            <a:picLocks noChangeAspect="1"/>
          </p:cNvPicPr>
          <p:nvPr/>
        </p:nvPicPr>
        <p:blipFill>
          <a:blip r:embed="rId4">
            <a:alphaModFix/>
          </a:blip>
          <a:stretch>
            <a:fillRect/>
          </a:stretch>
        </p:blipFill>
        <p:spPr>
          <a:xfrm>
            <a:off x="5887952" y="-1411125"/>
            <a:ext cx="1013951" cy="827929"/>
          </a:xfrm>
          <a:prstGeom prst="rect">
            <a:avLst/>
          </a:prstGeom>
        </p:spPr>
      </p:pic>
      <p:sp>
        <p:nvSpPr>
          <p:cNvPr id="16" name="TextBox 15">
            <a:extLst>
              <a:ext uri="{FF2B5EF4-FFF2-40B4-BE49-F238E27FC236}">
                <a16:creationId xmlns:a16="http://schemas.microsoft.com/office/drawing/2014/main" id="{4777C518-8DEB-0AB9-EB39-7A6A6ECD95DB}"/>
              </a:ext>
            </a:extLst>
          </p:cNvPr>
          <p:cNvSpPr txBox="1"/>
          <p:nvPr/>
        </p:nvSpPr>
        <p:spPr>
          <a:xfrm>
            <a:off x="2341033" y="7018098"/>
            <a:ext cx="6239932" cy="646331"/>
          </a:xfrm>
          <a:prstGeom prst="rect">
            <a:avLst/>
          </a:prstGeom>
          <a:noFill/>
        </p:spPr>
        <p:txBody>
          <a:bodyPr wrap="square">
            <a:spAutoFit/>
          </a:bodyPr>
          <a:lstStyle/>
          <a:p>
            <a:r>
              <a:rPr lang="en-US" b="1" dirty="0"/>
              <a:t>Will you seek out energy sources to lower mu due to need for speed?</a:t>
            </a:r>
          </a:p>
        </p:txBody>
      </p:sp>
      <p:grpSp>
        <p:nvGrpSpPr>
          <p:cNvPr id="12" name="Group 11">
            <a:extLst>
              <a:ext uri="{FF2B5EF4-FFF2-40B4-BE49-F238E27FC236}">
                <a16:creationId xmlns:a16="http://schemas.microsoft.com/office/drawing/2014/main" id="{8084924C-D04B-DABD-173C-62C9B24B8878}"/>
              </a:ext>
            </a:extLst>
          </p:cNvPr>
          <p:cNvGrpSpPr/>
          <p:nvPr/>
        </p:nvGrpSpPr>
        <p:grpSpPr>
          <a:xfrm>
            <a:off x="7529535" y="1151554"/>
            <a:ext cx="3855841" cy="2823323"/>
            <a:chOff x="7529535" y="1151554"/>
            <a:chExt cx="3855841" cy="2823323"/>
          </a:xfrm>
        </p:grpSpPr>
        <p:sp>
          <p:nvSpPr>
            <p:cNvPr id="31" name="TextBox 30">
              <a:extLst>
                <a:ext uri="{FF2B5EF4-FFF2-40B4-BE49-F238E27FC236}">
                  <a16:creationId xmlns:a16="http://schemas.microsoft.com/office/drawing/2014/main" id="{2ED9CFEA-6FE3-72BD-7FDC-7B707F9FFF69}"/>
                </a:ext>
              </a:extLst>
            </p:cNvPr>
            <p:cNvSpPr txBox="1"/>
            <p:nvPr/>
          </p:nvSpPr>
          <p:spPr>
            <a:xfrm>
              <a:off x="7568690" y="1151554"/>
              <a:ext cx="3816686" cy="369332"/>
            </a:xfrm>
            <a:prstGeom prst="rect">
              <a:avLst/>
            </a:prstGeom>
            <a:noFill/>
          </p:spPr>
          <p:txBody>
            <a:bodyPr wrap="none" rtlCol="0">
              <a:spAutoFit/>
            </a:bodyPr>
            <a:lstStyle/>
            <a:p>
              <a:r>
                <a:rPr lang="en-US" b="1" dirty="0"/>
                <a:t>Conclusion: Slower &lt;=&gt; more accurate</a:t>
              </a:r>
            </a:p>
          </p:txBody>
        </p:sp>
        <p:pic>
          <p:nvPicPr>
            <p:cNvPr id="17" name="Picture 16">
              <a:extLst>
                <a:ext uri="{FF2B5EF4-FFF2-40B4-BE49-F238E27FC236}">
                  <a16:creationId xmlns:a16="http://schemas.microsoft.com/office/drawing/2014/main" id="{102DD59B-C3F7-5AA5-0854-DBEC9024CC8D}"/>
                </a:ext>
              </a:extLst>
            </p:cNvPr>
            <p:cNvPicPr>
              <a:picLocks noChangeAspect="1"/>
            </p:cNvPicPr>
            <p:nvPr/>
          </p:nvPicPr>
          <p:blipFill>
            <a:blip r:embed="rId5"/>
            <a:stretch>
              <a:fillRect/>
            </a:stretch>
          </p:blipFill>
          <p:spPr>
            <a:xfrm>
              <a:off x="7529535" y="1520886"/>
              <a:ext cx="3754817" cy="2453991"/>
            </a:xfrm>
            <a:prstGeom prst="rect">
              <a:avLst/>
            </a:prstGeom>
          </p:spPr>
        </p:pic>
      </p:grpSp>
      <p:sp>
        <p:nvSpPr>
          <p:cNvPr id="7" name="Title 1">
            <a:extLst>
              <a:ext uri="{FF2B5EF4-FFF2-40B4-BE49-F238E27FC236}">
                <a16:creationId xmlns:a16="http://schemas.microsoft.com/office/drawing/2014/main" id="{17A0E2E2-3620-B28A-E6BC-EB87A55D5F9E}"/>
              </a:ext>
            </a:extLst>
          </p:cNvPr>
          <p:cNvSpPr>
            <a:spLocks noGrp="1"/>
          </p:cNvSpPr>
          <p:nvPr>
            <p:ph type="title"/>
          </p:nvPr>
        </p:nvSpPr>
        <p:spPr>
          <a:xfrm>
            <a:off x="838200" y="72360"/>
            <a:ext cx="10515600" cy="1325563"/>
          </a:xfrm>
        </p:spPr>
        <p:txBody>
          <a:bodyPr/>
          <a:lstStyle/>
          <a:p>
            <a:pPr algn="ctr"/>
            <a:r>
              <a:rPr lang="en-US" dirty="0"/>
              <a:t>Stalling : Higher speed =&gt; higher accuracy </a:t>
            </a:r>
          </a:p>
        </p:txBody>
      </p:sp>
      <p:grpSp>
        <p:nvGrpSpPr>
          <p:cNvPr id="24" name="Group 23">
            <a:extLst>
              <a:ext uri="{FF2B5EF4-FFF2-40B4-BE49-F238E27FC236}">
                <a16:creationId xmlns:a16="http://schemas.microsoft.com/office/drawing/2014/main" id="{0CEB7562-0B94-8440-BE4A-F9F19795291C}"/>
              </a:ext>
            </a:extLst>
          </p:cNvPr>
          <p:cNvGrpSpPr/>
          <p:nvPr/>
        </p:nvGrpSpPr>
        <p:grpSpPr>
          <a:xfrm>
            <a:off x="7129996" y="2187109"/>
            <a:ext cx="4223804" cy="4433760"/>
            <a:chOff x="7129996" y="2187109"/>
            <a:chExt cx="4223804" cy="4433760"/>
          </a:xfrm>
        </p:grpSpPr>
        <p:grpSp>
          <p:nvGrpSpPr>
            <p:cNvPr id="19" name="Group 18">
              <a:extLst>
                <a:ext uri="{FF2B5EF4-FFF2-40B4-BE49-F238E27FC236}">
                  <a16:creationId xmlns:a16="http://schemas.microsoft.com/office/drawing/2014/main" id="{2E5AA8E0-F696-F64E-D75B-9E61FABE8C61}"/>
                </a:ext>
              </a:extLst>
            </p:cNvPr>
            <p:cNvGrpSpPr/>
            <p:nvPr/>
          </p:nvGrpSpPr>
          <p:grpSpPr>
            <a:xfrm>
              <a:off x="7129996" y="2187109"/>
              <a:ext cx="4223804" cy="2428016"/>
              <a:chOff x="7129996" y="2486923"/>
              <a:chExt cx="4223804" cy="2428016"/>
            </a:xfrm>
          </p:grpSpPr>
          <p:sp>
            <p:nvSpPr>
              <p:cNvPr id="20" name="TextBox 19">
                <a:extLst>
                  <a:ext uri="{FF2B5EF4-FFF2-40B4-BE49-F238E27FC236}">
                    <a16:creationId xmlns:a16="http://schemas.microsoft.com/office/drawing/2014/main" id="{A22CD2D6-C102-99B1-AA71-4B92E0084B66}"/>
                  </a:ext>
                </a:extLst>
              </p:cNvPr>
              <p:cNvSpPr txBox="1"/>
              <p:nvPr/>
            </p:nvSpPr>
            <p:spPr>
              <a:xfrm>
                <a:off x="7615469" y="4209999"/>
                <a:ext cx="3738331" cy="369332"/>
              </a:xfrm>
              <a:prstGeom prst="rect">
                <a:avLst/>
              </a:prstGeom>
              <a:noFill/>
            </p:spPr>
            <p:txBody>
              <a:bodyPr wrap="none" rtlCol="0">
                <a:spAutoFit/>
              </a:bodyPr>
              <a:lstStyle/>
              <a:p>
                <a:r>
                  <a:rPr lang="en-US" b="1" dirty="0">
                    <a:solidFill>
                      <a:srgbClr val="0070C0"/>
                    </a:solidFill>
                  </a:rPr>
                  <a:t>Conclusion: Faster &lt;=&gt; more accurate</a:t>
                </a:r>
              </a:p>
            </p:txBody>
          </p:sp>
          <p:sp>
            <p:nvSpPr>
              <p:cNvPr id="21" name="Arc 20">
                <a:extLst>
                  <a:ext uri="{FF2B5EF4-FFF2-40B4-BE49-F238E27FC236}">
                    <a16:creationId xmlns:a16="http://schemas.microsoft.com/office/drawing/2014/main" id="{D538F4C8-4E2D-E70F-2B33-CD82431A7AA4}"/>
                  </a:ext>
                </a:extLst>
              </p:cNvPr>
              <p:cNvSpPr/>
              <p:nvPr/>
            </p:nvSpPr>
            <p:spPr>
              <a:xfrm rot="13082635">
                <a:off x="7129996" y="2486923"/>
                <a:ext cx="2223273" cy="2428016"/>
              </a:xfrm>
              <a:prstGeom prst="arc">
                <a:avLst/>
              </a:prstGeom>
              <a:ln w="28575">
                <a:solidFill>
                  <a:schemeClr val="tx1">
                    <a:alpha val="30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23" name="Picture 22">
              <a:extLst>
                <a:ext uri="{FF2B5EF4-FFF2-40B4-BE49-F238E27FC236}">
                  <a16:creationId xmlns:a16="http://schemas.microsoft.com/office/drawing/2014/main" id="{BB959D8E-2CD2-C120-A820-8760C3164BF0}"/>
                </a:ext>
              </a:extLst>
            </p:cNvPr>
            <p:cNvPicPr>
              <a:picLocks noChangeAspect="1"/>
            </p:cNvPicPr>
            <p:nvPr/>
          </p:nvPicPr>
          <p:blipFill>
            <a:blip r:embed="rId6"/>
            <a:stretch>
              <a:fillRect/>
            </a:stretch>
          </p:blipFill>
          <p:spPr>
            <a:xfrm>
              <a:off x="7568690" y="4270497"/>
              <a:ext cx="3715662" cy="2350372"/>
            </a:xfrm>
            <a:prstGeom prst="rect">
              <a:avLst/>
            </a:prstGeom>
          </p:spPr>
        </p:pic>
      </p:grpSp>
      <p:sp>
        <p:nvSpPr>
          <p:cNvPr id="2" name="TextBox 1">
            <a:extLst>
              <a:ext uri="{FF2B5EF4-FFF2-40B4-BE49-F238E27FC236}">
                <a16:creationId xmlns:a16="http://schemas.microsoft.com/office/drawing/2014/main" id="{B16CFF28-4364-06D0-8F75-30ED143DED4D}"/>
              </a:ext>
            </a:extLst>
          </p:cNvPr>
          <p:cNvSpPr txBox="1"/>
          <p:nvPr/>
        </p:nvSpPr>
        <p:spPr>
          <a:xfrm>
            <a:off x="-525566" y="4614686"/>
            <a:ext cx="6096000" cy="830997"/>
          </a:xfrm>
          <a:prstGeom prst="rect">
            <a:avLst/>
          </a:prstGeom>
          <a:noFill/>
        </p:spPr>
        <p:txBody>
          <a:bodyPr wrap="square">
            <a:spAutoFit/>
          </a:bodyPr>
          <a:lstStyle/>
          <a:p>
            <a:pPr algn="ctr"/>
            <a:r>
              <a:rPr lang="en-US" sz="2400" b="1" i="1" dirty="0">
                <a:solidFill>
                  <a:srgbClr val="FF0000"/>
                </a:solidFill>
              </a:rPr>
              <a:t>Evolve proofreading through</a:t>
            </a:r>
          </a:p>
          <a:p>
            <a:pPr algn="ctr"/>
            <a:r>
              <a:rPr lang="en-US" sz="2400" b="1" i="1" dirty="0">
                <a:solidFill>
                  <a:srgbClr val="FF0000"/>
                </a:solidFill>
              </a:rPr>
              <a:t>selection for higher speed???</a:t>
            </a:r>
            <a:endParaRPr lang="en-US" sz="2400" i="1" dirty="0"/>
          </a:p>
        </p:txBody>
      </p:sp>
      <p:pic>
        <p:nvPicPr>
          <p:cNvPr id="5" name="Picture 4">
            <a:extLst>
              <a:ext uri="{FF2B5EF4-FFF2-40B4-BE49-F238E27FC236}">
                <a16:creationId xmlns:a16="http://schemas.microsoft.com/office/drawing/2014/main" id="{432DBC51-8B6A-4BA5-42F2-73D40CD5D575}"/>
              </a:ext>
            </a:extLst>
          </p:cNvPr>
          <p:cNvPicPr>
            <a:picLocks noChangeAspect="1"/>
          </p:cNvPicPr>
          <p:nvPr/>
        </p:nvPicPr>
        <p:blipFill>
          <a:blip r:embed="rId7"/>
          <a:stretch>
            <a:fillRect/>
          </a:stretch>
        </p:blipFill>
        <p:spPr>
          <a:xfrm>
            <a:off x="691585" y="1448730"/>
            <a:ext cx="4916977" cy="2103483"/>
          </a:xfrm>
          <a:prstGeom prst="rect">
            <a:avLst/>
          </a:prstGeom>
        </p:spPr>
      </p:pic>
      <p:grpSp>
        <p:nvGrpSpPr>
          <p:cNvPr id="8" name="Group 7">
            <a:extLst>
              <a:ext uri="{FF2B5EF4-FFF2-40B4-BE49-F238E27FC236}">
                <a16:creationId xmlns:a16="http://schemas.microsoft.com/office/drawing/2014/main" id="{63C165D4-6310-69F4-01E8-38759917DA39}"/>
              </a:ext>
            </a:extLst>
          </p:cNvPr>
          <p:cNvGrpSpPr/>
          <p:nvPr/>
        </p:nvGrpSpPr>
        <p:grpSpPr>
          <a:xfrm>
            <a:off x="5281646" y="3490203"/>
            <a:ext cx="1729733" cy="1325563"/>
            <a:chOff x="4184003" y="4394149"/>
            <a:chExt cx="1954160" cy="1964642"/>
          </a:xfrm>
        </p:grpSpPr>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9305812B-9DEE-F51C-975E-00AFF3615E56}"/>
                    </a:ext>
                  </a:extLst>
                </p14:cNvPr>
                <p14:cNvContentPartPr/>
                <p14:nvPr/>
              </p14:nvContentPartPr>
              <p14:xfrm>
                <a:off x="4691833" y="4701299"/>
                <a:ext cx="1183173" cy="1259137"/>
              </p14:xfrm>
            </p:contentPart>
          </mc:Choice>
          <mc:Fallback xmlns="">
            <p:pic>
              <p:nvPicPr>
                <p:cNvPr id="9" name="Ink 8">
                  <a:extLst>
                    <a:ext uri="{FF2B5EF4-FFF2-40B4-BE49-F238E27FC236}">
                      <a16:creationId xmlns:a16="http://schemas.microsoft.com/office/drawing/2014/main" id="{9305812B-9DEE-F51C-975E-00AFF3615E56}"/>
                    </a:ext>
                  </a:extLst>
                </p:cNvPr>
                <p:cNvPicPr/>
                <p:nvPr/>
              </p:nvPicPr>
              <p:blipFill>
                <a:blip r:embed="rId9"/>
                <a:stretch>
                  <a:fillRect/>
                </a:stretch>
              </p:blipFill>
              <p:spPr>
                <a:xfrm>
                  <a:off x="4681665" y="4687961"/>
                  <a:ext cx="1203103" cy="1285280"/>
                </a:xfrm>
                <a:prstGeom prst="rect">
                  <a:avLst/>
                </a:prstGeom>
              </p:spPr>
            </p:pic>
          </mc:Fallback>
        </mc:AlternateContent>
        <p:grpSp>
          <p:nvGrpSpPr>
            <p:cNvPr id="11" name="Group 10">
              <a:extLst>
                <a:ext uri="{FF2B5EF4-FFF2-40B4-BE49-F238E27FC236}">
                  <a16:creationId xmlns:a16="http://schemas.microsoft.com/office/drawing/2014/main" id="{3E42B506-8979-4C9A-14B5-191840287AFD}"/>
                </a:ext>
              </a:extLst>
            </p:cNvPr>
            <p:cNvGrpSpPr/>
            <p:nvPr/>
          </p:nvGrpSpPr>
          <p:grpSpPr>
            <a:xfrm>
              <a:off x="4184003" y="4541433"/>
              <a:ext cx="1779908" cy="1817358"/>
              <a:chOff x="916263" y="2859625"/>
              <a:chExt cx="1779908" cy="1817358"/>
            </a:xfrm>
          </p:grpSpPr>
          <p:sp>
            <p:nvSpPr>
              <p:cNvPr id="15" name="TextBox 14">
                <a:extLst>
                  <a:ext uri="{FF2B5EF4-FFF2-40B4-BE49-F238E27FC236}">
                    <a16:creationId xmlns:a16="http://schemas.microsoft.com/office/drawing/2014/main" id="{6121EBB0-3446-1E1F-75BE-1BFDAF155424}"/>
                  </a:ext>
                </a:extLst>
              </p:cNvPr>
              <p:cNvSpPr txBox="1"/>
              <p:nvPr/>
            </p:nvSpPr>
            <p:spPr>
              <a:xfrm rot="16200000">
                <a:off x="450558" y="3325330"/>
                <a:ext cx="1300741" cy="369332"/>
              </a:xfrm>
              <a:prstGeom prst="rect">
                <a:avLst/>
              </a:prstGeom>
              <a:noFill/>
            </p:spPr>
            <p:txBody>
              <a:bodyPr wrap="none" rtlCol="0">
                <a:spAutoFit/>
              </a:bodyPr>
              <a:lstStyle/>
              <a:p>
                <a:r>
                  <a:rPr lang="en-US" dirty="0"/>
                  <a:t>Stalled time</a:t>
                </a:r>
              </a:p>
            </p:txBody>
          </p:sp>
          <p:sp>
            <p:nvSpPr>
              <p:cNvPr id="18" name="TextBox 17">
                <a:extLst>
                  <a:ext uri="{FF2B5EF4-FFF2-40B4-BE49-F238E27FC236}">
                    <a16:creationId xmlns:a16="http://schemas.microsoft.com/office/drawing/2014/main" id="{5E105234-240A-4E32-28D3-6F56CF24C215}"/>
                  </a:ext>
                </a:extLst>
              </p:cNvPr>
              <p:cNvSpPr txBox="1"/>
              <p:nvPr/>
            </p:nvSpPr>
            <p:spPr>
              <a:xfrm>
                <a:off x="1688908" y="4307651"/>
                <a:ext cx="1007263" cy="369332"/>
              </a:xfrm>
              <a:prstGeom prst="rect">
                <a:avLst/>
              </a:prstGeom>
              <a:noFill/>
            </p:spPr>
            <p:txBody>
              <a:bodyPr wrap="none" rtlCol="0">
                <a:spAutoFit/>
              </a:bodyPr>
              <a:lstStyle/>
              <a:p>
                <a:r>
                  <a:rPr lang="en-US" dirty="0"/>
                  <a:t>Mut rate</a:t>
                </a:r>
              </a:p>
            </p:txBody>
          </p:sp>
        </p:grpSp>
        <p:cxnSp>
          <p:nvCxnSpPr>
            <p:cNvPr id="13" name="Straight Connector 12">
              <a:extLst>
                <a:ext uri="{FF2B5EF4-FFF2-40B4-BE49-F238E27FC236}">
                  <a16:creationId xmlns:a16="http://schemas.microsoft.com/office/drawing/2014/main" id="{6C330386-C8F0-DE3E-98D8-6FC0DE42D9BB}"/>
                </a:ext>
              </a:extLst>
            </p:cNvPr>
            <p:cNvCxnSpPr>
              <a:cxnSpLocks/>
            </p:cNvCxnSpPr>
            <p:nvPr/>
          </p:nvCxnSpPr>
          <p:spPr>
            <a:xfrm>
              <a:off x="4691833" y="4394149"/>
              <a:ext cx="0" cy="177997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5C9C7FF-46C3-F397-0F72-C0DAD0282F4A}"/>
                </a:ext>
              </a:extLst>
            </p:cNvPr>
            <p:cNvCxnSpPr>
              <a:cxnSpLocks/>
            </p:cNvCxnSpPr>
            <p:nvPr/>
          </p:nvCxnSpPr>
          <p:spPr>
            <a:xfrm flipH="1">
              <a:off x="4370799" y="5960436"/>
              <a:ext cx="176736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752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5FBFF-2CF0-DCD0-BCF2-6CCF581A0A97}"/>
              </a:ext>
            </a:extLst>
          </p:cNvPr>
          <p:cNvSpPr>
            <a:spLocks noGrp="1"/>
          </p:cNvSpPr>
          <p:nvPr>
            <p:ph type="title"/>
          </p:nvPr>
        </p:nvSpPr>
        <p:spPr>
          <a:xfrm>
            <a:off x="838200" y="141987"/>
            <a:ext cx="10515600" cy="1325563"/>
          </a:xfrm>
        </p:spPr>
        <p:txBody>
          <a:bodyPr/>
          <a:lstStyle/>
          <a:p>
            <a:pPr algn="ctr"/>
            <a:r>
              <a:rPr lang="en-US" i="1" dirty="0"/>
              <a:t>In-silico </a:t>
            </a:r>
            <a:r>
              <a:rPr lang="en-US" dirty="0"/>
              <a:t>evolution of a polymerase for speed</a:t>
            </a:r>
          </a:p>
        </p:txBody>
      </p:sp>
      <p:pic>
        <p:nvPicPr>
          <p:cNvPr id="6" name="Picture 5">
            <a:extLst>
              <a:ext uri="{FF2B5EF4-FFF2-40B4-BE49-F238E27FC236}">
                <a16:creationId xmlns:a16="http://schemas.microsoft.com/office/drawing/2014/main" id="{0F40B0B6-7512-4559-7A74-7BD75004FC84}"/>
              </a:ext>
            </a:extLst>
          </p:cNvPr>
          <p:cNvPicPr>
            <a:picLocks noChangeAspect="1"/>
          </p:cNvPicPr>
          <p:nvPr/>
        </p:nvPicPr>
        <p:blipFill>
          <a:blip r:embed="rId2"/>
          <a:stretch>
            <a:fillRect/>
          </a:stretch>
        </p:blipFill>
        <p:spPr>
          <a:xfrm>
            <a:off x="6889352" y="6899918"/>
            <a:ext cx="3790071" cy="670809"/>
          </a:xfrm>
          <a:prstGeom prst="rect">
            <a:avLst/>
          </a:prstGeom>
        </p:spPr>
      </p:pic>
      <p:grpSp>
        <p:nvGrpSpPr>
          <p:cNvPr id="25" name="Group 24">
            <a:extLst>
              <a:ext uri="{FF2B5EF4-FFF2-40B4-BE49-F238E27FC236}">
                <a16:creationId xmlns:a16="http://schemas.microsoft.com/office/drawing/2014/main" id="{1EA577E7-074C-85E4-B2A3-D27CA38565F7}"/>
              </a:ext>
            </a:extLst>
          </p:cNvPr>
          <p:cNvGrpSpPr/>
          <p:nvPr/>
        </p:nvGrpSpPr>
        <p:grpSpPr>
          <a:xfrm>
            <a:off x="5948725" y="2369102"/>
            <a:ext cx="5309564" cy="1640899"/>
            <a:chOff x="5948725" y="3226094"/>
            <a:chExt cx="5309564" cy="1640899"/>
          </a:xfrm>
        </p:grpSpPr>
        <p:grpSp>
          <p:nvGrpSpPr>
            <p:cNvPr id="24" name="Group 23">
              <a:extLst>
                <a:ext uri="{FF2B5EF4-FFF2-40B4-BE49-F238E27FC236}">
                  <a16:creationId xmlns:a16="http://schemas.microsoft.com/office/drawing/2014/main" id="{3C2F381B-EC9A-AF77-90D1-CF6110466F2F}"/>
                </a:ext>
              </a:extLst>
            </p:cNvPr>
            <p:cNvGrpSpPr/>
            <p:nvPr/>
          </p:nvGrpSpPr>
          <p:grpSpPr>
            <a:xfrm>
              <a:off x="5948725" y="3226094"/>
              <a:ext cx="4755692" cy="1022309"/>
              <a:chOff x="5948725" y="3226094"/>
              <a:chExt cx="4755692" cy="1022309"/>
            </a:xfrm>
          </p:grpSpPr>
          <p:sp>
            <p:nvSpPr>
              <p:cNvPr id="5" name="TextBox 4">
                <a:extLst>
                  <a:ext uri="{FF2B5EF4-FFF2-40B4-BE49-F238E27FC236}">
                    <a16:creationId xmlns:a16="http://schemas.microsoft.com/office/drawing/2014/main" id="{A2E7770B-639C-74AA-6DDB-2A5A55EC8720}"/>
                  </a:ext>
                </a:extLst>
              </p:cNvPr>
              <p:cNvSpPr txBox="1"/>
              <p:nvPr/>
            </p:nvSpPr>
            <p:spPr>
              <a:xfrm>
                <a:off x="5948725" y="3226094"/>
                <a:ext cx="1765227" cy="369332"/>
              </a:xfrm>
              <a:prstGeom prst="rect">
                <a:avLst/>
              </a:prstGeom>
              <a:noFill/>
            </p:spPr>
            <p:txBody>
              <a:bodyPr wrap="none" rtlCol="0">
                <a:spAutoFit/>
              </a:bodyPr>
              <a:lstStyle/>
              <a:p>
                <a:r>
                  <a:rPr lang="en-US" b="1" dirty="0"/>
                  <a:t>Fitness function:</a:t>
                </a:r>
              </a:p>
            </p:txBody>
          </p:sp>
          <p:grpSp>
            <p:nvGrpSpPr>
              <p:cNvPr id="23" name="Group 22">
                <a:extLst>
                  <a:ext uri="{FF2B5EF4-FFF2-40B4-BE49-F238E27FC236}">
                    <a16:creationId xmlns:a16="http://schemas.microsoft.com/office/drawing/2014/main" id="{CA1C17FF-4833-99DF-1415-A43E51EEBC59}"/>
                  </a:ext>
                </a:extLst>
              </p:cNvPr>
              <p:cNvGrpSpPr/>
              <p:nvPr/>
            </p:nvGrpSpPr>
            <p:grpSpPr>
              <a:xfrm>
                <a:off x="6602719" y="3510612"/>
                <a:ext cx="4101698" cy="737791"/>
                <a:chOff x="6602719" y="3510612"/>
                <a:chExt cx="4101698" cy="737791"/>
              </a:xfrm>
            </p:grpSpPr>
            <p:pic>
              <p:nvPicPr>
                <p:cNvPr id="22" name="Picture 21">
                  <a:extLst>
                    <a:ext uri="{FF2B5EF4-FFF2-40B4-BE49-F238E27FC236}">
                      <a16:creationId xmlns:a16="http://schemas.microsoft.com/office/drawing/2014/main" id="{047E2984-AAF8-7EB7-102F-01C43BD5A229}"/>
                    </a:ext>
                  </a:extLst>
                </p:cNvPr>
                <p:cNvPicPr>
                  <a:picLocks noChangeAspect="1"/>
                </p:cNvPicPr>
                <p:nvPr/>
              </p:nvPicPr>
              <p:blipFill>
                <a:blip r:embed="rId3"/>
                <a:stretch>
                  <a:fillRect/>
                </a:stretch>
              </p:blipFill>
              <p:spPr>
                <a:xfrm>
                  <a:off x="7413712" y="3510612"/>
                  <a:ext cx="2995431" cy="737791"/>
                </a:xfrm>
                <a:prstGeom prst="rect">
                  <a:avLst/>
                </a:prstGeom>
              </p:spPr>
            </p:pic>
            <p:sp>
              <p:nvSpPr>
                <p:cNvPr id="7" name="TextBox 6">
                  <a:extLst>
                    <a:ext uri="{FF2B5EF4-FFF2-40B4-BE49-F238E27FC236}">
                      <a16:creationId xmlns:a16="http://schemas.microsoft.com/office/drawing/2014/main" id="{264424F6-91D1-23D9-EE30-C76085E638B1}"/>
                    </a:ext>
                  </a:extLst>
                </p:cNvPr>
                <p:cNvSpPr txBox="1"/>
                <p:nvPr/>
              </p:nvSpPr>
              <p:spPr>
                <a:xfrm>
                  <a:off x="6602719" y="3681992"/>
                  <a:ext cx="1016625" cy="523220"/>
                </a:xfrm>
                <a:prstGeom prst="rect">
                  <a:avLst/>
                </a:prstGeom>
                <a:noFill/>
              </p:spPr>
              <p:txBody>
                <a:bodyPr wrap="none" rtlCol="0">
                  <a:spAutoFit/>
                </a:bodyPr>
                <a:lstStyle/>
                <a:p>
                  <a:r>
                    <a:rPr lang="en-US" sz="2800" dirty="0"/>
                    <a:t>Time[</a:t>
                  </a:r>
                </a:p>
              </p:txBody>
            </p:sp>
            <p:sp>
              <p:nvSpPr>
                <p:cNvPr id="8" name="TextBox 7">
                  <a:extLst>
                    <a:ext uri="{FF2B5EF4-FFF2-40B4-BE49-F238E27FC236}">
                      <a16:creationId xmlns:a16="http://schemas.microsoft.com/office/drawing/2014/main" id="{79C804D2-F925-291B-E477-8A5299237F25}"/>
                    </a:ext>
                  </a:extLst>
                </p:cNvPr>
                <p:cNvSpPr txBox="1"/>
                <p:nvPr/>
              </p:nvSpPr>
              <p:spPr>
                <a:xfrm>
                  <a:off x="10409143" y="3683396"/>
                  <a:ext cx="295274" cy="523220"/>
                </a:xfrm>
                <a:prstGeom prst="rect">
                  <a:avLst/>
                </a:prstGeom>
                <a:noFill/>
              </p:spPr>
              <p:txBody>
                <a:bodyPr wrap="none" rtlCol="0">
                  <a:spAutoFit/>
                </a:bodyPr>
                <a:lstStyle/>
                <a:p>
                  <a:r>
                    <a:rPr lang="en-US" sz="2800" dirty="0"/>
                    <a:t>]</a:t>
                  </a:r>
                </a:p>
              </p:txBody>
            </p:sp>
          </p:grpSp>
        </p:grpSp>
        <p:sp>
          <p:nvSpPr>
            <p:cNvPr id="9" name="TextBox 8">
              <a:extLst>
                <a:ext uri="{FF2B5EF4-FFF2-40B4-BE49-F238E27FC236}">
                  <a16:creationId xmlns:a16="http://schemas.microsoft.com/office/drawing/2014/main" id="{E49B1CC2-7253-0769-277E-BEDB62ED8E3F}"/>
                </a:ext>
              </a:extLst>
            </p:cNvPr>
            <p:cNvSpPr txBox="1"/>
            <p:nvPr/>
          </p:nvSpPr>
          <p:spPr>
            <a:xfrm>
              <a:off x="6318539" y="4497661"/>
              <a:ext cx="4939750" cy="369332"/>
            </a:xfrm>
            <a:prstGeom prst="rect">
              <a:avLst/>
            </a:prstGeom>
            <a:noFill/>
          </p:spPr>
          <p:txBody>
            <a:bodyPr wrap="none" rtlCol="0">
              <a:spAutoFit/>
            </a:bodyPr>
            <a:lstStyle/>
            <a:p>
              <a:r>
                <a:rPr lang="en-US" i="1" dirty="0"/>
                <a:t>N.B: We don’t care what the resulting sequence is</a:t>
              </a:r>
            </a:p>
          </p:txBody>
        </p:sp>
      </p:grpSp>
      <p:sp>
        <p:nvSpPr>
          <p:cNvPr id="12" name="TextBox 11">
            <a:extLst>
              <a:ext uri="{FF2B5EF4-FFF2-40B4-BE49-F238E27FC236}">
                <a16:creationId xmlns:a16="http://schemas.microsoft.com/office/drawing/2014/main" id="{70A56C2B-3542-9489-CEEC-BE98703A3552}"/>
              </a:ext>
            </a:extLst>
          </p:cNvPr>
          <p:cNvSpPr txBox="1"/>
          <p:nvPr/>
        </p:nvSpPr>
        <p:spPr>
          <a:xfrm>
            <a:off x="5948725" y="1279735"/>
            <a:ext cx="5247783" cy="369332"/>
          </a:xfrm>
          <a:prstGeom prst="rect">
            <a:avLst/>
          </a:prstGeom>
          <a:noFill/>
        </p:spPr>
        <p:txBody>
          <a:bodyPr wrap="none" rtlCol="0">
            <a:spAutoFit/>
          </a:bodyPr>
          <a:lstStyle/>
          <a:p>
            <a:r>
              <a:rPr lang="en-US" b="1" dirty="0"/>
              <a:t>Initial condition:</a:t>
            </a:r>
            <a:r>
              <a:rPr lang="en-US" dirty="0"/>
              <a:t> Random kinetics w/ Detailed Balance</a:t>
            </a:r>
          </a:p>
        </p:txBody>
      </p:sp>
      <p:pic>
        <p:nvPicPr>
          <p:cNvPr id="17" name="Picture 16">
            <a:extLst>
              <a:ext uri="{FF2B5EF4-FFF2-40B4-BE49-F238E27FC236}">
                <a16:creationId xmlns:a16="http://schemas.microsoft.com/office/drawing/2014/main" id="{D948E401-FEE9-06A0-AA09-390E7745C2CB}"/>
              </a:ext>
            </a:extLst>
          </p:cNvPr>
          <p:cNvPicPr>
            <a:picLocks noChangeAspect="1"/>
          </p:cNvPicPr>
          <p:nvPr/>
        </p:nvPicPr>
        <p:blipFill>
          <a:blip r:embed="rId4"/>
          <a:stretch>
            <a:fillRect/>
          </a:stretch>
        </p:blipFill>
        <p:spPr>
          <a:xfrm>
            <a:off x="838200" y="1249409"/>
            <a:ext cx="4751083" cy="2787768"/>
          </a:xfrm>
          <a:prstGeom prst="rect">
            <a:avLst/>
          </a:prstGeom>
        </p:spPr>
      </p:pic>
      <p:grpSp>
        <p:nvGrpSpPr>
          <p:cNvPr id="26" name="Group 25">
            <a:extLst>
              <a:ext uri="{FF2B5EF4-FFF2-40B4-BE49-F238E27FC236}">
                <a16:creationId xmlns:a16="http://schemas.microsoft.com/office/drawing/2014/main" id="{79859F50-5640-7834-DF0B-7C5816AEDBBA}"/>
              </a:ext>
            </a:extLst>
          </p:cNvPr>
          <p:cNvGrpSpPr/>
          <p:nvPr/>
        </p:nvGrpSpPr>
        <p:grpSpPr>
          <a:xfrm>
            <a:off x="2443447" y="1434206"/>
            <a:ext cx="8543037" cy="1518989"/>
            <a:chOff x="2443447" y="1434206"/>
            <a:chExt cx="8543037" cy="1518989"/>
          </a:xfrm>
        </p:grpSpPr>
        <p:grpSp>
          <p:nvGrpSpPr>
            <p:cNvPr id="21" name="Group 20">
              <a:extLst>
                <a:ext uri="{FF2B5EF4-FFF2-40B4-BE49-F238E27FC236}">
                  <a16:creationId xmlns:a16="http://schemas.microsoft.com/office/drawing/2014/main" id="{069C3744-4830-CF91-E1A7-C4355B5F99B8}"/>
                </a:ext>
              </a:extLst>
            </p:cNvPr>
            <p:cNvGrpSpPr/>
            <p:nvPr/>
          </p:nvGrpSpPr>
          <p:grpSpPr>
            <a:xfrm>
              <a:off x="5956599" y="1677517"/>
              <a:ext cx="5029885" cy="758805"/>
              <a:chOff x="5778611" y="986048"/>
              <a:chExt cx="5029885" cy="758805"/>
            </a:xfrm>
          </p:grpSpPr>
          <p:sp>
            <p:nvSpPr>
              <p:cNvPr id="4" name="TextBox 3">
                <a:extLst>
                  <a:ext uri="{FF2B5EF4-FFF2-40B4-BE49-F238E27FC236}">
                    <a16:creationId xmlns:a16="http://schemas.microsoft.com/office/drawing/2014/main" id="{F376C2CF-015B-865A-9E6F-8DEA170ED445}"/>
                  </a:ext>
                </a:extLst>
              </p:cNvPr>
              <p:cNvSpPr txBox="1"/>
              <p:nvPr/>
            </p:nvSpPr>
            <p:spPr>
              <a:xfrm>
                <a:off x="5778611" y="986048"/>
                <a:ext cx="2188228" cy="369332"/>
              </a:xfrm>
              <a:prstGeom prst="rect">
                <a:avLst/>
              </a:prstGeom>
              <a:noFill/>
            </p:spPr>
            <p:txBody>
              <a:bodyPr wrap="none" rtlCol="0">
                <a:spAutoFit/>
              </a:bodyPr>
              <a:lstStyle/>
              <a:p>
                <a:r>
                  <a:rPr lang="en-US" b="1" dirty="0"/>
                  <a:t>Allowed `mutations’:</a:t>
                </a:r>
              </a:p>
            </p:txBody>
          </p:sp>
          <p:sp>
            <p:nvSpPr>
              <p:cNvPr id="10" name="TextBox 9">
                <a:extLst>
                  <a:ext uri="{FF2B5EF4-FFF2-40B4-BE49-F238E27FC236}">
                    <a16:creationId xmlns:a16="http://schemas.microsoft.com/office/drawing/2014/main" id="{4DE08D8D-3B7A-15EC-FB6C-BA4ECCC4A37E}"/>
                  </a:ext>
                </a:extLst>
              </p:cNvPr>
              <p:cNvSpPr txBox="1"/>
              <p:nvPr/>
            </p:nvSpPr>
            <p:spPr>
              <a:xfrm>
                <a:off x="7980158" y="986048"/>
                <a:ext cx="1629613" cy="369332"/>
              </a:xfrm>
              <a:prstGeom prst="rect">
                <a:avLst/>
              </a:prstGeom>
              <a:noFill/>
            </p:spPr>
            <p:txBody>
              <a:bodyPr wrap="none" rtlCol="0">
                <a:spAutoFit/>
              </a:bodyPr>
              <a:lstStyle/>
              <a:p>
                <a:r>
                  <a:rPr lang="en-US" dirty="0"/>
                  <a:t>All Kinetic rates</a:t>
                </a:r>
              </a:p>
            </p:txBody>
          </p:sp>
          <p:sp>
            <p:nvSpPr>
              <p:cNvPr id="11" name="TextBox 10">
                <a:extLst>
                  <a:ext uri="{FF2B5EF4-FFF2-40B4-BE49-F238E27FC236}">
                    <a16:creationId xmlns:a16="http://schemas.microsoft.com/office/drawing/2014/main" id="{3E3852D2-C732-1CE3-865D-751C07C5EC7E}"/>
                  </a:ext>
                </a:extLst>
              </p:cNvPr>
              <p:cNvSpPr txBox="1"/>
              <p:nvPr/>
            </p:nvSpPr>
            <p:spPr>
              <a:xfrm>
                <a:off x="7980158" y="1375521"/>
                <a:ext cx="2828338" cy="369332"/>
              </a:xfrm>
              <a:prstGeom prst="rect">
                <a:avLst/>
              </a:prstGeom>
              <a:noFill/>
            </p:spPr>
            <p:txBody>
              <a:bodyPr wrap="none" rtlCol="0">
                <a:spAutoFit/>
              </a:bodyPr>
              <a:lstStyle/>
              <a:p>
                <a:r>
                  <a:rPr lang="en-US" dirty="0"/>
                  <a:t>ATP-ADP coupling to any </a:t>
                </a:r>
                <a:r>
                  <a:rPr lang="en-US" dirty="0" err="1"/>
                  <a:t>rxn</a:t>
                </a:r>
                <a:endParaRPr lang="en-US" dirty="0"/>
              </a:p>
            </p:txBody>
          </p:sp>
        </p:grpSp>
        <p:grpSp>
          <p:nvGrpSpPr>
            <p:cNvPr id="20" name="Group 19">
              <a:extLst>
                <a:ext uri="{FF2B5EF4-FFF2-40B4-BE49-F238E27FC236}">
                  <a16:creationId xmlns:a16="http://schemas.microsoft.com/office/drawing/2014/main" id="{85577266-56BE-EE3F-1A78-06AAB2A8C6BA}"/>
                </a:ext>
              </a:extLst>
            </p:cNvPr>
            <p:cNvGrpSpPr/>
            <p:nvPr/>
          </p:nvGrpSpPr>
          <p:grpSpPr>
            <a:xfrm>
              <a:off x="2443447" y="1434206"/>
              <a:ext cx="2100145" cy="1518989"/>
              <a:chOff x="2443447" y="1434206"/>
              <a:chExt cx="2100145" cy="1518989"/>
            </a:xfrm>
          </p:grpSpPr>
          <p:pic>
            <p:nvPicPr>
              <p:cNvPr id="18" name="Picture 17">
                <a:extLst>
                  <a:ext uri="{FF2B5EF4-FFF2-40B4-BE49-F238E27FC236}">
                    <a16:creationId xmlns:a16="http://schemas.microsoft.com/office/drawing/2014/main" id="{35B2DB71-9048-2C18-A56E-A82B6B363A5B}"/>
                  </a:ext>
                </a:extLst>
              </p:cNvPr>
              <p:cNvPicPr>
                <a:picLocks noChangeAspect="1"/>
              </p:cNvPicPr>
              <p:nvPr/>
            </p:nvPicPr>
            <p:blipFill>
              <a:blip r:embed="rId5"/>
              <a:stretch>
                <a:fillRect/>
              </a:stretch>
            </p:blipFill>
            <p:spPr>
              <a:xfrm>
                <a:off x="3589903" y="1434206"/>
                <a:ext cx="953689" cy="953689"/>
              </a:xfrm>
              <a:prstGeom prst="rect">
                <a:avLst/>
              </a:prstGeom>
            </p:spPr>
          </p:pic>
          <p:pic>
            <p:nvPicPr>
              <p:cNvPr id="19" name="Picture 18">
                <a:extLst>
                  <a:ext uri="{FF2B5EF4-FFF2-40B4-BE49-F238E27FC236}">
                    <a16:creationId xmlns:a16="http://schemas.microsoft.com/office/drawing/2014/main" id="{CE415655-EA3D-D520-A416-C89B6DCC36EC}"/>
                  </a:ext>
                </a:extLst>
              </p:cNvPr>
              <p:cNvPicPr>
                <a:picLocks noChangeAspect="1"/>
              </p:cNvPicPr>
              <p:nvPr/>
            </p:nvPicPr>
            <p:blipFill>
              <a:blip r:embed="rId6"/>
              <a:stretch>
                <a:fillRect/>
              </a:stretch>
            </p:blipFill>
            <p:spPr>
              <a:xfrm>
                <a:off x="2443447" y="2547370"/>
                <a:ext cx="1146456" cy="405825"/>
              </a:xfrm>
              <a:prstGeom prst="rect">
                <a:avLst/>
              </a:prstGeom>
            </p:spPr>
          </p:pic>
        </p:grpSp>
      </p:grpSp>
      <p:grpSp>
        <p:nvGrpSpPr>
          <p:cNvPr id="14" name="Group 13">
            <a:extLst>
              <a:ext uri="{FF2B5EF4-FFF2-40B4-BE49-F238E27FC236}">
                <a16:creationId xmlns:a16="http://schemas.microsoft.com/office/drawing/2014/main" id="{CE7F0572-50A7-6E6B-3846-FF398F3F7FA9}"/>
              </a:ext>
            </a:extLst>
          </p:cNvPr>
          <p:cNvGrpSpPr/>
          <p:nvPr/>
        </p:nvGrpSpPr>
        <p:grpSpPr>
          <a:xfrm>
            <a:off x="7219618" y="4187586"/>
            <a:ext cx="3766866" cy="2279689"/>
            <a:chOff x="3396959" y="4342291"/>
            <a:chExt cx="3766866" cy="2279689"/>
          </a:xfrm>
        </p:grpSpPr>
        <p:pic>
          <p:nvPicPr>
            <p:cNvPr id="3" name="Picture 2">
              <a:extLst>
                <a:ext uri="{FF2B5EF4-FFF2-40B4-BE49-F238E27FC236}">
                  <a16:creationId xmlns:a16="http://schemas.microsoft.com/office/drawing/2014/main" id="{46BAA53E-993B-7E10-6E3F-5749EBFA82D1}"/>
                </a:ext>
              </a:extLst>
            </p:cNvPr>
            <p:cNvPicPr>
              <a:picLocks noChangeAspect="1"/>
            </p:cNvPicPr>
            <p:nvPr/>
          </p:nvPicPr>
          <p:blipFill>
            <a:blip r:embed="rId7"/>
            <a:stretch>
              <a:fillRect/>
            </a:stretch>
          </p:blipFill>
          <p:spPr>
            <a:xfrm>
              <a:off x="3589903" y="4342291"/>
              <a:ext cx="3573922" cy="2279689"/>
            </a:xfrm>
            <a:prstGeom prst="rect">
              <a:avLst/>
            </a:prstGeom>
          </p:spPr>
        </p:pic>
        <p:sp>
          <p:nvSpPr>
            <p:cNvPr id="13" name="TextBox 12">
              <a:extLst>
                <a:ext uri="{FF2B5EF4-FFF2-40B4-BE49-F238E27FC236}">
                  <a16:creationId xmlns:a16="http://schemas.microsoft.com/office/drawing/2014/main" id="{7BECA957-A3EF-977D-0270-816712F97667}"/>
                </a:ext>
              </a:extLst>
            </p:cNvPr>
            <p:cNvSpPr txBox="1"/>
            <p:nvPr/>
          </p:nvSpPr>
          <p:spPr>
            <a:xfrm rot="16200000">
              <a:off x="2799453" y="5144451"/>
              <a:ext cx="1502790" cy="307777"/>
            </a:xfrm>
            <a:prstGeom prst="rect">
              <a:avLst/>
            </a:prstGeom>
            <a:noFill/>
          </p:spPr>
          <p:txBody>
            <a:bodyPr wrap="square" rtlCol="0">
              <a:spAutoFit/>
            </a:bodyPr>
            <a:lstStyle/>
            <a:p>
              <a:r>
                <a:rPr lang="en-US" sz="1400" dirty="0"/>
                <a:t>Time per base</a:t>
              </a:r>
            </a:p>
          </p:txBody>
        </p:sp>
      </p:grpSp>
      <p:grpSp>
        <p:nvGrpSpPr>
          <p:cNvPr id="34" name="Group 33">
            <a:extLst>
              <a:ext uri="{FF2B5EF4-FFF2-40B4-BE49-F238E27FC236}">
                <a16:creationId xmlns:a16="http://schemas.microsoft.com/office/drawing/2014/main" id="{206D8F02-5779-762B-3207-A1F5DE781ADF}"/>
              </a:ext>
            </a:extLst>
          </p:cNvPr>
          <p:cNvGrpSpPr/>
          <p:nvPr/>
        </p:nvGrpSpPr>
        <p:grpSpPr>
          <a:xfrm>
            <a:off x="-33414" y="3818254"/>
            <a:ext cx="6922766" cy="2554605"/>
            <a:chOff x="0" y="4053935"/>
            <a:chExt cx="6922766" cy="2554605"/>
          </a:xfrm>
        </p:grpSpPr>
        <p:grpSp>
          <p:nvGrpSpPr>
            <p:cNvPr id="33" name="Group 32">
              <a:extLst>
                <a:ext uri="{FF2B5EF4-FFF2-40B4-BE49-F238E27FC236}">
                  <a16:creationId xmlns:a16="http://schemas.microsoft.com/office/drawing/2014/main" id="{97D73C55-9240-2965-5290-47BB5E2CC665}"/>
                </a:ext>
              </a:extLst>
            </p:cNvPr>
            <p:cNvGrpSpPr/>
            <p:nvPr/>
          </p:nvGrpSpPr>
          <p:grpSpPr>
            <a:xfrm>
              <a:off x="0" y="4053935"/>
              <a:ext cx="2626468" cy="2242314"/>
              <a:chOff x="88656" y="3825335"/>
              <a:chExt cx="2626468" cy="2242314"/>
            </a:xfrm>
          </p:grpSpPr>
          <p:pic>
            <p:nvPicPr>
              <p:cNvPr id="29" name="Picture 28">
                <a:extLst>
                  <a:ext uri="{FF2B5EF4-FFF2-40B4-BE49-F238E27FC236}">
                    <a16:creationId xmlns:a16="http://schemas.microsoft.com/office/drawing/2014/main" id="{50B2C2DC-94B7-6DDC-D3C2-CD0988BBECC6}"/>
                  </a:ext>
                </a:extLst>
              </p:cNvPr>
              <p:cNvPicPr>
                <a:picLocks noChangeAspect="1"/>
              </p:cNvPicPr>
              <p:nvPr/>
            </p:nvPicPr>
            <p:blipFill>
              <a:blip r:embed="rId8"/>
              <a:stretch>
                <a:fillRect/>
              </a:stretch>
            </p:blipFill>
            <p:spPr>
              <a:xfrm>
                <a:off x="88656" y="4464308"/>
                <a:ext cx="2626468" cy="1603341"/>
              </a:xfrm>
              <a:prstGeom prst="rect">
                <a:avLst/>
              </a:prstGeom>
            </p:spPr>
          </p:pic>
          <p:sp>
            <p:nvSpPr>
              <p:cNvPr id="30" name="TextBox 29">
                <a:extLst>
                  <a:ext uri="{FF2B5EF4-FFF2-40B4-BE49-F238E27FC236}">
                    <a16:creationId xmlns:a16="http://schemas.microsoft.com/office/drawing/2014/main" id="{D29361CF-64B2-8403-0DFA-0CE841F55C0D}"/>
                  </a:ext>
                </a:extLst>
              </p:cNvPr>
              <p:cNvSpPr txBox="1"/>
              <p:nvPr/>
            </p:nvSpPr>
            <p:spPr>
              <a:xfrm>
                <a:off x="88656" y="3825335"/>
                <a:ext cx="841705" cy="369332"/>
              </a:xfrm>
              <a:prstGeom prst="rect">
                <a:avLst/>
              </a:prstGeom>
              <a:noFill/>
            </p:spPr>
            <p:txBody>
              <a:bodyPr wrap="none" rtlCol="0">
                <a:spAutoFit/>
              </a:bodyPr>
              <a:lstStyle/>
              <a:p>
                <a:r>
                  <a:rPr lang="en-US" b="1" dirty="0"/>
                  <a:t>Result:</a:t>
                </a:r>
              </a:p>
            </p:txBody>
          </p:sp>
        </p:grpSp>
        <p:grpSp>
          <p:nvGrpSpPr>
            <p:cNvPr id="16" name="Group 15">
              <a:extLst>
                <a:ext uri="{FF2B5EF4-FFF2-40B4-BE49-F238E27FC236}">
                  <a16:creationId xmlns:a16="http://schemas.microsoft.com/office/drawing/2014/main" id="{F563D90F-6215-575B-E129-387747B3E739}"/>
                </a:ext>
              </a:extLst>
            </p:cNvPr>
            <p:cNvGrpSpPr/>
            <p:nvPr/>
          </p:nvGrpSpPr>
          <p:grpSpPr>
            <a:xfrm>
              <a:off x="2809348" y="4444659"/>
              <a:ext cx="4113418" cy="2163881"/>
              <a:chOff x="9105904" y="4578429"/>
              <a:chExt cx="4113418" cy="2163881"/>
            </a:xfrm>
          </p:grpSpPr>
          <p:sp>
            <p:nvSpPr>
              <p:cNvPr id="27" name="TextBox 26">
                <a:extLst>
                  <a:ext uri="{FF2B5EF4-FFF2-40B4-BE49-F238E27FC236}">
                    <a16:creationId xmlns:a16="http://schemas.microsoft.com/office/drawing/2014/main" id="{2A6AF472-9B66-487F-6B08-FD6DB3237617}"/>
                  </a:ext>
                </a:extLst>
              </p:cNvPr>
              <p:cNvSpPr txBox="1"/>
              <p:nvPr/>
            </p:nvSpPr>
            <p:spPr>
              <a:xfrm rot="16200000">
                <a:off x="8659244" y="5434840"/>
                <a:ext cx="1201098" cy="307777"/>
              </a:xfrm>
              <a:prstGeom prst="rect">
                <a:avLst/>
              </a:prstGeom>
              <a:noFill/>
            </p:spPr>
            <p:txBody>
              <a:bodyPr wrap="none" rtlCol="0">
                <a:spAutoFit/>
              </a:bodyPr>
              <a:lstStyle/>
              <a:p>
                <a:r>
                  <a:rPr lang="en-US" sz="1400" dirty="0"/>
                  <a:t>Mutation rate</a:t>
                </a:r>
              </a:p>
            </p:txBody>
          </p:sp>
          <p:pic>
            <p:nvPicPr>
              <p:cNvPr id="28" name="Picture 27">
                <a:extLst>
                  <a:ext uri="{FF2B5EF4-FFF2-40B4-BE49-F238E27FC236}">
                    <a16:creationId xmlns:a16="http://schemas.microsoft.com/office/drawing/2014/main" id="{C45D920B-D0AC-7095-0BDB-25743345ACE1}"/>
                  </a:ext>
                </a:extLst>
              </p:cNvPr>
              <p:cNvPicPr>
                <a:picLocks noChangeAspect="1"/>
              </p:cNvPicPr>
              <p:nvPr/>
            </p:nvPicPr>
            <p:blipFill>
              <a:blip r:embed="rId9"/>
              <a:stretch>
                <a:fillRect/>
              </a:stretch>
            </p:blipFill>
            <p:spPr>
              <a:xfrm>
                <a:off x="9429251" y="4578429"/>
                <a:ext cx="3790071" cy="2163881"/>
              </a:xfrm>
              <a:prstGeom prst="rect">
                <a:avLst/>
              </a:prstGeom>
            </p:spPr>
          </p:pic>
        </p:grpSp>
      </p:grpSp>
      <p:sp>
        <p:nvSpPr>
          <p:cNvPr id="35" name="TextBox 34">
            <a:extLst>
              <a:ext uri="{FF2B5EF4-FFF2-40B4-BE49-F238E27FC236}">
                <a16:creationId xmlns:a16="http://schemas.microsoft.com/office/drawing/2014/main" id="{B84164C8-6C97-C496-059B-0C22E665B987}"/>
              </a:ext>
            </a:extLst>
          </p:cNvPr>
          <p:cNvSpPr txBox="1"/>
          <p:nvPr/>
        </p:nvSpPr>
        <p:spPr>
          <a:xfrm>
            <a:off x="2874060" y="6363050"/>
            <a:ext cx="7647478" cy="461665"/>
          </a:xfrm>
          <a:prstGeom prst="rect">
            <a:avLst/>
          </a:prstGeom>
          <a:noFill/>
        </p:spPr>
        <p:txBody>
          <a:bodyPr wrap="square">
            <a:spAutoFit/>
          </a:bodyPr>
          <a:lstStyle/>
          <a:p>
            <a:pPr algn="ctr"/>
            <a:r>
              <a:rPr lang="en-US" sz="2400" b="1" i="1" dirty="0">
                <a:solidFill>
                  <a:srgbClr val="FF0000"/>
                </a:solidFill>
              </a:rPr>
              <a:t>To be fast, be slow and accurate (i.e., proofread)</a:t>
            </a:r>
            <a:endParaRPr lang="en-US" sz="2400" i="1" dirty="0"/>
          </a:p>
        </p:txBody>
      </p:sp>
    </p:spTree>
    <p:extLst>
      <p:ext uri="{BB962C8B-B14F-4D97-AF65-F5344CB8AC3E}">
        <p14:creationId xmlns:p14="http://schemas.microsoft.com/office/powerpoint/2010/main" val="391509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EFFB9-8341-9E21-17FC-A647E4A3AA4C}"/>
              </a:ext>
            </a:extLst>
          </p:cNvPr>
          <p:cNvSpPr>
            <a:spLocks noGrp="1"/>
          </p:cNvSpPr>
          <p:nvPr>
            <p:ph type="title"/>
          </p:nvPr>
        </p:nvSpPr>
        <p:spPr>
          <a:xfrm>
            <a:off x="838200" y="107542"/>
            <a:ext cx="10515600" cy="1325563"/>
          </a:xfrm>
        </p:spPr>
        <p:txBody>
          <a:bodyPr/>
          <a:lstStyle/>
          <a:p>
            <a:pPr algn="ctr"/>
            <a:r>
              <a:rPr lang="en-US" dirty="0"/>
              <a:t>Copy a 100-word essay as fast as possible</a:t>
            </a:r>
          </a:p>
        </p:txBody>
      </p:sp>
      <p:cxnSp>
        <p:nvCxnSpPr>
          <p:cNvPr id="3" name="Straight Connector 2">
            <a:extLst>
              <a:ext uri="{FF2B5EF4-FFF2-40B4-BE49-F238E27FC236}">
                <a16:creationId xmlns:a16="http://schemas.microsoft.com/office/drawing/2014/main" id="{F803A2F3-3BDA-98AD-22CA-12DFE0D3AC7A}"/>
              </a:ext>
            </a:extLst>
          </p:cNvPr>
          <p:cNvCxnSpPr>
            <a:cxnSpLocks/>
          </p:cNvCxnSpPr>
          <p:nvPr/>
        </p:nvCxnSpPr>
        <p:spPr>
          <a:xfrm>
            <a:off x="6096000" y="2700372"/>
            <a:ext cx="0" cy="4005534"/>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E378089A-460A-9B86-381D-D5094E3ACB30}"/>
              </a:ext>
            </a:extLst>
          </p:cNvPr>
          <p:cNvGrpSpPr/>
          <p:nvPr/>
        </p:nvGrpSpPr>
        <p:grpSpPr>
          <a:xfrm>
            <a:off x="8342488" y="2334564"/>
            <a:ext cx="1836785" cy="642054"/>
            <a:chOff x="8342488" y="1604434"/>
            <a:chExt cx="1836785" cy="642054"/>
          </a:xfrm>
        </p:grpSpPr>
        <p:sp>
          <p:nvSpPr>
            <p:cNvPr id="8" name="TextBox 7">
              <a:extLst>
                <a:ext uri="{FF2B5EF4-FFF2-40B4-BE49-F238E27FC236}">
                  <a16:creationId xmlns:a16="http://schemas.microsoft.com/office/drawing/2014/main" id="{AAEDE2E0-90D0-A56E-10CA-D20913786DA3}"/>
                </a:ext>
              </a:extLst>
            </p:cNvPr>
            <p:cNvSpPr txBox="1"/>
            <p:nvPr/>
          </p:nvSpPr>
          <p:spPr>
            <a:xfrm>
              <a:off x="8342488" y="1604434"/>
              <a:ext cx="1836785" cy="369332"/>
            </a:xfrm>
            <a:prstGeom prst="rect">
              <a:avLst/>
            </a:prstGeom>
            <a:noFill/>
          </p:spPr>
          <p:txBody>
            <a:bodyPr wrap="none" rtlCol="0">
              <a:spAutoFit/>
            </a:bodyPr>
            <a:lstStyle/>
            <a:p>
              <a:r>
                <a:rPr lang="en-US" b="1" dirty="0"/>
                <a:t>Not proofreading</a:t>
              </a:r>
            </a:p>
          </p:txBody>
        </p:sp>
        <p:sp>
          <p:nvSpPr>
            <p:cNvPr id="10" name="TextBox 9">
              <a:extLst>
                <a:ext uri="{FF2B5EF4-FFF2-40B4-BE49-F238E27FC236}">
                  <a16:creationId xmlns:a16="http://schemas.microsoft.com/office/drawing/2014/main" id="{8010AAD2-CCEA-ED64-1694-1094635FBC6A}"/>
                </a:ext>
              </a:extLst>
            </p:cNvPr>
            <p:cNvSpPr txBox="1"/>
            <p:nvPr/>
          </p:nvSpPr>
          <p:spPr>
            <a:xfrm>
              <a:off x="8559759" y="1877156"/>
              <a:ext cx="1372042" cy="369332"/>
            </a:xfrm>
            <a:prstGeom prst="rect">
              <a:avLst/>
            </a:prstGeom>
            <a:noFill/>
          </p:spPr>
          <p:txBody>
            <a:bodyPr wrap="none" rtlCol="0">
              <a:spAutoFit/>
            </a:bodyPr>
            <a:lstStyle/>
            <a:p>
              <a:r>
                <a:rPr lang="en-US" i="1" dirty="0"/>
                <a:t>(1 sec/word)</a:t>
              </a:r>
            </a:p>
          </p:txBody>
        </p:sp>
      </p:grpSp>
      <p:grpSp>
        <p:nvGrpSpPr>
          <p:cNvPr id="4" name="Group 3">
            <a:extLst>
              <a:ext uri="{FF2B5EF4-FFF2-40B4-BE49-F238E27FC236}">
                <a16:creationId xmlns:a16="http://schemas.microsoft.com/office/drawing/2014/main" id="{35E337B3-AE38-3464-8BA9-74C1076C3719}"/>
              </a:ext>
            </a:extLst>
          </p:cNvPr>
          <p:cNvGrpSpPr/>
          <p:nvPr/>
        </p:nvGrpSpPr>
        <p:grpSpPr>
          <a:xfrm>
            <a:off x="2099733" y="2242929"/>
            <a:ext cx="1428020" cy="674438"/>
            <a:chOff x="2099733" y="1604434"/>
            <a:chExt cx="1428020" cy="674438"/>
          </a:xfrm>
        </p:grpSpPr>
        <p:sp>
          <p:nvSpPr>
            <p:cNvPr id="7" name="TextBox 6">
              <a:extLst>
                <a:ext uri="{FF2B5EF4-FFF2-40B4-BE49-F238E27FC236}">
                  <a16:creationId xmlns:a16="http://schemas.microsoft.com/office/drawing/2014/main" id="{50037C12-0697-8268-8440-FC7E50739EFA}"/>
                </a:ext>
              </a:extLst>
            </p:cNvPr>
            <p:cNvSpPr txBox="1"/>
            <p:nvPr/>
          </p:nvSpPr>
          <p:spPr>
            <a:xfrm>
              <a:off x="2099733" y="1604434"/>
              <a:ext cx="1428020" cy="369332"/>
            </a:xfrm>
            <a:prstGeom prst="rect">
              <a:avLst/>
            </a:prstGeom>
            <a:noFill/>
          </p:spPr>
          <p:txBody>
            <a:bodyPr wrap="none" rtlCol="0">
              <a:spAutoFit/>
            </a:bodyPr>
            <a:lstStyle/>
            <a:p>
              <a:r>
                <a:rPr lang="en-US" b="1" dirty="0"/>
                <a:t>Proofreading</a:t>
              </a:r>
            </a:p>
          </p:txBody>
        </p:sp>
        <p:sp>
          <p:nvSpPr>
            <p:cNvPr id="11" name="TextBox 10">
              <a:extLst>
                <a:ext uri="{FF2B5EF4-FFF2-40B4-BE49-F238E27FC236}">
                  <a16:creationId xmlns:a16="http://schemas.microsoft.com/office/drawing/2014/main" id="{006F67DB-E75F-11B9-9E40-DC12E48A4E1B}"/>
                </a:ext>
              </a:extLst>
            </p:cNvPr>
            <p:cNvSpPr txBox="1"/>
            <p:nvPr/>
          </p:nvSpPr>
          <p:spPr>
            <a:xfrm>
              <a:off x="2099733" y="1909540"/>
              <a:ext cx="1362874" cy="369332"/>
            </a:xfrm>
            <a:prstGeom prst="rect">
              <a:avLst/>
            </a:prstGeom>
            <a:noFill/>
          </p:spPr>
          <p:txBody>
            <a:bodyPr wrap="none" rtlCol="0">
              <a:spAutoFit/>
            </a:bodyPr>
            <a:lstStyle/>
            <a:p>
              <a:r>
                <a:rPr lang="en-US" i="1" dirty="0"/>
                <a:t>(5 sec/word)</a:t>
              </a:r>
            </a:p>
          </p:txBody>
        </p:sp>
      </p:grpSp>
      <p:sp>
        <p:nvSpPr>
          <p:cNvPr id="13" name="TextBox 12">
            <a:extLst>
              <a:ext uri="{FF2B5EF4-FFF2-40B4-BE49-F238E27FC236}">
                <a16:creationId xmlns:a16="http://schemas.microsoft.com/office/drawing/2014/main" id="{D3FED856-302E-88CB-7F0F-29882671E776}"/>
              </a:ext>
            </a:extLst>
          </p:cNvPr>
          <p:cNvSpPr txBox="1"/>
          <p:nvPr/>
        </p:nvSpPr>
        <p:spPr>
          <a:xfrm>
            <a:off x="3046971" y="1319599"/>
            <a:ext cx="6098058" cy="923330"/>
          </a:xfrm>
          <a:prstGeom prst="rect">
            <a:avLst/>
          </a:prstGeom>
          <a:noFill/>
        </p:spPr>
        <p:txBody>
          <a:bodyPr wrap="square">
            <a:spAutoFit/>
          </a:bodyPr>
          <a:lstStyle/>
          <a:p>
            <a:pPr algn="ctr"/>
            <a:r>
              <a:rPr lang="en-US" b="1" dirty="0"/>
              <a:t>Rules:</a:t>
            </a:r>
          </a:p>
          <a:p>
            <a:pPr algn="ctr"/>
            <a:r>
              <a:rPr lang="en-US" dirty="0"/>
              <a:t>I will not read it</a:t>
            </a:r>
          </a:p>
          <a:p>
            <a:pPr algn="ctr"/>
            <a:r>
              <a:rPr lang="en-US" dirty="0"/>
              <a:t>Score = time to copy full essay</a:t>
            </a:r>
          </a:p>
        </p:txBody>
      </p:sp>
    </p:spTree>
    <p:extLst>
      <p:ext uri="{BB962C8B-B14F-4D97-AF65-F5344CB8AC3E}">
        <p14:creationId xmlns:p14="http://schemas.microsoft.com/office/powerpoint/2010/main" val="3396644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803A2F3-3BDA-98AD-22CA-12DFE0D3AC7A}"/>
              </a:ext>
            </a:extLst>
          </p:cNvPr>
          <p:cNvCxnSpPr>
            <a:cxnSpLocks/>
          </p:cNvCxnSpPr>
          <p:nvPr/>
        </p:nvCxnSpPr>
        <p:spPr>
          <a:xfrm>
            <a:off x="6096000" y="2700372"/>
            <a:ext cx="0" cy="4005534"/>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2618EAC-8ED1-31A1-37A5-712B3273B7D0}"/>
              </a:ext>
            </a:extLst>
          </p:cNvPr>
          <p:cNvSpPr txBox="1"/>
          <p:nvPr/>
        </p:nvSpPr>
        <p:spPr>
          <a:xfrm>
            <a:off x="838201" y="3539787"/>
            <a:ext cx="4648195" cy="369332"/>
          </a:xfrm>
          <a:prstGeom prst="rect">
            <a:avLst/>
          </a:prstGeom>
          <a:noFill/>
        </p:spPr>
        <p:txBody>
          <a:bodyPr wrap="square" rtlCol="0">
            <a:spAutoFit/>
          </a:bodyPr>
          <a:lstStyle/>
          <a:p>
            <a:r>
              <a:rPr lang="en-US" sz="1800" b="0" i="0" dirty="0">
                <a:solidFill>
                  <a:srgbClr val="000000"/>
                </a:solidFill>
                <a:effectLst/>
                <a:latin typeface="Arial" panose="020B0604020202020204" pitchFamily="34" charset="0"/>
              </a:rPr>
              <a:t>These laws</a:t>
            </a:r>
            <a:endParaRPr lang="en-US" dirty="0"/>
          </a:p>
        </p:txBody>
      </p:sp>
      <p:sp>
        <p:nvSpPr>
          <p:cNvPr id="6" name="TextBox 5">
            <a:extLst>
              <a:ext uri="{FF2B5EF4-FFF2-40B4-BE49-F238E27FC236}">
                <a16:creationId xmlns:a16="http://schemas.microsoft.com/office/drawing/2014/main" id="{E53BE78E-DEFF-D1EE-9922-5B676A74230C}"/>
              </a:ext>
            </a:extLst>
          </p:cNvPr>
          <p:cNvSpPr txBox="1"/>
          <p:nvPr/>
        </p:nvSpPr>
        <p:spPr>
          <a:xfrm>
            <a:off x="6815668" y="3631422"/>
            <a:ext cx="4648195" cy="646331"/>
          </a:xfrm>
          <a:prstGeom prst="rect">
            <a:avLst/>
          </a:prstGeom>
          <a:noFill/>
        </p:spPr>
        <p:txBody>
          <a:bodyPr wrap="square" rtlCol="0">
            <a:spAutoFit/>
          </a:bodyPr>
          <a:lstStyle/>
          <a:p>
            <a:r>
              <a:rPr lang="en-US" sz="1800" b="0" i="0" dirty="0">
                <a:solidFill>
                  <a:srgbClr val="000000"/>
                </a:solidFill>
                <a:effectLst/>
                <a:latin typeface="Arial" panose="020B0604020202020204" pitchFamily="34" charset="0"/>
              </a:rPr>
              <a:t>These laws, taken in the largest sense, being growth with reproduction</a:t>
            </a:r>
            <a:endParaRPr lang="en-US" dirty="0"/>
          </a:p>
        </p:txBody>
      </p:sp>
      <p:sp>
        <p:nvSpPr>
          <p:cNvPr id="15" name="Title 1">
            <a:extLst>
              <a:ext uri="{FF2B5EF4-FFF2-40B4-BE49-F238E27FC236}">
                <a16:creationId xmlns:a16="http://schemas.microsoft.com/office/drawing/2014/main" id="{303DC461-DFCC-117E-3A83-4C61FF64111C}"/>
              </a:ext>
            </a:extLst>
          </p:cNvPr>
          <p:cNvSpPr>
            <a:spLocks noGrp="1"/>
          </p:cNvSpPr>
          <p:nvPr>
            <p:ph type="title"/>
          </p:nvPr>
        </p:nvSpPr>
        <p:spPr>
          <a:xfrm>
            <a:off x="838200" y="107542"/>
            <a:ext cx="10515600" cy="1325563"/>
          </a:xfrm>
        </p:spPr>
        <p:txBody>
          <a:bodyPr/>
          <a:lstStyle/>
          <a:p>
            <a:pPr algn="ctr"/>
            <a:r>
              <a:rPr lang="en-US" dirty="0"/>
              <a:t>Copy a 100-word essay as fast as possible</a:t>
            </a:r>
          </a:p>
        </p:txBody>
      </p:sp>
      <p:sp>
        <p:nvSpPr>
          <p:cNvPr id="16" name="TextBox 15">
            <a:extLst>
              <a:ext uri="{FF2B5EF4-FFF2-40B4-BE49-F238E27FC236}">
                <a16:creationId xmlns:a16="http://schemas.microsoft.com/office/drawing/2014/main" id="{2B8FA2FD-439F-3CE2-0C0E-189CC3790DE4}"/>
              </a:ext>
            </a:extLst>
          </p:cNvPr>
          <p:cNvSpPr txBox="1"/>
          <p:nvPr/>
        </p:nvSpPr>
        <p:spPr>
          <a:xfrm>
            <a:off x="3046971" y="1319599"/>
            <a:ext cx="6098058" cy="923330"/>
          </a:xfrm>
          <a:prstGeom prst="rect">
            <a:avLst/>
          </a:prstGeom>
          <a:noFill/>
        </p:spPr>
        <p:txBody>
          <a:bodyPr wrap="square">
            <a:spAutoFit/>
          </a:bodyPr>
          <a:lstStyle/>
          <a:p>
            <a:pPr algn="ctr"/>
            <a:r>
              <a:rPr lang="en-US" b="1" dirty="0"/>
              <a:t>Rules:</a:t>
            </a:r>
          </a:p>
          <a:p>
            <a:pPr algn="ctr"/>
            <a:r>
              <a:rPr lang="en-US" dirty="0"/>
              <a:t>I will not read it</a:t>
            </a:r>
          </a:p>
          <a:p>
            <a:pPr algn="ctr"/>
            <a:r>
              <a:rPr lang="en-US" dirty="0"/>
              <a:t>Score = time to copy full essay</a:t>
            </a:r>
          </a:p>
        </p:txBody>
      </p:sp>
      <p:grpSp>
        <p:nvGrpSpPr>
          <p:cNvPr id="17" name="Group 16">
            <a:extLst>
              <a:ext uri="{FF2B5EF4-FFF2-40B4-BE49-F238E27FC236}">
                <a16:creationId xmlns:a16="http://schemas.microsoft.com/office/drawing/2014/main" id="{14EF8A85-A663-67C9-115D-086A4321C269}"/>
              </a:ext>
            </a:extLst>
          </p:cNvPr>
          <p:cNvGrpSpPr/>
          <p:nvPr/>
        </p:nvGrpSpPr>
        <p:grpSpPr>
          <a:xfrm>
            <a:off x="8342488" y="2334564"/>
            <a:ext cx="1836785" cy="642054"/>
            <a:chOff x="8342488" y="1604434"/>
            <a:chExt cx="1836785" cy="642054"/>
          </a:xfrm>
        </p:grpSpPr>
        <p:sp>
          <p:nvSpPr>
            <p:cNvPr id="18" name="TextBox 17">
              <a:extLst>
                <a:ext uri="{FF2B5EF4-FFF2-40B4-BE49-F238E27FC236}">
                  <a16:creationId xmlns:a16="http://schemas.microsoft.com/office/drawing/2014/main" id="{FC0AFD66-1794-8954-B7F4-A814FE6D9D0C}"/>
                </a:ext>
              </a:extLst>
            </p:cNvPr>
            <p:cNvSpPr txBox="1"/>
            <p:nvPr/>
          </p:nvSpPr>
          <p:spPr>
            <a:xfrm>
              <a:off x="8342488" y="1604434"/>
              <a:ext cx="1836785" cy="369332"/>
            </a:xfrm>
            <a:prstGeom prst="rect">
              <a:avLst/>
            </a:prstGeom>
            <a:noFill/>
          </p:spPr>
          <p:txBody>
            <a:bodyPr wrap="none" rtlCol="0">
              <a:spAutoFit/>
            </a:bodyPr>
            <a:lstStyle/>
            <a:p>
              <a:r>
                <a:rPr lang="en-US" b="1" dirty="0"/>
                <a:t>Not proofreading</a:t>
              </a:r>
            </a:p>
          </p:txBody>
        </p:sp>
        <p:sp>
          <p:nvSpPr>
            <p:cNvPr id="19" name="TextBox 18">
              <a:extLst>
                <a:ext uri="{FF2B5EF4-FFF2-40B4-BE49-F238E27FC236}">
                  <a16:creationId xmlns:a16="http://schemas.microsoft.com/office/drawing/2014/main" id="{713318C0-C5DD-36E2-473D-A4A7DC4F3633}"/>
                </a:ext>
              </a:extLst>
            </p:cNvPr>
            <p:cNvSpPr txBox="1"/>
            <p:nvPr/>
          </p:nvSpPr>
          <p:spPr>
            <a:xfrm>
              <a:off x="8559759" y="1877156"/>
              <a:ext cx="1372042" cy="369332"/>
            </a:xfrm>
            <a:prstGeom prst="rect">
              <a:avLst/>
            </a:prstGeom>
            <a:noFill/>
          </p:spPr>
          <p:txBody>
            <a:bodyPr wrap="none" rtlCol="0">
              <a:spAutoFit/>
            </a:bodyPr>
            <a:lstStyle/>
            <a:p>
              <a:r>
                <a:rPr lang="en-US" i="1" dirty="0"/>
                <a:t>(1 sec/word)</a:t>
              </a:r>
            </a:p>
          </p:txBody>
        </p:sp>
      </p:grpSp>
      <p:grpSp>
        <p:nvGrpSpPr>
          <p:cNvPr id="20" name="Group 19">
            <a:extLst>
              <a:ext uri="{FF2B5EF4-FFF2-40B4-BE49-F238E27FC236}">
                <a16:creationId xmlns:a16="http://schemas.microsoft.com/office/drawing/2014/main" id="{0B4758C6-8F8F-1491-431A-43995AC99B3E}"/>
              </a:ext>
            </a:extLst>
          </p:cNvPr>
          <p:cNvGrpSpPr/>
          <p:nvPr/>
        </p:nvGrpSpPr>
        <p:grpSpPr>
          <a:xfrm>
            <a:off x="2099733" y="2242929"/>
            <a:ext cx="1428020" cy="674438"/>
            <a:chOff x="2099733" y="1604434"/>
            <a:chExt cx="1428020" cy="674438"/>
          </a:xfrm>
        </p:grpSpPr>
        <p:sp>
          <p:nvSpPr>
            <p:cNvPr id="21" name="TextBox 20">
              <a:extLst>
                <a:ext uri="{FF2B5EF4-FFF2-40B4-BE49-F238E27FC236}">
                  <a16:creationId xmlns:a16="http://schemas.microsoft.com/office/drawing/2014/main" id="{C28E9809-5D52-18F4-84B4-27121CC9B939}"/>
                </a:ext>
              </a:extLst>
            </p:cNvPr>
            <p:cNvSpPr txBox="1"/>
            <p:nvPr/>
          </p:nvSpPr>
          <p:spPr>
            <a:xfrm>
              <a:off x="2099733" y="1604434"/>
              <a:ext cx="1428020" cy="369332"/>
            </a:xfrm>
            <a:prstGeom prst="rect">
              <a:avLst/>
            </a:prstGeom>
            <a:noFill/>
          </p:spPr>
          <p:txBody>
            <a:bodyPr wrap="none" rtlCol="0">
              <a:spAutoFit/>
            </a:bodyPr>
            <a:lstStyle/>
            <a:p>
              <a:r>
                <a:rPr lang="en-US" b="1" dirty="0"/>
                <a:t>Proofreading</a:t>
              </a:r>
            </a:p>
          </p:txBody>
        </p:sp>
        <p:sp>
          <p:nvSpPr>
            <p:cNvPr id="22" name="TextBox 21">
              <a:extLst>
                <a:ext uri="{FF2B5EF4-FFF2-40B4-BE49-F238E27FC236}">
                  <a16:creationId xmlns:a16="http://schemas.microsoft.com/office/drawing/2014/main" id="{F309A80F-AB5B-2DC9-71FF-0C72BAB9D544}"/>
                </a:ext>
              </a:extLst>
            </p:cNvPr>
            <p:cNvSpPr txBox="1"/>
            <p:nvPr/>
          </p:nvSpPr>
          <p:spPr>
            <a:xfrm>
              <a:off x="2099733" y="1909540"/>
              <a:ext cx="1362874" cy="369332"/>
            </a:xfrm>
            <a:prstGeom prst="rect">
              <a:avLst/>
            </a:prstGeom>
            <a:noFill/>
          </p:spPr>
          <p:txBody>
            <a:bodyPr wrap="none" rtlCol="0">
              <a:spAutoFit/>
            </a:bodyPr>
            <a:lstStyle/>
            <a:p>
              <a:r>
                <a:rPr lang="en-US" i="1" dirty="0"/>
                <a:t>(5 sec/word)</a:t>
              </a:r>
            </a:p>
          </p:txBody>
        </p:sp>
      </p:grpSp>
    </p:spTree>
    <p:extLst>
      <p:ext uri="{BB962C8B-B14F-4D97-AF65-F5344CB8AC3E}">
        <p14:creationId xmlns:p14="http://schemas.microsoft.com/office/powerpoint/2010/main" val="3404936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803A2F3-3BDA-98AD-22CA-12DFE0D3AC7A}"/>
              </a:ext>
            </a:extLst>
          </p:cNvPr>
          <p:cNvCxnSpPr>
            <a:cxnSpLocks/>
          </p:cNvCxnSpPr>
          <p:nvPr/>
        </p:nvCxnSpPr>
        <p:spPr>
          <a:xfrm>
            <a:off x="6096000" y="2700372"/>
            <a:ext cx="0" cy="4005534"/>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2618EAC-8ED1-31A1-37A5-712B3273B7D0}"/>
              </a:ext>
            </a:extLst>
          </p:cNvPr>
          <p:cNvSpPr txBox="1"/>
          <p:nvPr/>
        </p:nvSpPr>
        <p:spPr>
          <a:xfrm>
            <a:off x="838201" y="3539787"/>
            <a:ext cx="4648195" cy="369332"/>
          </a:xfrm>
          <a:prstGeom prst="rect">
            <a:avLst/>
          </a:prstGeom>
          <a:noFill/>
        </p:spPr>
        <p:txBody>
          <a:bodyPr wrap="square" rtlCol="0">
            <a:spAutoFit/>
          </a:bodyPr>
          <a:lstStyle/>
          <a:p>
            <a:r>
              <a:rPr lang="en-US" sz="1800" b="0" i="0" dirty="0">
                <a:solidFill>
                  <a:srgbClr val="000000"/>
                </a:solidFill>
                <a:effectLst/>
                <a:latin typeface="Arial" panose="020B0604020202020204" pitchFamily="34" charset="0"/>
              </a:rPr>
              <a:t>These laws, taken</a:t>
            </a:r>
            <a:endParaRPr lang="en-US" dirty="0"/>
          </a:p>
        </p:txBody>
      </p:sp>
      <p:sp>
        <p:nvSpPr>
          <p:cNvPr id="6" name="TextBox 5">
            <a:extLst>
              <a:ext uri="{FF2B5EF4-FFF2-40B4-BE49-F238E27FC236}">
                <a16:creationId xmlns:a16="http://schemas.microsoft.com/office/drawing/2014/main" id="{E53BE78E-DEFF-D1EE-9922-5B676A74230C}"/>
              </a:ext>
            </a:extLst>
          </p:cNvPr>
          <p:cNvSpPr txBox="1"/>
          <p:nvPr/>
        </p:nvSpPr>
        <p:spPr>
          <a:xfrm>
            <a:off x="6815668" y="3631422"/>
            <a:ext cx="4648195" cy="923330"/>
          </a:xfrm>
          <a:prstGeom prst="rect">
            <a:avLst/>
          </a:prstGeom>
          <a:noFill/>
        </p:spPr>
        <p:txBody>
          <a:bodyPr wrap="square" rtlCol="0">
            <a:spAutoFit/>
          </a:bodyPr>
          <a:lstStyle/>
          <a:p>
            <a:r>
              <a:rPr lang="en-US" sz="1800" b="0" i="0" dirty="0">
                <a:solidFill>
                  <a:srgbClr val="000000"/>
                </a:solidFill>
                <a:effectLst/>
                <a:latin typeface="Arial" panose="020B0604020202020204" pitchFamily="34" charset="0"/>
              </a:rPr>
              <a:t>These laws, taken in the largest sense, being growth with reproduction variability from the indirect </a:t>
            </a:r>
            <a:r>
              <a:rPr lang="en-US" sz="1800" b="1" i="0" dirty="0">
                <a:solidFill>
                  <a:srgbClr val="FF0000"/>
                </a:solidFill>
                <a:effectLst/>
                <a:latin typeface="Arial" panose="020B0604020202020204" pitchFamily="34" charset="0"/>
              </a:rPr>
              <a:t>BANANA</a:t>
            </a:r>
            <a:endParaRPr lang="en-US" b="1" dirty="0">
              <a:solidFill>
                <a:srgbClr val="FF0000"/>
              </a:solidFill>
            </a:endParaRPr>
          </a:p>
        </p:txBody>
      </p:sp>
      <p:sp>
        <p:nvSpPr>
          <p:cNvPr id="15" name="Title 1">
            <a:extLst>
              <a:ext uri="{FF2B5EF4-FFF2-40B4-BE49-F238E27FC236}">
                <a16:creationId xmlns:a16="http://schemas.microsoft.com/office/drawing/2014/main" id="{303DC461-DFCC-117E-3A83-4C61FF64111C}"/>
              </a:ext>
            </a:extLst>
          </p:cNvPr>
          <p:cNvSpPr>
            <a:spLocks noGrp="1"/>
          </p:cNvSpPr>
          <p:nvPr>
            <p:ph type="title"/>
          </p:nvPr>
        </p:nvSpPr>
        <p:spPr>
          <a:xfrm>
            <a:off x="838200" y="107542"/>
            <a:ext cx="10515600" cy="1325563"/>
          </a:xfrm>
        </p:spPr>
        <p:txBody>
          <a:bodyPr/>
          <a:lstStyle/>
          <a:p>
            <a:pPr algn="ctr"/>
            <a:r>
              <a:rPr lang="en-US" dirty="0"/>
              <a:t>Copy a 100-word essay as fast as possible</a:t>
            </a:r>
          </a:p>
        </p:txBody>
      </p:sp>
      <p:sp>
        <p:nvSpPr>
          <p:cNvPr id="16" name="TextBox 15">
            <a:extLst>
              <a:ext uri="{FF2B5EF4-FFF2-40B4-BE49-F238E27FC236}">
                <a16:creationId xmlns:a16="http://schemas.microsoft.com/office/drawing/2014/main" id="{2B8FA2FD-439F-3CE2-0C0E-189CC3790DE4}"/>
              </a:ext>
            </a:extLst>
          </p:cNvPr>
          <p:cNvSpPr txBox="1"/>
          <p:nvPr/>
        </p:nvSpPr>
        <p:spPr>
          <a:xfrm>
            <a:off x="3046971" y="1319599"/>
            <a:ext cx="6098058" cy="923330"/>
          </a:xfrm>
          <a:prstGeom prst="rect">
            <a:avLst/>
          </a:prstGeom>
          <a:noFill/>
        </p:spPr>
        <p:txBody>
          <a:bodyPr wrap="square">
            <a:spAutoFit/>
          </a:bodyPr>
          <a:lstStyle/>
          <a:p>
            <a:pPr algn="ctr"/>
            <a:r>
              <a:rPr lang="en-US" b="1" dirty="0"/>
              <a:t>Rules:</a:t>
            </a:r>
          </a:p>
          <a:p>
            <a:pPr algn="ctr"/>
            <a:r>
              <a:rPr lang="en-US" dirty="0"/>
              <a:t>I will not read it</a:t>
            </a:r>
          </a:p>
          <a:p>
            <a:pPr algn="ctr"/>
            <a:r>
              <a:rPr lang="en-US" dirty="0"/>
              <a:t>Score = time to copy full essay</a:t>
            </a:r>
          </a:p>
        </p:txBody>
      </p:sp>
      <p:grpSp>
        <p:nvGrpSpPr>
          <p:cNvPr id="2" name="Group 1">
            <a:extLst>
              <a:ext uri="{FF2B5EF4-FFF2-40B4-BE49-F238E27FC236}">
                <a16:creationId xmlns:a16="http://schemas.microsoft.com/office/drawing/2014/main" id="{CBB589C6-9853-EBA0-E3CF-EE106C8C85AE}"/>
              </a:ext>
            </a:extLst>
          </p:cNvPr>
          <p:cNvGrpSpPr/>
          <p:nvPr/>
        </p:nvGrpSpPr>
        <p:grpSpPr>
          <a:xfrm>
            <a:off x="8342488" y="2334564"/>
            <a:ext cx="1836785" cy="642054"/>
            <a:chOff x="8342488" y="1604434"/>
            <a:chExt cx="1836785" cy="642054"/>
          </a:xfrm>
        </p:grpSpPr>
        <p:sp>
          <p:nvSpPr>
            <p:cNvPr id="12" name="TextBox 11">
              <a:extLst>
                <a:ext uri="{FF2B5EF4-FFF2-40B4-BE49-F238E27FC236}">
                  <a16:creationId xmlns:a16="http://schemas.microsoft.com/office/drawing/2014/main" id="{BA50197F-D13E-A0EF-7A4E-3C43540CCB7A}"/>
                </a:ext>
              </a:extLst>
            </p:cNvPr>
            <p:cNvSpPr txBox="1"/>
            <p:nvPr/>
          </p:nvSpPr>
          <p:spPr>
            <a:xfrm>
              <a:off x="8342488" y="1604434"/>
              <a:ext cx="1836785" cy="369332"/>
            </a:xfrm>
            <a:prstGeom prst="rect">
              <a:avLst/>
            </a:prstGeom>
            <a:noFill/>
          </p:spPr>
          <p:txBody>
            <a:bodyPr wrap="none" rtlCol="0">
              <a:spAutoFit/>
            </a:bodyPr>
            <a:lstStyle/>
            <a:p>
              <a:r>
                <a:rPr lang="en-US" b="1" dirty="0"/>
                <a:t>Not proofreading</a:t>
              </a:r>
            </a:p>
          </p:txBody>
        </p:sp>
        <p:sp>
          <p:nvSpPr>
            <p:cNvPr id="13" name="TextBox 12">
              <a:extLst>
                <a:ext uri="{FF2B5EF4-FFF2-40B4-BE49-F238E27FC236}">
                  <a16:creationId xmlns:a16="http://schemas.microsoft.com/office/drawing/2014/main" id="{43C890F6-9376-F5CE-2F5D-27915C2DDDA4}"/>
                </a:ext>
              </a:extLst>
            </p:cNvPr>
            <p:cNvSpPr txBox="1"/>
            <p:nvPr/>
          </p:nvSpPr>
          <p:spPr>
            <a:xfrm>
              <a:off x="8559759" y="1877156"/>
              <a:ext cx="1372042" cy="369332"/>
            </a:xfrm>
            <a:prstGeom prst="rect">
              <a:avLst/>
            </a:prstGeom>
            <a:noFill/>
          </p:spPr>
          <p:txBody>
            <a:bodyPr wrap="none" rtlCol="0">
              <a:spAutoFit/>
            </a:bodyPr>
            <a:lstStyle/>
            <a:p>
              <a:r>
                <a:rPr lang="en-US" i="1" dirty="0"/>
                <a:t>(1 sec/word)</a:t>
              </a:r>
            </a:p>
          </p:txBody>
        </p:sp>
      </p:grpSp>
      <p:grpSp>
        <p:nvGrpSpPr>
          <p:cNvPr id="14" name="Group 13">
            <a:extLst>
              <a:ext uri="{FF2B5EF4-FFF2-40B4-BE49-F238E27FC236}">
                <a16:creationId xmlns:a16="http://schemas.microsoft.com/office/drawing/2014/main" id="{74DB3768-3759-D73E-5B1E-A948BED082F6}"/>
              </a:ext>
            </a:extLst>
          </p:cNvPr>
          <p:cNvGrpSpPr/>
          <p:nvPr/>
        </p:nvGrpSpPr>
        <p:grpSpPr>
          <a:xfrm>
            <a:off x="2099733" y="2242929"/>
            <a:ext cx="1428020" cy="674438"/>
            <a:chOff x="2099733" y="1604434"/>
            <a:chExt cx="1428020" cy="674438"/>
          </a:xfrm>
        </p:grpSpPr>
        <p:sp>
          <p:nvSpPr>
            <p:cNvPr id="17" name="TextBox 16">
              <a:extLst>
                <a:ext uri="{FF2B5EF4-FFF2-40B4-BE49-F238E27FC236}">
                  <a16:creationId xmlns:a16="http://schemas.microsoft.com/office/drawing/2014/main" id="{385EE713-C02C-35ED-AD51-75FD01AF0F59}"/>
                </a:ext>
              </a:extLst>
            </p:cNvPr>
            <p:cNvSpPr txBox="1"/>
            <p:nvPr/>
          </p:nvSpPr>
          <p:spPr>
            <a:xfrm>
              <a:off x="2099733" y="1604434"/>
              <a:ext cx="1428020" cy="369332"/>
            </a:xfrm>
            <a:prstGeom prst="rect">
              <a:avLst/>
            </a:prstGeom>
            <a:noFill/>
          </p:spPr>
          <p:txBody>
            <a:bodyPr wrap="none" rtlCol="0">
              <a:spAutoFit/>
            </a:bodyPr>
            <a:lstStyle/>
            <a:p>
              <a:r>
                <a:rPr lang="en-US" b="1" dirty="0"/>
                <a:t>Proofreading</a:t>
              </a:r>
            </a:p>
          </p:txBody>
        </p:sp>
        <p:sp>
          <p:nvSpPr>
            <p:cNvPr id="18" name="TextBox 17">
              <a:extLst>
                <a:ext uri="{FF2B5EF4-FFF2-40B4-BE49-F238E27FC236}">
                  <a16:creationId xmlns:a16="http://schemas.microsoft.com/office/drawing/2014/main" id="{581E24B4-E282-E983-4AB5-714BBA2E6918}"/>
                </a:ext>
              </a:extLst>
            </p:cNvPr>
            <p:cNvSpPr txBox="1"/>
            <p:nvPr/>
          </p:nvSpPr>
          <p:spPr>
            <a:xfrm>
              <a:off x="2099733" y="1909540"/>
              <a:ext cx="1362874" cy="369332"/>
            </a:xfrm>
            <a:prstGeom prst="rect">
              <a:avLst/>
            </a:prstGeom>
            <a:noFill/>
          </p:spPr>
          <p:txBody>
            <a:bodyPr wrap="none" rtlCol="0">
              <a:spAutoFit/>
            </a:bodyPr>
            <a:lstStyle/>
            <a:p>
              <a:r>
                <a:rPr lang="en-US" i="1" dirty="0"/>
                <a:t>(5 sec/word)</a:t>
              </a:r>
            </a:p>
          </p:txBody>
        </p:sp>
      </p:grpSp>
    </p:spTree>
    <p:extLst>
      <p:ext uri="{BB962C8B-B14F-4D97-AF65-F5344CB8AC3E}">
        <p14:creationId xmlns:p14="http://schemas.microsoft.com/office/powerpoint/2010/main" val="337713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803A2F3-3BDA-98AD-22CA-12DFE0D3AC7A}"/>
              </a:ext>
            </a:extLst>
          </p:cNvPr>
          <p:cNvCxnSpPr>
            <a:cxnSpLocks/>
          </p:cNvCxnSpPr>
          <p:nvPr/>
        </p:nvCxnSpPr>
        <p:spPr>
          <a:xfrm>
            <a:off x="6096000" y="2700372"/>
            <a:ext cx="0" cy="4005534"/>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2618EAC-8ED1-31A1-37A5-712B3273B7D0}"/>
              </a:ext>
            </a:extLst>
          </p:cNvPr>
          <p:cNvSpPr txBox="1"/>
          <p:nvPr/>
        </p:nvSpPr>
        <p:spPr>
          <a:xfrm>
            <a:off x="838201" y="3539787"/>
            <a:ext cx="4648195" cy="646331"/>
          </a:xfrm>
          <a:prstGeom prst="rect">
            <a:avLst/>
          </a:prstGeom>
          <a:noFill/>
        </p:spPr>
        <p:txBody>
          <a:bodyPr wrap="square" rtlCol="0">
            <a:spAutoFit/>
          </a:bodyPr>
          <a:lstStyle/>
          <a:p>
            <a:r>
              <a:rPr lang="en-US" sz="1800" b="0" i="0" dirty="0">
                <a:solidFill>
                  <a:srgbClr val="000000"/>
                </a:solidFill>
                <a:effectLst/>
                <a:latin typeface="Arial" panose="020B0604020202020204" pitchFamily="34" charset="0"/>
              </a:rPr>
              <a:t>These laws, taken in the largest sense, being </a:t>
            </a:r>
            <a:endParaRPr lang="en-US" dirty="0"/>
          </a:p>
        </p:txBody>
      </p:sp>
      <p:sp>
        <p:nvSpPr>
          <p:cNvPr id="6" name="TextBox 5">
            <a:extLst>
              <a:ext uri="{FF2B5EF4-FFF2-40B4-BE49-F238E27FC236}">
                <a16:creationId xmlns:a16="http://schemas.microsoft.com/office/drawing/2014/main" id="{E53BE78E-DEFF-D1EE-9922-5B676A74230C}"/>
              </a:ext>
            </a:extLst>
          </p:cNvPr>
          <p:cNvSpPr txBox="1"/>
          <p:nvPr/>
        </p:nvSpPr>
        <p:spPr>
          <a:xfrm>
            <a:off x="6815668" y="3631422"/>
            <a:ext cx="4648195" cy="923330"/>
          </a:xfrm>
          <a:prstGeom prst="rect">
            <a:avLst/>
          </a:prstGeom>
          <a:noFill/>
        </p:spPr>
        <p:txBody>
          <a:bodyPr wrap="square" rtlCol="0">
            <a:spAutoFit/>
          </a:bodyPr>
          <a:lstStyle/>
          <a:p>
            <a:r>
              <a:rPr lang="en-US" sz="1800" b="0" i="0" dirty="0">
                <a:solidFill>
                  <a:srgbClr val="000000"/>
                </a:solidFill>
                <a:effectLst/>
                <a:latin typeface="Arial" panose="020B0604020202020204" pitchFamily="34" charset="0"/>
              </a:rPr>
              <a:t>These laws, taken in the largest sense, being growth with reproduction variability from the indirect </a:t>
            </a:r>
            <a:r>
              <a:rPr lang="en-US" sz="1800" b="1" i="0" dirty="0">
                <a:solidFill>
                  <a:srgbClr val="FF0000"/>
                </a:solidFill>
                <a:effectLst/>
                <a:latin typeface="Arial" panose="020B0604020202020204" pitchFamily="34" charset="0"/>
              </a:rPr>
              <a:t>BANANA</a:t>
            </a:r>
            <a:endParaRPr lang="en-US" b="1" dirty="0">
              <a:solidFill>
                <a:srgbClr val="FF0000"/>
              </a:solidFill>
            </a:endParaRPr>
          </a:p>
        </p:txBody>
      </p:sp>
      <p:sp>
        <p:nvSpPr>
          <p:cNvPr id="15" name="Title 1">
            <a:extLst>
              <a:ext uri="{FF2B5EF4-FFF2-40B4-BE49-F238E27FC236}">
                <a16:creationId xmlns:a16="http://schemas.microsoft.com/office/drawing/2014/main" id="{303DC461-DFCC-117E-3A83-4C61FF64111C}"/>
              </a:ext>
            </a:extLst>
          </p:cNvPr>
          <p:cNvSpPr>
            <a:spLocks noGrp="1"/>
          </p:cNvSpPr>
          <p:nvPr>
            <p:ph type="title"/>
          </p:nvPr>
        </p:nvSpPr>
        <p:spPr>
          <a:xfrm>
            <a:off x="838200" y="107542"/>
            <a:ext cx="10515600" cy="1325563"/>
          </a:xfrm>
        </p:spPr>
        <p:txBody>
          <a:bodyPr/>
          <a:lstStyle/>
          <a:p>
            <a:pPr algn="ctr"/>
            <a:r>
              <a:rPr lang="en-US" dirty="0"/>
              <a:t>Copy a 100-word essay as fast as possible</a:t>
            </a:r>
          </a:p>
        </p:txBody>
      </p:sp>
      <p:sp>
        <p:nvSpPr>
          <p:cNvPr id="16" name="TextBox 15">
            <a:extLst>
              <a:ext uri="{FF2B5EF4-FFF2-40B4-BE49-F238E27FC236}">
                <a16:creationId xmlns:a16="http://schemas.microsoft.com/office/drawing/2014/main" id="{2B8FA2FD-439F-3CE2-0C0E-189CC3790DE4}"/>
              </a:ext>
            </a:extLst>
          </p:cNvPr>
          <p:cNvSpPr txBox="1"/>
          <p:nvPr/>
        </p:nvSpPr>
        <p:spPr>
          <a:xfrm>
            <a:off x="3046971" y="1319599"/>
            <a:ext cx="6098058" cy="923330"/>
          </a:xfrm>
          <a:prstGeom prst="rect">
            <a:avLst/>
          </a:prstGeom>
          <a:noFill/>
        </p:spPr>
        <p:txBody>
          <a:bodyPr wrap="square">
            <a:spAutoFit/>
          </a:bodyPr>
          <a:lstStyle/>
          <a:p>
            <a:pPr algn="ctr"/>
            <a:r>
              <a:rPr lang="en-US" b="1" dirty="0"/>
              <a:t>Rules:</a:t>
            </a:r>
          </a:p>
          <a:p>
            <a:pPr algn="ctr"/>
            <a:r>
              <a:rPr lang="en-US" dirty="0"/>
              <a:t>I will not read it</a:t>
            </a:r>
          </a:p>
          <a:p>
            <a:pPr algn="ctr"/>
            <a:r>
              <a:rPr lang="en-US" dirty="0"/>
              <a:t>Score = time to copy full essay</a:t>
            </a:r>
          </a:p>
        </p:txBody>
      </p:sp>
      <p:grpSp>
        <p:nvGrpSpPr>
          <p:cNvPr id="2" name="Group 1">
            <a:extLst>
              <a:ext uri="{FF2B5EF4-FFF2-40B4-BE49-F238E27FC236}">
                <a16:creationId xmlns:a16="http://schemas.microsoft.com/office/drawing/2014/main" id="{CBB589C6-9853-EBA0-E3CF-EE106C8C85AE}"/>
              </a:ext>
            </a:extLst>
          </p:cNvPr>
          <p:cNvGrpSpPr/>
          <p:nvPr/>
        </p:nvGrpSpPr>
        <p:grpSpPr>
          <a:xfrm>
            <a:off x="8342488" y="2334564"/>
            <a:ext cx="1836785" cy="642054"/>
            <a:chOff x="8342488" y="1604434"/>
            <a:chExt cx="1836785" cy="642054"/>
          </a:xfrm>
        </p:grpSpPr>
        <p:sp>
          <p:nvSpPr>
            <p:cNvPr id="12" name="TextBox 11">
              <a:extLst>
                <a:ext uri="{FF2B5EF4-FFF2-40B4-BE49-F238E27FC236}">
                  <a16:creationId xmlns:a16="http://schemas.microsoft.com/office/drawing/2014/main" id="{BA50197F-D13E-A0EF-7A4E-3C43540CCB7A}"/>
                </a:ext>
              </a:extLst>
            </p:cNvPr>
            <p:cNvSpPr txBox="1"/>
            <p:nvPr/>
          </p:nvSpPr>
          <p:spPr>
            <a:xfrm>
              <a:off x="8342488" y="1604434"/>
              <a:ext cx="1836785" cy="369332"/>
            </a:xfrm>
            <a:prstGeom prst="rect">
              <a:avLst/>
            </a:prstGeom>
            <a:noFill/>
          </p:spPr>
          <p:txBody>
            <a:bodyPr wrap="none" rtlCol="0">
              <a:spAutoFit/>
            </a:bodyPr>
            <a:lstStyle/>
            <a:p>
              <a:r>
                <a:rPr lang="en-US" b="1" dirty="0"/>
                <a:t>Not proofreading</a:t>
              </a:r>
            </a:p>
          </p:txBody>
        </p:sp>
        <p:sp>
          <p:nvSpPr>
            <p:cNvPr id="13" name="TextBox 12">
              <a:extLst>
                <a:ext uri="{FF2B5EF4-FFF2-40B4-BE49-F238E27FC236}">
                  <a16:creationId xmlns:a16="http://schemas.microsoft.com/office/drawing/2014/main" id="{43C890F6-9376-F5CE-2F5D-27915C2DDDA4}"/>
                </a:ext>
              </a:extLst>
            </p:cNvPr>
            <p:cNvSpPr txBox="1"/>
            <p:nvPr/>
          </p:nvSpPr>
          <p:spPr>
            <a:xfrm>
              <a:off x="8559759" y="1877156"/>
              <a:ext cx="1372042" cy="369332"/>
            </a:xfrm>
            <a:prstGeom prst="rect">
              <a:avLst/>
            </a:prstGeom>
            <a:noFill/>
          </p:spPr>
          <p:txBody>
            <a:bodyPr wrap="none" rtlCol="0">
              <a:spAutoFit/>
            </a:bodyPr>
            <a:lstStyle/>
            <a:p>
              <a:r>
                <a:rPr lang="en-US" i="1" dirty="0"/>
                <a:t>(1 sec/word)</a:t>
              </a:r>
            </a:p>
          </p:txBody>
        </p:sp>
      </p:grpSp>
      <p:grpSp>
        <p:nvGrpSpPr>
          <p:cNvPr id="14" name="Group 13">
            <a:extLst>
              <a:ext uri="{FF2B5EF4-FFF2-40B4-BE49-F238E27FC236}">
                <a16:creationId xmlns:a16="http://schemas.microsoft.com/office/drawing/2014/main" id="{74DB3768-3759-D73E-5B1E-A948BED082F6}"/>
              </a:ext>
            </a:extLst>
          </p:cNvPr>
          <p:cNvGrpSpPr/>
          <p:nvPr/>
        </p:nvGrpSpPr>
        <p:grpSpPr>
          <a:xfrm>
            <a:off x="2099733" y="2242929"/>
            <a:ext cx="1428020" cy="674438"/>
            <a:chOff x="2099733" y="1604434"/>
            <a:chExt cx="1428020" cy="674438"/>
          </a:xfrm>
        </p:grpSpPr>
        <p:sp>
          <p:nvSpPr>
            <p:cNvPr id="17" name="TextBox 16">
              <a:extLst>
                <a:ext uri="{FF2B5EF4-FFF2-40B4-BE49-F238E27FC236}">
                  <a16:creationId xmlns:a16="http://schemas.microsoft.com/office/drawing/2014/main" id="{385EE713-C02C-35ED-AD51-75FD01AF0F59}"/>
                </a:ext>
              </a:extLst>
            </p:cNvPr>
            <p:cNvSpPr txBox="1"/>
            <p:nvPr/>
          </p:nvSpPr>
          <p:spPr>
            <a:xfrm>
              <a:off x="2099733" y="1604434"/>
              <a:ext cx="1428020" cy="369332"/>
            </a:xfrm>
            <a:prstGeom prst="rect">
              <a:avLst/>
            </a:prstGeom>
            <a:noFill/>
          </p:spPr>
          <p:txBody>
            <a:bodyPr wrap="none" rtlCol="0">
              <a:spAutoFit/>
            </a:bodyPr>
            <a:lstStyle/>
            <a:p>
              <a:r>
                <a:rPr lang="en-US" b="1" dirty="0"/>
                <a:t>Proofreading</a:t>
              </a:r>
            </a:p>
          </p:txBody>
        </p:sp>
        <p:sp>
          <p:nvSpPr>
            <p:cNvPr id="18" name="TextBox 17">
              <a:extLst>
                <a:ext uri="{FF2B5EF4-FFF2-40B4-BE49-F238E27FC236}">
                  <a16:creationId xmlns:a16="http://schemas.microsoft.com/office/drawing/2014/main" id="{581E24B4-E282-E983-4AB5-714BBA2E6918}"/>
                </a:ext>
              </a:extLst>
            </p:cNvPr>
            <p:cNvSpPr txBox="1"/>
            <p:nvPr/>
          </p:nvSpPr>
          <p:spPr>
            <a:xfrm>
              <a:off x="2099733" y="1909540"/>
              <a:ext cx="1362874" cy="369332"/>
            </a:xfrm>
            <a:prstGeom prst="rect">
              <a:avLst/>
            </a:prstGeom>
            <a:noFill/>
          </p:spPr>
          <p:txBody>
            <a:bodyPr wrap="none" rtlCol="0">
              <a:spAutoFit/>
            </a:bodyPr>
            <a:lstStyle/>
            <a:p>
              <a:r>
                <a:rPr lang="en-US" i="1" dirty="0"/>
                <a:t>(5 sec/word)</a:t>
              </a:r>
            </a:p>
          </p:txBody>
        </p:sp>
      </p:grpSp>
      <p:grpSp>
        <p:nvGrpSpPr>
          <p:cNvPr id="8" name="Group 7">
            <a:extLst>
              <a:ext uri="{FF2B5EF4-FFF2-40B4-BE49-F238E27FC236}">
                <a16:creationId xmlns:a16="http://schemas.microsoft.com/office/drawing/2014/main" id="{909D3918-8F55-E4F9-011C-522FEA679F5C}"/>
              </a:ext>
            </a:extLst>
          </p:cNvPr>
          <p:cNvGrpSpPr/>
          <p:nvPr/>
        </p:nvGrpSpPr>
        <p:grpSpPr>
          <a:xfrm>
            <a:off x="10699787" y="2131765"/>
            <a:ext cx="1078635" cy="804672"/>
            <a:chOff x="10540999" y="2548034"/>
            <a:chExt cx="1078635" cy="804672"/>
          </a:xfrm>
        </p:grpSpPr>
        <p:sp>
          <p:nvSpPr>
            <p:cNvPr id="4" name="Donut 3">
              <a:extLst>
                <a:ext uri="{FF2B5EF4-FFF2-40B4-BE49-F238E27FC236}">
                  <a16:creationId xmlns:a16="http://schemas.microsoft.com/office/drawing/2014/main" id="{E60D2771-0E40-90F3-DFD7-ADAADBF19F8F}"/>
                </a:ext>
              </a:extLst>
            </p:cNvPr>
            <p:cNvSpPr/>
            <p:nvPr/>
          </p:nvSpPr>
          <p:spPr>
            <a:xfrm>
              <a:off x="10540999" y="2548034"/>
              <a:ext cx="1078635" cy="804672"/>
            </a:xfrm>
            <a:prstGeom prst="donut">
              <a:avLst>
                <a:gd name="adj" fmla="val 785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F5070835-8348-B06B-9367-B0F4B3ED7431}"/>
                </a:ext>
              </a:extLst>
            </p:cNvPr>
            <p:cNvSpPr txBox="1"/>
            <p:nvPr/>
          </p:nvSpPr>
          <p:spPr>
            <a:xfrm>
              <a:off x="10564089" y="2732701"/>
              <a:ext cx="1055545" cy="369332"/>
            </a:xfrm>
            <a:prstGeom prst="rect">
              <a:avLst/>
            </a:prstGeom>
            <a:noFill/>
          </p:spPr>
          <p:txBody>
            <a:bodyPr wrap="none" rtlCol="0">
              <a:spAutoFit/>
            </a:bodyPr>
            <a:lstStyle/>
            <a:p>
              <a:r>
                <a:rPr lang="en-US" b="1" dirty="0">
                  <a:solidFill>
                    <a:srgbClr val="FF0000"/>
                  </a:solidFill>
                </a:rPr>
                <a:t>STALLED!</a:t>
              </a:r>
            </a:p>
          </p:txBody>
        </p:sp>
      </p:grpSp>
    </p:spTree>
    <p:extLst>
      <p:ext uri="{BB962C8B-B14F-4D97-AF65-F5344CB8AC3E}">
        <p14:creationId xmlns:p14="http://schemas.microsoft.com/office/powerpoint/2010/main" val="3131820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803A2F3-3BDA-98AD-22CA-12DFE0D3AC7A}"/>
              </a:ext>
            </a:extLst>
          </p:cNvPr>
          <p:cNvCxnSpPr>
            <a:cxnSpLocks/>
          </p:cNvCxnSpPr>
          <p:nvPr/>
        </p:nvCxnSpPr>
        <p:spPr>
          <a:xfrm>
            <a:off x="6096000" y="2700372"/>
            <a:ext cx="0" cy="4005534"/>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2618EAC-8ED1-31A1-37A5-712B3273B7D0}"/>
              </a:ext>
            </a:extLst>
          </p:cNvPr>
          <p:cNvSpPr txBox="1"/>
          <p:nvPr/>
        </p:nvSpPr>
        <p:spPr>
          <a:xfrm>
            <a:off x="838201" y="3539787"/>
            <a:ext cx="4648195" cy="2585323"/>
          </a:xfrm>
          <a:prstGeom prst="rect">
            <a:avLst/>
          </a:prstGeom>
          <a:noFill/>
        </p:spPr>
        <p:txBody>
          <a:bodyPr wrap="square" rtlCol="0">
            <a:spAutoFit/>
          </a:bodyPr>
          <a:lstStyle/>
          <a:p>
            <a:r>
              <a:rPr lang="en-US" sz="1800" b="0" i="0" dirty="0">
                <a:solidFill>
                  <a:srgbClr val="000000"/>
                </a:solidFill>
                <a:effectLst/>
                <a:latin typeface="Arial" panose="020B0604020202020204" pitchFamily="34" charset="0"/>
              </a:rPr>
              <a:t>These laws, taken in the largest sense, being growth with reproduction; inheritance which is almost implied by reproduction; variability from the indirect and direct action of the conditions of life, and from use and disuse; a ratio of Increase so high as to lead to a struggle for life, and as a consequence to natural </a:t>
            </a:r>
            <a:r>
              <a:rPr lang="en-US" sz="1800" dirty="0">
                <a:solidFill>
                  <a:srgbClr val="000000"/>
                </a:solidFill>
                <a:latin typeface="Arial" panose="020B0604020202020204" pitchFamily="34" charset="0"/>
              </a:rPr>
              <a:t>s</a:t>
            </a:r>
            <a:r>
              <a:rPr lang="en-US" sz="1800" b="0" i="0" dirty="0">
                <a:solidFill>
                  <a:srgbClr val="000000"/>
                </a:solidFill>
                <a:effectLst/>
                <a:latin typeface="Arial" panose="020B0604020202020204" pitchFamily="34" charset="0"/>
              </a:rPr>
              <a:t>election, entailing </a:t>
            </a:r>
            <a:r>
              <a:rPr lang="en-US" sz="1800" dirty="0">
                <a:solidFill>
                  <a:srgbClr val="000000"/>
                </a:solidFill>
                <a:latin typeface="Arial" panose="020B0604020202020204" pitchFamily="34" charset="0"/>
              </a:rPr>
              <a:t>d</a:t>
            </a:r>
            <a:r>
              <a:rPr lang="en-US" sz="1800" b="0" i="0" dirty="0">
                <a:solidFill>
                  <a:srgbClr val="000000"/>
                </a:solidFill>
                <a:effectLst/>
                <a:latin typeface="Arial" panose="020B0604020202020204" pitchFamily="34" charset="0"/>
              </a:rPr>
              <a:t>ivergence </a:t>
            </a:r>
            <a:endParaRPr lang="en-US" dirty="0"/>
          </a:p>
        </p:txBody>
      </p:sp>
      <p:sp>
        <p:nvSpPr>
          <p:cNvPr id="6" name="TextBox 5">
            <a:extLst>
              <a:ext uri="{FF2B5EF4-FFF2-40B4-BE49-F238E27FC236}">
                <a16:creationId xmlns:a16="http://schemas.microsoft.com/office/drawing/2014/main" id="{E53BE78E-DEFF-D1EE-9922-5B676A74230C}"/>
              </a:ext>
            </a:extLst>
          </p:cNvPr>
          <p:cNvSpPr txBox="1"/>
          <p:nvPr/>
        </p:nvSpPr>
        <p:spPr>
          <a:xfrm>
            <a:off x="6815668" y="3631422"/>
            <a:ext cx="4648195" cy="923330"/>
          </a:xfrm>
          <a:prstGeom prst="rect">
            <a:avLst/>
          </a:prstGeom>
          <a:noFill/>
        </p:spPr>
        <p:txBody>
          <a:bodyPr wrap="square" rtlCol="0">
            <a:spAutoFit/>
          </a:bodyPr>
          <a:lstStyle/>
          <a:p>
            <a:r>
              <a:rPr lang="en-US" sz="1800" b="0" i="0" dirty="0">
                <a:solidFill>
                  <a:srgbClr val="000000"/>
                </a:solidFill>
                <a:effectLst/>
                <a:latin typeface="Arial" panose="020B0604020202020204" pitchFamily="34" charset="0"/>
              </a:rPr>
              <a:t>These laws, taken in the largest sense, being growth with reproduction variability from the indirect </a:t>
            </a:r>
            <a:r>
              <a:rPr lang="en-US" sz="1800" b="1" i="0" dirty="0">
                <a:solidFill>
                  <a:srgbClr val="FF0000"/>
                </a:solidFill>
                <a:effectLst/>
                <a:latin typeface="Arial" panose="020B0604020202020204" pitchFamily="34" charset="0"/>
              </a:rPr>
              <a:t>BANANA</a:t>
            </a:r>
            <a:endParaRPr lang="en-US" b="1" dirty="0">
              <a:solidFill>
                <a:srgbClr val="FF0000"/>
              </a:solidFill>
            </a:endParaRPr>
          </a:p>
        </p:txBody>
      </p:sp>
      <p:sp>
        <p:nvSpPr>
          <p:cNvPr id="15" name="Title 1">
            <a:extLst>
              <a:ext uri="{FF2B5EF4-FFF2-40B4-BE49-F238E27FC236}">
                <a16:creationId xmlns:a16="http://schemas.microsoft.com/office/drawing/2014/main" id="{303DC461-DFCC-117E-3A83-4C61FF64111C}"/>
              </a:ext>
            </a:extLst>
          </p:cNvPr>
          <p:cNvSpPr>
            <a:spLocks noGrp="1"/>
          </p:cNvSpPr>
          <p:nvPr>
            <p:ph type="title"/>
          </p:nvPr>
        </p:nvSpPr>
        <p:spPr>
          <a:xfrm>
            <a:off x="838200" y="107542"/>
            <a:ext cx="10515600" cy="1325563"/>
          </a:xfrm>
        </p:spPr>
        <p:txBody>
          <a:bodyPr/>
          <a:lstStyle/>
          <a:p>
            <a:pPr algn="ctr"/>
            <a:r>
              <a:rPr lang="en-US" dirty="0"/>
              <a:t>Copy a 100-word essay as fast as possible</a:t>
            </a:r>
          </a:p>
        </p:txBody>
      </p:sp>
      <p:sp>
        <p:nvSpPr>
          <p:cNvPr id="16" name="TextBox 15">
            <a:extLst>
              <a:ext uri="{FF2B5EF4-FFF2-40B4-BE49-F238E27FC236}">
                <a16:creationId xmlns:a16="http://schemas.microsoft.com/office/drawing/2014/main" id="{2B8FA2FD-439F-3CE2-0C0E-189CC3790DE4}"/>
              </a:ext>
            </a:extLst>
          </p:cNvPr>
          <p:cNvSpPr txBox="1"/>
          <p:nvPr/>
        </p:nvSpPr>
        <p:spPr>
          <a:xfrm>
            <a:off x="3046971" y="1319599"/>
            <a:ext cx="6098058" cy="923330"/>
          </a:xfrm>
          <a:prstGeom prst="rect">
            <a:avLst/>
          </a:prstGeom>
          <a:noFill/>
        </p:spPr>
        <p:txBody>
          <a:bodyPr wrap="square">
            <a:spAutoFit/>
          </a:bodyPr>
          <a:lstStyle/>
          <a:p>
            <a:pPr algn="ctr"/>
            <a:r>
              <a:rPr lang="en-US" b="1" dirty="0"/>
              <a:t>Rules:</a:t>
            </a:r>
          </a:p>
          <a:p>
            <a:pPr algn="ctr"/>
            <a:r>
              <a:rPr lang="en-US" dirty="0"/>
              <a:t>I will not read it</a:t>
            </a:r>
          </a:p>
          <a:p>
            <a:pPr algn="ctr"/>
            <a:r>
              <a:rPr lang="en-US" dirty="0"/>
              <a:t>Score = time to copy full essay</a:t>
            </a:r>
          </a:p>
        </p:txBody>
      </p:sp>
      <p:grpSp>
        <p:nvGrpSpPr>
          <p:cNvPr id="2" name="Group 1">
            <a:extLst>
              <a:ext uri="{FF2B5EF4-FFF2-40B4-BE49-F238E27FC236}">
                <a16:creationId xmlns:a16="http://schemas.microsoft.com/office/drawing/2014/main" id="{CBB589C6-9853-EBA0-E3CF-EE106C8C85AE}"/>
              </a:ext>
            </a:extLst>
          </p:cNvPr>
          <p:cNvGrpSpPr/>
          <p:nvPr/>
        </p:nvGrpSpPr>
        <p:grpSpPr>
          <a:xfrm>
            <a:off x="8342488" y="2334564"/>
            <a:ext cx="1836785" cy="642054"/>
            <a:chOff x="8342488" y="1604434"/>
            <a:chExt cx="1836785" cy="642054"/>
          </a:xfrm>
        </p:grpSpPr>
        <p:sp>
          <p:nvSpPr>
            <p:cNvPr id="12" name="TextBox 11">
              <a:extLst>
                <a:ext uri="{FF2B5EF4-FFF2-40B4-BE49-F238E27FC236}">
                  <a16:creationId xmlns:a16="http://schemas.microsoft.com/office/drawing/2014/main" id="{BA50197F-D13E-A0EF-7A4E-3C43540CCB7A}"/>
                </a:ext>
              </a:extLst>
            </p:cNvPr>
            <p:cNvSpPr txBox="1"/>
            <p:nvPr/>
          </p:nvSpPr>
          <p:spPr>
            <a:xfrm>
              <a:off x="8342488" y="1604434"/>
              <a:ext cx="1836785" cy="369332"/>
            </a:xfrm>
            <a:prstGeom prst="rect">
              <a:avLst/>
            </a:prstGeom>
            <a:noFill/>
          </p:spPr>
          <p:txBody>
            <a:bodyPr wrap="none" rtlCol="0">
              <a:spAutoFit/>
            </a:bodyPr>
            <a:lstStyle/>
            <a:p>
              <a:r>
                <a:rPr lang="en-US" b="1" dirty="0"/>
                <a:t>Not proofreading</a:t>
              </a:r>
            </a:p>
          </p:txBody>
        </p:sp>
        <p:sp>
          <p:nvSpPr>
            <p:cNvPr id="13" name="TextBox 12">
              <a:extLst>
                <a:ext uri="{FF2B5EF4-FFF2-40B4-BE49-F238E27FC236}">
                  <a16:creationId xmlns:a16="http://schemas.microsoft.com/office/drawing/2014/main" id="{43C890F6-9376-F5CE-2F5D-27915C2DDDA4}"/>
                </a:ext>
              </a:extLst>
            </p:cNvPr>
            <p:cNvSpPr txBox="1"/>
            <p:nvPr/>
          </p:nvSpPr>
          <p:spPr>
            <a:xfrm>
              <a:off x="8559759" y="1877156"/>
              <a:ext cx="1372042" cy="369332"/>
            </a:xfrm>
            <a:prstGeom prst="rect">
              <a:avLst/>
            </a:prstGeom>
            <a:noFill/>
          </p:spPr>
          <p:txBody>
            <a:bodyPr wrap="none" rtlCol="0">
              <a:spAutoFit/>
            </a:bodyPr>
            <a:lstStyle/>
            <a:p>
              <a:r>
                <a:rPr lang="en-US" i="1" dirty="0"/>
                <a:t>(1 sec/word)</a:t>
              </a:r>
            </a:p>
          </p:txBody>
        </p:sp>
      </p:grpSp>
      <p:grpSp>
        <p:nvGrpSpPr>
          <p:cNvPr id="14" name="Group 13">
            <a:extLst>
              <a:ext uri="{FF2B5EF4-FFF2-40B4-BE49-F238E27FC236}">
                <a16:creationId xmlns:a16="http://schemas.microsoft.com/office/drawing/2014/main" id="{74DB3768-3759-D73E-5B1E-A948BED082F6}"/>
              </a:ext>
            </a:extLst>
          </p:cNvPr>
          <p:cNvGrpSpPr/>
          <p:nvPr/>
        </p:nvGrpSpPr>
        <p:grpSpPr>
          <a:xfrm>
            <a:off x="2099733" y="2242929"/>
            <a:ext cx="1428020" cy="674438"/>
            <a:chOff x="2099733" y="1604434"/>
            <a:chExt cx="1428020" cy="674438"/>
          </a:xfrm>
        </p:grpSpPr>
        <p:sp>
          <p:nvSpPr>
            <p:cNvPr id="17" name="TextBox 16">
              <a:extLst>
                <a:ext uri="{FF2B5EF4-FFF2-40B4-BE49-F238E27FC236}">
                  <a16:creationId xmlns:a16="http://schemas.microsoft.com/office/drawing/2014/main" id="{385EE713-C02C-35ED-AD51-75FD01AF0F59}"/>
                </a:ext>
              </a:extLst>
            </p:cNvPr>
            <p:cNvSpPr txBox="1"/>
            <p:nvPr/>
          </p:nvSpPr>
          <p:spPr>
            <a:xfrm>
              <a:off x="2099733" y="1604434"/>
              <a:ext cx="1428020" cy="369332"/>
            </a:xfrm>
            <a:prstGeom prst="rect">
              <a:avLst/>
            </a:prstGeom>
            <a:noFill/>
          </p:spPr>
          <p:txBody>
            <a:bodyPr wrap="none" rtlCol="0">
              <a:spAutoFit/>
            </a:bodyPr>
            <a:lstStyle/>
            <a:p>
              <a:r>
                <a:rPr lang="en-US" b="1" dirty="0"/>
                <a:t>Proofreading</a:t>
              </a:r>
            </a:p>
          </p:txBody>
        </p:sp>
        <p:sp>
          <p:nvSpPr>
            <p:cNvPr id="18" name="TextBox 17">
              <a:extLst>
                <a:ext uri="{FF2B5EF4-FFF2-40B4-BE49-F238E27FC236}">
                  <a16:creationId xmlns:a16="http://schemas.microsoft.com/office/drawing/2014/main" id="{581E24B4-E282-E983-4AB5-714BBA2E6918}"/>
                </a:ext>
              </a:extLst>
            </p:cNvPr>
            <p:cNvSpPr txBox="1"/>
            <p:nvPr/>
          </p:nvSpPr>
          <p:spPr>
            <a:xfrm>
              <a:off x="2099733" y="1909540"/>
              <a:ext cx="1362874" cy="369332"/>
            </a:xfrm>
            <a:prstGeom prst="rect">
              <a:avLst/>
            </a:prstGeom>
            <a:noFill/>
          </p:spPr>
          <p:txBody>
            <a:bodyPr wrap="none" rtlCol="0">
              <a:spAutoFit/>
            </a:bodyPr>
            <a:lstStyle/>
            <a:p>
              <a:r>
                <a:rPr lang="en-US" i="1" dirty="0"/>
                <a:t>(5 sec/word)</a:t>
              </a:r>
            </a:p>
          </p:txBody>
        </p:sp>
      </p:grpSp>
      <p:grpSp>
        <p:nvGrpSpPr>
          <p:cNvPr id="4" name="Group 3">
            <a:extLst>
              <a:ext uri="{FF2B5EF4-FFF2-40B4-BE49-F238E27FC236}">
                <a16:creationId xmlns:a16="http://schemas.microsoft.com/office/drawing/2014/main" id="{71C91F35-B0E9-6597-CA01-B2A4A0A16D20}"/>
              </a:ext>
            </a:extLst>
          </p:cNvPr>
          <p:cNvGrpSpPr/>
          <p:nvPr/>
        </p:nvGrpSpPr>
        <p:grpSpPr>
          <a:xfrm>
            <a:off x="10699787" y="2131765"/>
            <a:ext cx="1078635" cy="804672"/>
            <a:chOff x="10540999" y="2548034"/>
            <a:chExt cx="1078635" cy="804672"/>
          </a:xfrm>
        </p:grpSpPr>
        <p:sp>
          <p:nvSpPr>
            <p:cNvPr id="7" name="Donut 6">
              <a:extLst>
                <a:ext uri="{FF2B5EF4-FFF2-40B4-BE49-F238E27FC236}">
                  <a16:creationId xmlns:a16="http://schemas.microsoft.com/office/drawing/2014/main" id="{D0E1F75E-72D0-DCC8-9768-18CC382A4302}"/>
                </a:ext>
              </a:extLst>
            </p:cNvPr>
            <p:cNvSpPr/>
            <p:nvPr/>
          </p:nvSpPr>
          <p:spPr>
            <a:xfrm>
              <a:off x="10540999" y="2548034"/>
              <a:ext cx="1078635" cy="804672"/>
            </a:xfrm>
            <a:prstGeom prst="donut">
              <a:avLst>
                <a:gd name="adj" fmla="val 785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781FBCBC-F566-432D-491F-62E089A0FF14}"/>
                </a:ext>
              </a:extLst>
            </p:cNvPr>
            <p:cNvSpPr txBox="1"/>
            <p:nvPr/>
          </p:nvSpPr>
          <p:spPr>
            <a:xfrm>
              <a:off x="10564089" y="2732701"/>
              <a:ext cx="1055545" cy="369332"/>
            </a:xfrm>
            <a:prstGeom prst="rect">
              <a:avLst/>
            </a:prstGeom>
            <a:noFill/>
          </p:spPr>
          <p:txBody>
            <a:bodyPr wrap="none" rtlCol="0">
              <a:spAutoFit/>
            </a:bodyPr>
            <a:lstStyle/>
            <a:p>
              <a:r>
                <a:rPr lang="en-US" b="1" dirty="0">
                  <a:solidFill>
                    <a:srgbClr val="FF0000"/>
                  </a:solidFill>
                </a:rPr>
                <a:t>STALLED!</a:t>
              </a:r>
            </a:p>
          </p:txBody>
        </p:sp>
      </p:grpSp>
    </p:spTree>
    <p:extLst>
      <p:ext uri="{BB962C8B-B14F-4D97-AF65-F5344CB8AC3E}">
        <p14:creationId xmlns:p14="http://schemas.microsoft.com/office/powerpoint/2010/main" val="2298209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803A2F3-3BDA-98AD-22CA-12DFE0D3AC7A}"/>
              </a:ext>
            </a:extLst>
          </p:cNvPr>
          <p:cNvCxnSpPr>
            <a:cxnSpLocks/>
          </p:cNvCxnSpPr>
          <p:nvPr/>
        </p:nvCxnSpPr>
        <p:spPr>
          <a:xfrm>
            <a:off x="6096000" y="2700372"/>
            <a:ext cx="0" cy="4005534"/>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2618EAC-8ED1-31A1-37A5-712B3273B7D0}"/>
              </a:ext>
            </a:extLst>
          </p:cNvPr>
          <p:cNvSpPr txBox="1"/>
          <p:nvPr/>
        </p:nvSpPr>
        <p:spPr>
          <a:xfrm>
            <a:off x="838201" y="3539787"/>
            <a:ext cx="4648195" cy="2585323"/>
          </a:xfrm>
          <a:prstGeom prst="rect">
            <a:avLst/>
          </a:prstGeom>
          <a:noFill/>
        </p:spPr>
        <p:txBody>
          <a:bodyPr wrap="square" rtlCol="0">
            <a:spAutoFit/>
          </a:bodyPr>
          <a:lstStyle/>
          <a:p>
            <a:r>
              <a:rPr lang="en-US" sz="1800" b="0" i="0" dirty="0">
                <a:solidFill>
                  <a:srgbClr val="000000"/>
                </a:solidFill>
                <a:effectLst/>
                <a:latin typeface="Arial" panose="020B0604020202020204" pitchFamily="34" charset="0"/>
              </a:rPr>
              <a:t>These laws, taken in the largest sense, being growth with reproduction; inheritance which is almost implied by reproduction; variability from the indirect and direct action of the conditions of life, and from use and disuse; a ratio of Increase so high as to lead to a struggle for life, and as a consequence to natural </a:t>
            </a:r>
            <a:r>
              <a:rPr lang="en-US" sz="1800" dirty="0">
                <a:solidFill>
                  <a:srgbClr val="000000"/>
                </a:solidFill>
                <a:latin typeface="Arial" panose="020B0604020202020204" pitchFamily="34" charset="0"/>
              </a:rPr>
              <a:t>s</a:t>
            </a:r>
            <a:r>
              <a:rPr lang="en-US" sz="1800" b="0" i="0" dirty="0">
                <a:solidFill>
                  <a:srgbClr val="000000"/>
                </a:solidFill>
                <a:effectLst/>
                <a:latin typeface="Arial" panose="020B0604020202020204" pitchFamily="34" charset="0"/>
              </a:rPr>
              <a:t>election, entailing </a:t>
            </a:r>
            <a:r>
              <a:rPr lang="en-US" sz="1800" dirty="0">
                <a:solidFill>
                  <a:srgbClr val="000000"/>
                </a:solidFill>
                <a:latin typeface="Arial" panose="020B0604020202020204" pitchFamily="34" charset="0"/>
              </a:rPr>
              <a:t>d</a:t>
            </a:r>
            <a:r>
              <a:rPr lang="en-US" sz="1800" b="0" i="0" dirty="0">
                <a:solidFill>
                  <a:srgbClr val="000000"/>
                </a:solidFill>
                <a:effectLst/>
                <a:latin typeface="Arial" panose="020B0604020202020204" pitchFamily="34" charset="0"/>
              </a:rPr>
              <a:t>ivergence </a:t>
            </a:r>
            <a:endParaRPr lang="en-US" dirty="0"/>
          </a:p>
        </p:txBody>
      </p:sp>
      <p:sp>
        <p:nvSpPr>
          <p:cNvPr id="6" name="TextBox 5">
            <a:extLst>
              <a:ext uri="{FF2B5EF4-FFF2-40B4-BE49-F238E27FC236}">
                <a16:creationId xmlns:a16="http://schemas.microsoft.com/office/drawing/2014/main" id="{E53BE78E-DEFF-D1EE-9922-5B676A74230C}"/>
              </a:ext>
            </a:extLst>
          </p:cNvPr>
          <p:cNvSpPr txBox="1"/>
          <p:nvPr/>
        </p:nvSpPr>
        <p:spPr>
          <a:xfrm>
            <a:off x="6815668" y="3631422"/>
            <a:ext cx="4648195" cy="1200329"/>
          </a:xfrm>
          <a:prstGeom prst="rect">
            <a:avLst/>
          </a:prstGeom>
          <a:noFill/>
        </p:spPr>
        <p:txBody>
          <a:bodyPr wrap="square" rtlCol="0">
            <a:spAutoFit/>
          </a:bodyPr>
          <a:lstStyle/>
          <a:p>
            <a:r>
              <a:rPr lang="en-US" sz="1800" b="0" i="0" dirty="0">
                <a:solidFill>
                  <a:srgbClr val="000000"/>
                </a:solidFill>
                <a:effectLst/>
                <a:latin typeface="Arial" panose="020B0604020202020204" pitchFamily="34" charset="0"/>
              </a:rPr>
              <a:t>These laws, taken in the largest sense, being growth with reproduction variability from the indirect </a:t>
            </a:r>
            <a:r>
              <a:rPr lang="en-US" sz="1800" b="1" i="0" dirty="0">
                <a:solidFill>
                  <a:srgbClr val="FF0000"/>
                </a:solidFill>
                <a:effectLst/>
                <a:latin typeface="Arial" panose="020B0604020202020204" pitchFamily="34" charset="0"/>
              </a:rPr>
              <a:t>BANANA </a:t>
            </a:r>
            <a:r>
              <a:rPr lang="en-US" sz="1800" b="0" i="0" dirty="0">
                <a:solidFill>
                  <a:srgbClr val="000000"/>
                </a:solidFill>
                <a:effectLst/>
                <a:latin typeface="Arial" panose="020B0604020202020204" pitchFamily="34" charset="0"/>
              </a:rPr>
              <a:t>direct action of the conditions </a:t>
            </a:r>
            <a:endParaRPr lang="en-US" b="1" dirty="0">
              <a:solidFill>
                <a:srgbClr val="FF0000"/>
              </a:solidFill>
            </a:endParaRPr>
          </a:p>
        </p:txBody>
      </p:sp>
      <p:sp>
        <p:nvSpPr>
          <p:cNvPr id="15" name="Title 1">
            <a:extLst>
              <a:ext uri="{FF2B5EF4-FFF2-40B4-BE49-F238E27FC236}">
                <a16:creationId xmlns:a16="http://schemas.microsoft.com/office/drawing/2014/main" id="{303DC461-DFCC-117E-3A83-4C61FF64111C}"/>
              </a:ext>
            </a:extLst>
          </p:cNvPr>
          <p:cNvSpPr>
            <a:spLocks noGrp="1"/>
          </p:cNvSpPr>
          <p:nvPr>
            <p:ph type="title"/>
          </p:nvPr>
        </p:nvSpPr>
        <p:spPr>
          <a:xfrm>
            <a:off x="838200" y="107542"/>
            <a:ext cx="10515600" cy="1325563"/>
          </a:xfrm>
        </p:spPr>
        <p:txBody>
          <a:bodyPr/>
          <a:lstStyle/>
          <a:p>
            <a:pPr algn="ctr"/>
            <a:r>
              <a:rPr lang="en-US" dirty="0"/>
              <a:t>Copy a 100-word essay as fast as possible</a:t>
            </a:r>
          </a:p>
        </p:txBody>
      </p:sp>
      <p:sp>
        <p:nvSpPr>
          <p:cNvPr id="16" name="TextBox 15">
            <a:extLst>
              <a:ext uri="{FF2B5EF4-FFF2-40B4-BE49-F238E27FC236}">
                <a16:creationId xmlns:a16="http://schemas.microsoft.com/office/drawing/2014/main" id="{2B8FA2FD-439F-3CE2-0C0E-189CC3790DE4}"/>
              </a:ext>
            </a:extLst>
          </p:cNvPr>
          <p:cNvSpPr txBox="1"/>
          <p:nvPr/>
        </p:nvSpPr>
        <p:spPr>
          <a:xfrm>
            <a:off x="3046971" y="1319599"/>
            <a:ext cx="6098058" cy="923330"/>
          </a:xfrm>
          <a:prstGeom prst="rect">
            <a:avLst/>
          </a:prstGeom>
          <a:noFill/>
        </p:spPr>
        <p:txBody>
          <a:bodyPr wrap="square">
            <a:spAutoFit/>
          </a:bodyPr>
          <a:lstStyle/>
          <a:p>
            <a:pPr algn="ctr"/>
            <a:r>
              <a:rPr lang="en-US" b="1" dirty="0"/>
              <a:t>Rules:</a:t>
            </a:r>
          </a:p>
          <a:p>
            <a:pPr algn="ctr"/>
            <a:r>
              <a:rPr lang="en-US" dirty="0"/>
              <a:t>I will not read it</a:t>
            </a:r>
          </a:p>
          <a:p>
            <a:pPr algn="ctr"/>
            <a:r>
              <a:rPr lang="en-US" dirty="0"/>
              <a:t>Score = time to copy full essay</a:t>
            </a:r>
          </a:p>
        </p:txBody>
      </p:sp>
      <p:grpSp>
        <p:nvGrpSpPr>
          <p:cNvPr id="2" name="Group 1">
            <a:extLst>
              <a:ext uri="{FF2B5EF4-FFF2-40B4-BE49-F238E27FC236}">
                <a16:creationId xmlns:a16="http://schemas.microsoft.com/office/drawing/2014/main" id="{CBB589C6-9853-EBA0-E3CF-EE106C8C85AE}"/>
              </a:ext>
            </a:extLst>
          </p:cNvPr>
          <p:cNvGrpSpPr/>
          <p:nvPr/>
        </p:nvGrpSpPr>
        <p:grpSpPr>
          <a:xfrm>
            <a:off x="8342488" y="2334564"/>
            <a:ext cx="1836785" cy="642054"/>
            <a:chOff x="8342488" y="1604434"/>
            <a:chExt cx="1836785" cy="642054"/>
          </a:xfrm>
        </p:grpSpPr>
        <p:sp>
          <p:nvSpPr>
            <p:cNvPr id="12" name="TextBox 11">
              <a:extLst>
                <a:ext uri="{FF2B5EF4-FFF2-40B4-BE49-F238E27FC236}">
                  <a16:creationId xmlns:a16="http://schemas.microsoft.com/office/drawing/2014/main" id="{BA50197F-D13E-A0EF-7A4E-3C43540CCB7A}"/>
                </a:ext>
              </a:extLst>
            </p:cNvPr>
            <p:cNvSpPr txBox="1"/>
            <p:nvPr/>
          </p:nvSpPr>
          <p:spPr>
            <a:xfrm>
              <a:off x="8342488" y="1604434"/>
              <a:ext cx="1836785" cy="369332"/>
            </a:xfrm>
            <a:prstGeom prst="rect">
              <a:avLst/>
            </a:prstGeom>
            <a:noFill/>
          </p:spPr>
          <p:txBody>
            <a:bodyPr wrap="none" rtlCol="0">
              <a:spAutoFit/>
            </a:bodyPr>
            <a:lstStyle/>
            <a:p>
              <a:r>
                <a:rPr lang="en-US" b="1" dirty="0"/>
                <a:t>Not proofreading</a:t>
              </a:r>
            </a:p>
          </p:txBody>
        </p:sp>
        <p:sp>
          <p:nvSpPr>
            <p:cNvPr id="13" name="TextBox 12">
              <a:extLst>
                <a:ext uri="{FF2B5EF4-FFF2-40B4-BE49-F238E27FC236}">
                  <a16:creationId xmlns:a16="http://schemas.microsoft.com/office/drawing/2014/main" id="{43C890F6-9376-F5CE-2F5D-27915C2DDDA4}"/>
                </a:ext>
              </a:extLst>
            </p:cNvPr>
            <p:cNvSpPr txBox="1"/>
            <p:nvPr/>
          </p:nvSpPr>
          <p:spPr>
            <a:xfrm>
              <a:off x="8559759" y="1877156"/>
              <a:ext cx="1372042" cy="369332"/>
            </a:xfrm>
            <a:prstGeom prst="rect">
              <a:avLst/>
            </a:prstGeom>
            <a:noFill/>
          </p:spPr>
          <p:txBody>
            <a:bodyPr wrap="none" rtlCol="0">
              <a:spAutoFit/>
            </a:bodyPr>
            <a:lstStyle/>
            <a:p>
              <a:r>
                <a:rPr lang="en-US" i="1" dirty="0"/>
                <a:t>(1 sec/word)</a:t>
              </a:r>
            </a:p>
          </p:txBody>
        </p:sp>
      </p:grpSp>
      <p:grpSp>
        <p:nvGrpSpPr>
          <p:cNvPr id="14" name="Group 13">
            <a:extLst>
              <a:ext uri="{FF2B5EF4-FFF2-40B4-BE49-F238E27FC236}">
                <a16:creationId xmlns:a16="http://schemas.microsoft.com/office/drawing/2014/main" id="{74DB3768-3759-D73E-5B1E-A948BED082F6}"/>
              </a:ext>
            </a:extLst>
          </p:cNvPr>
          <p:cNvGrpSpPr/>
          <p:nvPr/>
        </p:nvGrpSpPr>
        <p:grpSpPr>
          <a:xfrm>
            <a:off x="2099733" y="2242929"/>
            <a:ext cx="1428020" cy="674438"/>
            <a:chOff x="2099733" y="1604434"/>
            <a:chExt cx="1428020" cy="674438"/>
          </a:xfrm>
        </p:grpSpPr>
        <p:sp>
          <p:nvSpPr>
            <p:cNvPr id="17" name="TextBox 16">
              <a:extLst>
                <a:ext uri="{FF2B5EF4-FFF2-40B4-BE49-F238E27FC236}">
                  <a16:creationId xmlns:a16="http://schemas.microsoft.com/office/drawing/2014/main" id="{385EE713-C02C-35ED-AD51-75FD01AF0F59}"/>
                </a:ext>
              </a:extLst>
            </p:cNvPr>
            <p:cNvSpPr txBox="1"/>
            <p:nvPr/>
          </p:nvSpPr>
          <p:spPr>
            <a:xfrm>
              <a:off x="2099733" y="1604434"/>
              <a:ext cx="1428020" cy="369332"/>
            </a:xfrm>
            <a:prstGeom prst="rect">
              <a:avLst/>
            </a:prstGeom>
            <a:noFill/>
          </p:spPr>
          <p:txBody>
            <a:bodyPr wrap="none" rtlCol="0">
              <a:spAutoFit/>
            </a:bodyPr>
            <a:lstStyle/>
            <a:p>
              <a:r>
                <a:rPr lang="en-US" b="1" dirty="0"/>
                <a:t>Proofreading</a:t>
              </a:r>
            </a:p>
          </p:txBody>
        </p:sp>
        <p:sp>
          <p:nvSpPr>
            <p:cNvPr id="18" name="TextBox 17">
              <a:extLst>
                <a:ext uri="{FF2B5EF4-FFF2-40B4-BE49-F238E27FC236}">
                  <a16:creationId xmlns:a16="http://schemas.microsoft.com/office/drawing/2014/main" id="{581E24B4-E282-E983-4AB5-714BBA2E6918}"/>
                </a:ext>
              </a:extLst>
            </p:cNvPr>
            <p:cNvSpPr txBox="1"/>
            <p:nvPr/>
          </p:nvSpPr>
          <p:spPr>
            <a:xfrm>
              <a:off x="2099733" y="1909540"/>
              <a:ext cx="1362874" cy="369332"/>
            </a:xfrm>
            <a:prstGeom prst="rect">
              <a:avLst/>
            </a:prstGeom>
            <a:noFill/>
          </p:spPr>
          <p:txBody>
            <a:bodyPr wrap="none" rtlCol="0">
              <a:spAutoFit/>
            </a:bodyPr>
            <a:lstStyle/>
            <a:p>
              <a:r>
                <a:rPr lang="en-US" i="1" dirty="0"/>
                <a:t>(5 sec/word)</a:t>
              </a:r>
            </a:p>
          </p:txBody>
        </p:sp>
      </p:grpSp>
    </p:spTree>
    <p:extLst>
      <p:ext uri="{BB962C8B-B14F-4D97-AF65-F5344CB8AC3E}">
        <p14:creationId xmlns:p14="http://schemas.microsoft.com/office/powerpoint/2010/main" val="3677714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803A2F3-3BDA-98AD-22CA-12DFE0D3AC7A}"/>
              </a:ext>
            </a:extLst>
          </p:cNvPr>
          <p:cNvCxnSpPr>
            <a:cxnSpLocks/>
          </p:cNvCxnSpPr>
          <p:nvPr/>
        </p:nvCxnSpPr>
        <p:spPr>
          <a:xfrm>
            <a:off x="6096000" y="2700372"/>
            <a:ext cx="0" cy="4005534"/>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2618EAC-8ED1-31A1-37A5-712B3273B7D0}"/>
              </a:ext>
            </a:extLst>
          </p:cNvPr>
          <p:cNvSpPr txBox="1"/>
          <p:nvPr/>
        </p:nvSpPr>
        <p:spPr>
          <a:xfrm>
            <a:off x="838201" y="3539787"/>
            <a:ext cx="4648195" cy="3139321"/>
          </a:xfrm>
          <a:prstGeom prst="rect">
            <a:avLst/>
          </a:prstGeom>
          <a:noFill/>
        </p:spPr>
        <p:txBody>
          <a:bodyPr wrap="square" rtlCol="0">
            <a:spAutoFit/>
          </a:bodyPr>
          <a:lstStyle/>
          <a:p>
            <a:r>
              <a:rPr lang="en-US" sz="1800" b="0" i="0" dirty="0">
                <a:solidFill>
                  <a:srgbClr val="000000"/>
                </a:solidFill>
                <a:effectLst/>
                <a:latin typeface="Arial" panose="020B0604020202020204" pitchFamily="34" charset="0"/>
              </a:rPr>
              <a:t>These laws, taken in the largest sense, being growth with reproduction; inheritance which is almost implied by reproduction; variability from the indirect and direct action of the conditions of life, and from use and disuse; a ratio of Increase so high as to lead to a struggle for life, and as a consequence to natural </a:t>
            </a:r>
            <a:r>
              <a:rPr lang="en-US" sz="1800" dirty="0">
                <a:solidFill>
                  <a:srgbClr val="000000"/>
                </a:solidFill>
                <a:latin typeface="Arial" panose="020B0604020202020204" pitchFamily="34" charset="0"/>
              </a:rPr>
              <a:t>s</a:t>
            </a:r>
            <a:r>
              <a:rPr lang="en-US" sz="1800" b="0" i="0" dirty="0">
                <a:solidFill>
                  <a:srgbClr val="000000"/>
                </a:solidFill>
                <a:effectLst/>
                <a:latin typeface="Arial" panose="020B0604020202020204" pitchFamily="34" charset="0"/>
              </a:rPr>
              <a:t>election, entailing </a:t>
            </a:r>
            <a:r>
              <a:rPr lang="en-US" sz="1800" dirty="0">
                <a:solidFill>
                  <a:srgbClr val="000000"/>
                </a:solidFill>
                <a:latin typeface="Arial" panose="020B0604020202020204" pitchFamily="34" charset="0"/>
              </a:rPr>
              <a:t>d</a:t>
            </a:r>
            <a:r>
              <a:rPr lang="en-US" sz="1800" b="0" i="0" dirty="0">
                <a:solidFill>
                  <a:srgbClr val="000000"/>
                </a:solidFill>
                <a:effectLst/>
                <a:latin typeface="Arial" panose="020B0604020202020204" pitchFamily="34" charset="0"/>
              </a:rPr>
              <a:t>ivergence of character and the extinction of less improved forms.</a:t>
            </a:r>
            <a:endParaRPr lang="en-US" sz="1800" dirty="0"/>
          </a:p>
          <a:p>
            <a:endParaRPr lang="en-US" dirty="0"/>
          </a:p>
        </p:txBody>
      </p:sp>
      <p:sp>
        <p:nvSpPr>
          <p:cNvPr id="6" name="TextBox 5">
            <a:extLst>
              <a:ext uri="{FF2B5EF4-FFF2-40B4-BE49-F238E27FC236}">
                <a16:creationId xmlns:a16="http://schemas.microsoft.com/office/drawing/2014/main" id="{E53BE78E-DEFF-D1EE-9922-5B676A74230C}"/>
              </a:ext>
            </a:extLst>
          </p:cNvPr>
          <p:cNvSpPr txBox="1"/>
          <p:nvPr/>
        </p:nvSpPr>
        <p:spPr>
          <a:xfrm>
            <a:off x="6815668" y="3631422"/>
            <a:ext cx="4648195" cy="1754326"/>
          </a:xfrm>
          <a:prstGeom prst="rect">
            <a:avLst/>
          </a:prstGeom>
          <a:noFill/>
        </p:spPr>
        <p:txBody>
          <a:bodyPr wrap="square" rtlCol="0">
            <a:spAutoFit/>
          </a:bodyPr>
          <a:lstStyle/>
          <a:p>
            <a:r>
              <a:rPr lang="en-US" sz="1800" b="0" i="0" dirty="0">
                <a:solidFill>
                  <a:srgbClr val="000000"/>
                </a:solidFill>
                <a:effectLst/>
                <a:latin typeface="Arial" panose="020B0604020202020204" pitchFamily="34" charset="0"/>
              </a:rPr>
              <a:t>These laws, taken in the largest sense, being growth with reproduction variability from the indirect </a:t>
            </a:r>
            <a:r>
              <a:rPr lang="en-US" sz="1800" b="1" i="0" dirty="0">
                <a:solidFill>
                  <a:srgbClr val="FF0000"/>
                </a:solidFill>
                <a:effectLst/>
                <a:latin typeface="Arial" panose="020B0604020202020204" pitchFamily="34" charset="0"/>
              </a:rPr>
              <a:t>BANANA </a:t>
            </a:r>
            <a:r>
              <a:rPr lang="en-US" sz="1800" b="0" i="0" dirty="0">
                <a:solidFill>
                  <a:srgbClr val="000000"/>
                </a:solidFill>
                <a:effectLst/>
                <a:latin typeface="Arial" panose="020B0604020202020204" pitchFamily="34" charset="0"/>
              </a:rPr>
              <a:t>direct action of the conditions of life, and from use and disuse; a ratio of Increase so high as to lead to a struggle for life, and </a:t>
            </a:r>
            <a:endParaRPr lang="en-US" b="1" dirty="0">
              <a:solidFill>
                <a:srgbClr val="FF0000"/>
              </a:solidFill>
            </a:endParaRPr>
          </a:p>
        </p:txBody>
      </p:sp>
      <p:sp>
        <p:nvSpPr>
          <p:cNvPr id="15" name="Title 1">
            <a:extLst>
              <a:ext uri="{FF2B5EF4-FFF2-40B4-BE49-F238E27FC236}">
                <a16:creationId xmlns:a16="http://schemas.microsoft.com/office/drawing/2014/main" id="{303DC461-DFCC-117E-3A83-4C61FF64111C}"/>
              </a:ext>
            </a:extLst>
          </p:cNvPr>
          <p:cNvSpPr>
            <a:spLocks noGrp="1"/>
          </p:cNvSpPr>
          <p:nvPr>
            <p:ph type="title"/>
          </p:nvPr>
        </p:nvSpPr>
        <p:spPr>
          <a:xfrm>
            <a:off x="838200" y="107542"/>
            <a:ext cx="10515600" cy="1325563"/>
          </a:xfrm>
        </p:spPr>
        <p:txBody>
          <a:bodyPr/>
          <a:lstStyle/>
          <a:p>
            <a:pPr algn="ctr"/>
            <a:r>
              <a:rPr lang="en-US" dirty="0"/>
              <a:t>Copy a 100-word essay as fast as possible</a:t>
            </a:r>
          </a:p>
        </p:txBody>
      </p:sp>
      <p:sp>
        <p:nvSpPr>
          <p:cNvPr id="16" name="TextBox 15">
            <a:extLst>
              <a:ext uri="{FF2B5EF4-FFF2-40B4-BE49-F238E27FC236}">
                <a16:creationId xmlns:a16="http://schemas.microsoft.com/office/drawing/2014/main" id="{2B8FA2FD-439F-3CE2-0C0E-189CC3790DE4}"/>
              </a:ext>
            </a:extLst>
          </p:cNvPr>
          <p:cNvSpPr txBox="1"/>
          <p:nvPr/>
        </p:nvSpPr>
        <p:spPr>
          <a:xfrm>
            <a:off x="3046971" y="1319599"/>
            <a:ext cx="6098058" cy="923330"/>
          </a:xfrm>
          <a:prstGeom prst="rect">
            <a:avLst/>
          </a:prstGeom>
          <a:noFill/>
        </p:spPr>
        <p:txBody>
          <a:bodyPr wrap="square">
            <a:spAutoFit/>
          </a:bodyPr>
          <a:lstStyle/>
          <a:p>
            <a:pPr algn="ctr"/>
            <a:r>
              <a:rPr lang="en-US" b="1" dirty="0"/>
              <a:t>Rules:</a:t>
            </a:r>
          </a:p>
          <a:p>
            <a:pPr algn="ctr"/>
            <a:r>
              <a:rPr lang="en-US" dirty="0"/>
              <a:t>I will not read it</a:t>
            </a:r>
          </a:p>
          <a:p>
            <a:pPr algn="ctr"/>
            <a:r>
              <a:rPr lang="en-US" dirty="0"/>
              <a:t>Score = time to copy full essay</a:t>
            </a:r>
          </a:p>
        </p:txBody>
      </p:sp>
      <p:grpSp>
        <p:nvGrpSpPr>
          <p:cNvPr id="2" name="Group 1">
            <a:extLst>
              <a:ext uri="{FF2B5EF4-FFF2-40B4-BE49-F238E27FC236}">
                <a16:creationId xmlns:a16="http://schemas.microsoft.com/office/drawing/2014/main" id="{CBB589C6-9853-EBA0-E3CF-EE106C8C85AE}"/>
              </a:ext>
            </a:extLst>
          </p:cNvPr>
          <p:cNvGrpSpPr/>
          <p:nvPr/>
        </p:nvGrpSpPr>
        <p:grpSpPr>
          <a:xfrm>
            <a:off x="8342488" y="2334564"/>
            <a:ext cx="1836785" cy="642054"/>
            <a:chOff x="8342488" y="1604434"/>
            <a:chExt cx="1836785" cy="642054"/>
          </a:xfrm>
        </p:grpSpPr>
        <p:sp>
          <p:nvSpPr>
            <p:cNvPr id="12" name="TextBox 11">
              <a:extLst>
                <a:ext uri="{FF2B5EF4-FFF2-40B4-BE49-F238E27FC236}">
                  <a16:creationId xmlns:a16="http://schemas.microsoft.com/office/drawing/2014/main" id="{BA50197F-D13E-A0EF-7A4E-3C43540CCB7A}"/>
                </a:ext>
              </a:extLst>
            </p:cNvPr>
            <p:cNvSpPr txBox="1"/>
            <p:nvPr/>
          </p:nvSpPr>
          <p:spPr>
            <a:xfrm>
              <a:off x="8342488" y="1604434"/>
              <a:ext cx="1836785" cy="369332"/>
            </a:xfrm>
            <a:prstGeom prst="rect">
              <a:avLst/>
            </a:prstGeom>
            <a:noFill/>
          </p:spPr>
          <p:txBody>
            <a:bodyPr wrap="none" rtlCol="0">
              <a:spAutoFit/>
            </a:bodyPr>
            <a:lstStyle/>
            <a:p>
              <a:r>
                <a:rPr lang="en-US" b="1" dirty="0"/>
                <a:t>Not proofreading</a:t>
              </a:r>
            </a:p>
          </p:txBody>
        </p:sp>
        <p:sp>
          <p:nvSpPr>
            <p:cNvPr id="13" name="TextBox 12">
              <a:extLst>
                <a:ext uri="{FF2B5EF4-FFF2-40B4-BE49-F238E27FC236}">
                  <a16:creationId xmlns:a16="http://schemas.microsoft.com/office/drawing/2014/main" id="{43C890F6-9376-F5CE-2F5D-27915C2DDDA4}"/>
                </a:ext>
              </a:extLst>
            </p:cNvPr>
            <p:cNvSpPr txBox="1"/>
            <p:nvPr/>
          </p:nvSpPr>
          <p:spPr>
            <a:xfrm>
              <a:off x="8559759" y="1877156"/>
              <a:ext cx="1372042" cy="369332"/>
            </a:xfrm>
            <a:prstGeom prst="rect">
              <a:avLst/>
            </a:prstGeom>
            <a:noFill/>
          </p:spPr>
          <p:txBody>
            <a:bodyPr wrap="none" rtlCol="0">
              <a:spAutoFit/>
            </a:bodyPr>
            <a:lstStyle/>
            <a:p>
              <a:r>
                <a:rPr lang="en-US" i="1" dirty="0"/>
                <a:t>(1 sec/word)</a:t>
              </a:r>
            </a:p>
          </p:txBody>
        </p:sp>
      </p:grpSp>
      <p:grpSp>
        <p:nvGrpSpPr>
          <p:cNvPr id="14" name="Group 13">
            <a:extLst>
              <a:ext uri="{FF2B5EF4-FFF2-40B4-BE49-F238E27FC236}">
                <a16:creationId xmlns:a16="http://schemas.microsoft.com/office/drawing/2014/main" id="{74DB3768-3759-D73E-5B1E-A948BED082F6}"/>
              </a:ext>
            </a:extLst>
          </p:cNvPr>
          <p:cNvGrpSpPr/>
          <p:nvPr/>
        </p:nvGrpSpPr>
        <p:grpSpPr>
          <a:xfrm>
            <a:off x="2099733" y="2242929"/>
            <a:ext cx="1428020" cy="674438"/>
            <a:chOff x="2099733" y="1604434"/>
            <a:chExt cx="1428020" cy="674438"/>
          </a:xfrm>
        </p:grpSpPr>
        <p:sp>
          <p:nvSpPr>
            <p:cNvPr id="17" name="TextBox 16">
              <a:extLst>
                <a:ext uri="{FF2B5EF4-FFF2-40B4-BE49-F238E27FC236}">
                  <a16:creationId xmlns:a16="http://schemas.microsoft.com/office/drawing/2014/main" id="{385EE713-C02C-35ED-AD51-75FD01AF0F59}"/>
                </a:ext>
              </a:extLst>
            </p:cNvPr>
            <p:cNvSpPr txBox="1"/>
            <p:nvPr/>
          </p:nvSpPr>
          <p:spPr>
            <a:xfrm>
              <a:off x="2099733" y="1604434"/>
              <a:ext cx="1428020" cy="369332"/>
            </a:xfrm>
            <a:prstGeom prst="rect">
              <a:avLst/>
            </a:prstGeom>
            <a:noFill/>
          </p:spPr>
          <p:txBody>
            <a:bodyPr wrap="none" rtlCol="0">
              <a:spAutoFit/>
            </a:bodyPr>
            <a:lstStyle/>
            <a:p>
              <a:r>
                <a:rPr lang="en-US" b="1" dirty="0"/>
                <a:t>Proofreading</a:t>
              </a:r>
            </a:p>
          </p:txBody>
        </p:sp>
        <p:sp>
          <p:nvSpPr>
            <p:cNvPr id="18" name="TextBox 17">
              <a:extLst>
                <a:ext uri="{FF2B5EF4-FFF2-40B4-BE49-F238E27FC236}">
                  <a16:creationId xmlns:a16="http://schemas.microsoft.com/office/drawing/2014/main" id="{581E24B4-E282-E983-4AB5-714BBA2E6918}"/>
                </a:ext>
              </a:extLst>
            </p:cNvPr>
            <p:cNvSpPr txBox="1"/>
            <p:nvPr/>
          </p:nvSpPr>
          <p:spPr>
            <a:xfrm>
              <a:off x="2099733" y="1909540"/>
              <a:ext cx="1362874" cy="369332"/>
            </a:xfrm>
            <a:prstGeom prst="rect">
              <a:avLst/>
            </a:prstGeom>
            <a:noFill/>
          </p:spPr>
          <p:txBody>
            <a:bodyPr wrap="none" rtlCol="0">
              <a:spAutoFit/>
            </a:bodyPr>
            <a:lstStyle/>
            <a:p>
              <a:r>
                <a:rPr lang="en-US" i="1" dirty="0"/>
                <a:t>(5 sec/word)</a:t>
              </a:r>
            </a:p>
          </p:txBody>
        </p:sp>
      </p:grpSp>
      <p:grpSp>
        <p:nvGrpSpPr>
          <p:cNvPr id="8" name="Group 7">
            <a:extLst>
              <a:ext uri="{FF2B5EF4-FFF2-40B4-BE49-F238E27FC236}">
                <a16:creationId xmlns:a16="http://schemas.microsoft.com/office/drawing/2014/main" id="{A9B3390A-C119-67B0-816B-63300E60417D}"/>
              </a:ext>
            </a:extLst>
          </p:cNvPr>
          <p:cNvGrpSpPr/>
          <p:nvPr/>
        </p:nvGrpSpPr>
        <p:grpSpPr>
          <a:xfrm>
            <a:off x="-100911" y="1680670"/>
            <a:ext cx="3067077" cy="933292"/>
            <a:chOff x="-100911" y="1680670"/>
            <a:chExt cx="3067077" cy="933292"/>
          </a:xfrm>
        </p:grpSpPr>
        <p:sp>
          <p:nvSpPr>
            <p:cNvPr id="4" name="Donut 3">
              <a:extLst>
                <a:ext uri="{FF2B5EF4-FFF2-40B4-BE49-F238E27FC236}">
                  <a16:creationId xmlns:a16="http://schemas.microsoft.com/office/drawing/2014/main" id="{FF66518C-0B8A-E672-E611-81EDD4DC8007}"/>
                </a:ext>
              </a:extLst>
            </p:cNvPr>
            <p:cNvSpPr/>
            <p:nvPr/>
          </p:nvSpPr>
          <p:spPr>
            <a:xfrm rot="19800000">
              <a:off x="-100911" y="1680670"/>
              <a:ext cx="3067077" cy="933292"/>
            </a:xfrm>
            <a:prstGeom prst="donut">
              <a:avLst>
                <a:gd name="adj" fmla="val 93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A41E4691-7DAC-ABF7-BF7E-116A404A6D2D}"/>
                </a:ext>
              </a:extLst>
            </p:cNvPr>
            <p:cNvSpPr txBox="1"/>
            <p:nvPr/>
          </p:nvSpPr>
          <p:spPr>
            <a:xfrm rot="19800000">
              <a:off x="-83838" y="1950734"/>
              <a:ext cx="2972545" cy="369332"/>
            </a:xfrm>
            <a:prstGeom prst="rect">
              <a:avLst/>
            </a:prstGeom>
            <a:noFill/>
          </p:spPr>
          <p:txBody>
            <a:bodyPr wrap="none" rtlCol="0">
              <a:spAutoFit/>
            </a:bodyPr>
            <a:lstStyle/>
            <a:p>
              <a:r>
                <a:rPr lang="en-US" b="1" dirty="0"/>
                <a:t>WINNER OF SPEED CONTEST!</a:t>
              </a:r>
            </a:p>
          </p:txBody>
        </p:sp>
      </p:grpSp>
    </p:spTree>
    <p:extLst>
      <p:ext uri="{BB962C8B-B14F-4D97-AF65-F5344CB8AC3E}">
        <p14:creationId xmlns:p14="http://schemas.microsoft.com/office/powerpoint/2010/main" val="40869069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6B36E-18BC-75DA-7318-6E458BE617AE}"/>
              </a:ext>
            </a:extLst>
          </p:cNvPr>
          <p:cNvSpPr>
            <a:spLocks noGrp="1"/>
          </p:cNvSpPr>
          <p:nvPr>
            <p:ph type="title"/>
          </p:nvPr>
        </p:nvSpPr>
        <p:spPr>
          <a:xfrm>
            <a:off x="838200" y="2766218"/>
            <a:ext cx="10515600" cy="1325563"/>
          </a:xfrm>
        </p:spPr>
        <p:txBody>
          <a:bodyPr/>
          <a:lstStyle/>
          <a:p>
            <a:pPr algn="ctr"/>
            <a:r>
              <a:rPr lang="en-US" dirty="0"/>
              <a:t>Experiments</a:t>
            </a:r>
          </a:p>
        </p:txBody>
      </p:sp>
    </p:spTree>
    <p:extLst>
      <p:ext uri="{BB962C8B-B14F-4D97-AF65-F5344CB8AC3E}">
        <p14:creationId xmlns:p14="http://schemas.microsoft.com/office/powerpoint/2010/main" val="1078691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8A0DE4A-46E8-EB49-AADB-2610473D73B4}"/>
              </a:ext>
            </a:extLst>
          </p:cNvPr>
          <p:cNvSpPr txBox="1">
            <a:spLocks/>
          </p:cNvSpPr>
          <p:nvPr/>
        </p:nvSpPr>
        <p:spPr>
          <a:xfrm>
            <a:off x="838200" y="3592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‘Indirect’ directed evolution of polymerases</a:t>
            </a:r>
          </a:p>
        </p:txBody>
      </p:sp>
      <p:grpSp>
        <p:nvGrpSpPr>
          <p:cNvPr id="13" name="Group 12">
            <a:extLst>
              <a:ext uri="{FF2B5EF4-FFF2-40B4-BE49-F238E27FC236}">
                <a16:creationId xmlns:a16="http://schemas.microsoft.com/office/drawing/2014/main" id="{D1F8DD0E-C53F-114D-B5E0-0748F4C23A8A}"/>
              </a:ext>
            </a:extLst>
          </p:cNvPr>
          <p:cNvGrpSpPr/>
          <p:nvPr/>
        </p:nvGrpSpPr>
        <p:grpSpPr>
          <a:xfrm>
            <a:off x="12914192" y="1650773"/>
            <a:ext cx="2454097" cy="713709"/>
            <a:chOff x="8329583" y="1053333"/>
            <a:chExt cx="2454097" cy="713709"/>
          </a:xfrm>
        </p:grpSpPr>
        <p:sp>
          <p:nvSpPr>
            <p:cNvPr id="14" name="TextBox 13">
              <a:extLst>
                <a:ext uri="{FF2B5EF4-FFF2-40B4-BE49-F238E27FC236}">
                  <a16:creationId xmlns:a16="http://schemas.microsoft.com/office/drawing/2014/main" id="{7C7ED7D3-1CCB-904F-996A-46F6D791E58E}"/>
                </a:ext>
              </a:extLst>
            </p:cNvPr>
            <p:cNvSpPr txBox="1"/>
            <p:nvPr/>
          </p:nvSpPr>
          <p:spPr>
            <a:xfrm>
              <a:off x="9330910" y="1397710"/>
              <a:ext cx="1452770" cy="369332"/>
            </a:xfrm>
            <a:prstGeom prst="rect">
              <a:avLst/>
            </a:prstGeom>
            <a:noFill/>
          </p:spPr>
          <p:txBody>
            <a:bodyPr wrap="none" rtlCol="0">
              <a:spAutoFit/>
            </a:bodyPr>
            <a:lstStyle/>
            <a:p>
              <a:r>
                <a:rPr lang="en-US" b="1" dirty="0">
                  <a:solidFill>
                    <a:srgbClr val="FF0000"/>
                  </a:solidFill>
                </a:rPr>
                <a:t>Primary gene</a:t>
              </a:r>
            </a:p>
          </p:txBody>
        </p:sp>
        <p:sp>
          <p:nvSpPr>
            <p:cNvPr id="15" name="Bent Arrow 14">
              <a:extLst>
                <a:ext uri="{FF2B5EF4-FFF2-40B4-BE49-F238E27FC236}">
                  <a16:creationId xmlns:a16="http://schemas.microsoft.com/office/drawing/2014/main" id="{793C3C32-8552-9F4C-9CFD-4433F818B0BA}"/>
                </a:ext>
              </a:extLst>
            </p:cNvPr>
            <p:cNvSpPr/>
            <p:nvPr/>
          </p:nvSpPr>
          <p:spPr>
            <a:xfrm rot="5400000">
              <a:off x="9020129" y="362787"/>
              <a:ext cx="369332" cy="1750423"/>
            </a:xfrm>
            <a:prstGeom prst="bentArrow">
              <a:avLst>
                <a:gd name="adj1" fmla="val 6250"/>
                <a:gd name="adj2" fmla="val 12500"/>
                <a:gd name="adj3" fmla="val 19531"/>
                <a:gd name="adj4" fmla="val 437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6" name="TextBox 15">
            <a:extLst>
              <a:ext uri="{FF2B5EF4-FFF2-40B4-BE49-F238E27FC236}">
                <a16:creationId xmlns:a16="http://schemas.microsoft.com/office/drawing/2014/main" id="{FD1C66AD-E2CC-DC45-808C-79DC3D578880}"/>
              </a:ext>
            </a:extLst>
          </p:cNvPr>
          <p:cNvSpPr txBox="1"/>
          <p:nvPr/>
        </p:nvSpPr>
        <p:spPr>
          <a:xfrm>
            <a:off x="13417319" y="2355095"/>
            <a:ext cx="2494594" cy="369332"/>
          </a:xfrm>
          <a:prstGeom prst="rect">
            <a:avLst/>
          </a:prstGeom>
          <a:noFill/>
        </p:spPr>
        <p:txBody>
          <a:bodyPr wrap="none" rtlCol="0">
            <a:spAutoFit/>
          </a:bodyPr>
          <a:lstStyle/>
          <a:p>
            <a:r>
              <a:rPr lang="en-US" i="1" dirty="0"/>
              <a:t>Known fitness landscape</a:t>
            </a:r>
          </a:p>
        </p:txBody>
      </p:sp>
      <p:grpSp>
        <p:nvGrpSpPr>
          <p:cNvPr id="24" name="Group 23">
            <a:extLst>
              <a:ext uri="{FF2B5EF4-FFF2-40B4-BE49-F238E27FC236}">
                <a16:creationId xmlns:a16="http://schemas.microsoft.com/office/drawing/2014/main" id="{0D6599D8-99C6-8B42-9AE3-C8723271B86C}"/>
              </a:ext>
            </a:extLst>
          </p:cNvPr>
          <p:cNvGrpSpPr/>
          <p:nvPr/>
        </p:nvGrpSpPr>
        <p:grpSpPr>
          <a:xfrm>
            <a:off x="-4772793" y="3534000"/>
            <a:ext cx="3166966" cy="1279336"/>
            <a:chOff x="991903" y="3084621"/>
            <a:chExt cx="3166966" cy="1279336"/>
          </a:xfrm>
        </p:grpSpPr>
        <p:sp>
          <p:nvSpPr>
            <p:cNvPr id="25" name="TextBox 24">
              <a:extLst>
                <a:ext uri="{FF2B5EF4-FFF2-40B4-BE49-F238E27FC236}">
                  <a16:creationId xmlns:a16="http://schemas.microsoft.com/office/drawing/2014/main" id="{12997B00-CEE0-4844-ADF3-96FAB3918649}"/>
                </a:ext>
              </a:extLst>
            </p:cNvPr>
            <p:cNvSpPr txBox="1"/>
            <p:nvPr/>
          </p:nvSpPr>
          <p:spPr>
            <a:xfrm>
              <a:off x="991903" y="3440627"/>
              <a:ext cx="3024931" cy="923330"/>
            </a:xfrm>
            <a:prstGeom prst="rect">
              <a:avLst/>
            </a:prstGeom>
            <a:noFill/>
          </p:spPr>
          <p:txBody>
            <a:bodyPr wrap="square" rtlCol="0">
              <a:spAutoFit/>
            </a:bodyPr>
            <a:lstStyle/>
            <a:p>
              <a:pPr algn="ctr"/>
              <a:r>
                <a:rPr lang="en-US" b="1" dirty="0">
                  <a:solidFill>
                    <a:schemeClr val="accent1">
                      <a:lumMod val="75000"/>
                    </a:schemeClr>
                  </a:solidFill>
                </a:rPr>
                <a:t>Mutator gene</a:t>
              </a:r>
            </a:p>
            <a:p>
              <a:pPr algn="ctr"/>
              <a:r>
                <a:rPr lang="en-US" dirty="0"/>
                <a:t>Proofreading DNA polymerase</a:t>
              </a:r>
            </a:p>
            <a:p>
              <a:pPr algn="ctr"/>
              <a:endParaRPr lang="en-US" b="1" dirty="0">
                <a:solidFill>
                  <a:schemeClr val="accent1">
                    <a:lumMod val="75000"/>
                  </a:schemeClr>
                </a:solidFill>
              </a:endParaRPr>
            </a:p>
          </p:txBody>
        </p:sp>
        <p:sp>
          <p:nvSpPr>
            <p:cNvPr id="26" name="Bent Arrow 25">
              <a:extLst>
                <a:ext uri="{FF2B5EF4-FFF2-40B4-BE49-F238E27FC236}">
                  <a16:creationId xmlns:a16="http://schemas.microsoft.com/office/drawing/2014/main" id="{B72DEBCC-0523-BD4C-9195-1A80DEA9E954}"/>
                </a:ext>
              </a:extLst>
            </p:cNvPr>
            <p:cNvSpPr/>
            <p:nvPr/>
          </p:nvSpPr>
          <p:spPr>
            <a:xfrm rot="5400000" flipV="1">
              <a:off x="3111469" y="2381600"/>
              <a:ext cx="344380" cy="1750421"/>
            </a:xfrm>
            <a:prstGeom prst="bentArrow">
              <a:avLst>
                <a:gd name="adj1" fmla="val 6250"/>
                <a:gd name="adj2" fmla="val 12500"/>
                <a:gd name="adj3" fmla="val 19531"/>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4" name="Picture 3">
            <a:extLst>
              <a:ext uri="{FF2B5EF4-FFF2-40B4-BE49-F238E27FC236}">
                <a16:creationId xmlns:a16="http://schemas.microsoft.com/office/drawing/2014/main" id="{511F3C8B-9487-DE49-B851-564EC9E136E5}"/>
              </a:ext>
            </a:extLst>
          </p:cNvPr>
          <p:cNvPicPr>
            <a:picLocks noChangeAspect="1"/>
          </p:cNvPicPr>
          <p:nvPr/>
        </p:nvPicPr>
        <p:blipFill>
          <a:blip r:embed="rId4"/>
          <a:stretch>
            <a:fillRect/>
          </a:stretch>
        </p:blipFill>
        <p:spPr>
          <a:xfrm>
            <a:off x="4317969" y="2585940"/>
            <a:ext cx="3886612" cy="1896118"/>
          </a:xfrm>
          <a:prstGeom prst="rect">
            <a:avLst/>
          </a:prstGeom>
        </p:spPr>
      </p:pic>
      <p:grpSp>
        <p:nvGrpSpPr>
          <p:cNvPr id="37" name="Group 36">
            <a:extLst>
              <a:ext uri="{FF2B5EF4-FFF2-40B4-BE49-F238E27FC236}">
                <a16:creationId xmlns:a16="http://schemas.microsoft.com/office/drawing/2014/main" id="{51DEE07F-8EBA-1F4E-9AA3-40AC55DD5E62}"/>
              </a:ext>
            </a:extLst>
          </p:cNvPr>
          <p:cNvGrpSpPr/>
          <p:nvPr/>
        </p:nvGrpSpPr>
        <p:grpSpPr>
          <a:xfrm>
            <a:off x="6013269" y="1533364"/>
            <a:ext cx="2689512" cy="1325563"/>
            <a:chOff x="9296043" y="5209465"/>
            <a:chExt cx="2004357" cy="987875"/>
          </a:xfrm>
        </p:grpSpPr>
        <p:cxnSp>
          <p:nvCxnSpPr>
            <p:cNvPr id="38" name="Straight Arrow Connector 37">
              <a:extLst>
                <a:ext uri="{FF2B5EF4-FFF2-40B4-BE49-F238E27FC236}">
                  <a16:creationId xmlns:a16="http://schemas.microsoft.com/office/drawing/2014/main" id="{A50023B8-2DEB-454C-85FF-A38E22B1DFBA}"/>
                </a:ext>
              </a:extLst>
            </p:cNvPr>
            <p:cNvCxnSpPr>
              <a:cxnSpLocks/>
            </p:cNvCxnSpPr>
            <p:nvPr/>
          </p:nvCxnSpPr>
          <p:spPr>
            <a:xfrm flipV="1">
              <a:off x="10014013" y="5553211"/>
              <a:ext cx="0" cy="644129"/>
            </a:xfrm>
            <a:prstGeom prst="straightConnector1">
              <a:avLst/>
            </a:prstGeom>
            <a:ln w="28575">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D2E15F46-9077-5A4A-B7E1-71BC0FA851D3}"/>
                </a:ext>
              </a:extLst>
            </p:cNvPr>
            <p:cNvCxnSpPr>
              <a:cxnSpLocks/>
            </p:cNvCxnSpPr>
            <p:nvPr/>
          </p:nvCxnSpPr>
          <p:spPr>
            <a:xfrm flipV="1">
              <a:off x="10298222" y="5553211"/>
              <a:ext cx="0" cy="644129"/>
            </a:xfrm>
            <a:prstGeom prst="straightConnector1">
              <a:avLst/>
            </a:prstGeom>
            <a:ln w="28575">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F4CF430-AA06-1A4F-B86A-5D6B59AD0D42}"/>
                </a:ext>
              </a:extLst>
            </p:cNvPr>
            <p:cNvSpPr txBox="1"/>
            <p:nvPr/>
          </p:nvSpPr>
          <p:spPr>
            <a:xfrm>
              <a:off x="9296043" y="5209465"/>
              <a:ext cx="2004357" cy="369332"/>
            </a:xfrm>
            <a:prstGeom prst="rect">
              <a:avLst/>
            </a:prstGeom>
            <a:noFill/>
          </p:spPr>
          <p:txBody>
            <a:bodyPr wrap="square">
              <a:spAutoFit/>
            </a:bodyPr>
            <a:lstStyle/>
            <a:p>
              <a:r>
                <a:rPr lang="en-US" i="1" dirty="0"/>
                <a:t>Direction selection</a:t>
              </a:r>
            </a:p>
          </p:txBody>
        </p:sp>
      </p:grpSp>
      <p:sp>
        <p:nvSpPr>
          <p:cNvPr id="3" name="Title 1">
            <a:extLst>
              <a:ext uri="{FF2B5EF4-FFF2-40B4-BE49-F238E27FC236}">
                <a16:creationId xmlns:a16="http://schemas.microsoft.com/office/drawing/2014/main" id="{6688D9EC-D520-A14B-F625-05CA77522CD6}"/>
              </a:ext>
            </a:extLst>
          </p:cNvPr>
          <p:cNvSpPr>
            <a:spLocks noGrp="1"/>
          </p:cNvSpPr>
          <p:nvPr>
            <p:ph type="title"/>
          </p:nvPr>
        </p:nvSpPr>
        <p:spPr>
          <a:xfrm>
            <a:off x="1275076" y="-2124288"/>
            <a:ext cx="10515600" cy="1325563"/>
          </a:xfrm>
        </p:spPr>
        <p:txBody>
          <a:bodyPr/>
          <a:lstStyle/>
          <a:p>
            <a:r>
              <a:rPr lang="en-US" dirty="0" err="1"/>
              <a:t>Orthorep</a:t>
            </a:r>
            <a:r>
              <a:rPr lang="en-US" dirty="0"/>
              <a:t> – ideal setup for polymerase </a:t>
            </a:r>
            <a:r>
              <a:rPr lang="en-US" dirty="0" err="1"/>
              <a:t>evol</a:t>
            </a:r>
            <a:r>
              <a:rPr lang="en-US" dirty="0"/>
              <a:t>.</a:t>
            </a:r>
          </a:p>
        </p:txBody>
      </p:sp>
    </p:spTree>
    <p:custDataLst>
      <p:tags r:id="rId1"/>
    </p:custDataLst>
    <p:extLst>
      <p:ext uri="{BB962C8B-B14F-4D97-AF65-F5344CB8AC3E}">
        <p14:creationId xmlns:p14="http://schemas.microsoft.com/office/powerpoint/2010/main" val="3109393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DE286C-166C-7302-58A8-45A7769838FF}"/>
              </a:ext>
            </a:extLst>
          </p:cNvPr>
          <p:cNvPicPr>
            <a:picLocks noChangeAspect="1"/>
          </p:cNvPicPr>
          <p:nvPr/>
        </p:nvPicPr>
        <p:blipFill>
          <a:blip r:embed="rId4">
            <a:alphaModFix/>
          </a:blip>
          <a:stretch>
            <a:fillRect/>
          </a:stretch>
        </p:blipFill>
        <p:spPr>
          <a:xfrm>
            <a:off x="4456631" y="791699"/>
            <a:ext cx="3703968" cy="4114626"/>
          </a:xfrm>
          <a:prstGeom prst="rect">
            <a:avLst/>
          </a:prstGeom>
        </p:spPr>
      </p:pic>
      <p:sp>
        <p:nvSpPr>
          <p:cNvPr id="7" name="Title 1">
            <a:extLst>
              <a:ext uri="{FF2B5EF4-FFF2-40B4-BE49-F238E27FC236}">
                <a16:creationId xmlns:a16="http://schemas.microsoft.com/office/drawing/2014/main" id="{18A0DE4A-46E8-EB49-AADB-2610473D73B4}"/>
              </a:ext>
            </a:extLst>
          </p:cNvPr>
          <p:cNvSpPr txBox="1">
            <a:spLocks/>
          </p:cNvSpPr>
          <p:nvPr/>
        </p:nvSpPr>
        <p:spPr>
          <a:xfrm>
            <a:off x="838200" y="3592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Controlled evolution of DNA polymerases</a:t>
            </a:r>
          </a:p>
        </p:txBody>
      </p:sp>
      <p:grpSp>
        <p:nvGrpSpPr>
          <p:cNvPr id="13" name="Group 12">
            <a:extLst>
              <a:ext uri="{FF2B5EF4-FFF2-40B4-BE49-F238E27FC236}">
                <a16:creationId xmlns:a16="http://schemas.microsoft.com/office/drawing/2014/main" id="{D1F8DD0E-C53F-114D-B5E0-0748F4C23A8A}"/>
              </a:ext>
            </a:extLst>
          </p:cNvPr>
          <p:cNvGrpSpPr/>
          <p:nvPr/>
        </p:nvGrpSpPr>
        <p:grpSpPr>
          <a:xfrm>
            <a:off x="12914192" y="1650773"/>
            <a:ext cx="2454097" cy="713709"/>
            <a:chOff x="8329583" y="1053333"/>
            <a:chExt cx="2454097" cy="713709"/>
          </a:xfrm>
        </p:grpSpPr>
        <p:sp>
          <p:nvSpPr>
            <p:cNvPr id="14" name="TextBox 13">
              <a:extLst>
                <a:ext uri="{FF2B5EF4-FFF2-40B4-BE49-F238E27FC236}">
                  <a16:creationId xmlns:a16="http://schemas.microsoft.com/office/drawing/2014/main" id="{7C7ED7D3-1CCB-904F-996A-46F6D791E58E}"/>
                </a:ext>
              </a:extLst>
            </p:cNvPr>
            <p:cNvSpPr txBox="1"/>
            <p:nvPr/>
          </p:nvSpPr>
          <p:spPr>
            <a:xfrm>
              <a:off x="9330910" y="1397710"/>
              <a:ext cx="1452770" cy="369332"/>
            </a:xfrm>
            <a:prstGeom prst="rect">
              <a:avLst/>
            </a:prstGeom>
            <a:noFill/>
          </p:spPr>
          <p:txBody>
            <a:bodyPr wrap="none" rtlCol="0">
              <a:spAutoFit/>
            </a:bodyPr>
            <a:lstStyle/>
            <a:p>
              <a:r>
                <a:rPr lang="en-US" b="1" dirty="0">
                  <a:solidFill>
                    <a:srgbClr val="FF0000"/>
                  </a:solidFill>
                </a:rPr>
                <a:t>Primary gene</a:t>
              </a:r>
            </a:p>
          </p:txBody>
        </p:sp>
        <p:sp>
          <p:nvSpPr>
            <p:cNvPr id="15" name="Bent Arrow 14">
              <a:extLst>
                <a:ext uri="{FF2B5EF4-FFF2-40B4-BE49-F238E27FC236}">
                  <a16:creationId xmlns:a16="http://schemas.microsoft.com/office/drawing/2014/main" id="{793C3C32-8552-9F4C-9CFD-4433F818B0BA}"/>
                </a:ext>
              </a:extLst>
            </p:cNvPr>
            <p:cNvSpPr/>
            <p:nvPr/>
          </p:nvSpPr>
          <p:spPr>
            <a:xfrm rot="5400000">
              <a:off x="9020129" y="362787"/>
              <a:ext cx="369332" cy="1750423"/>
            </a:xfrm>
            <a:prstGeom prst="bentArrow">
              <a:avLst>
                <a:gd name="adj1" fmla="val 6250"/>
                <a:gd name="adj2" fmla="val 12500"/>
                <a:gd name="adj3" fmla="val 19531"/>
                <a:gd name="adj4" fmla="val 437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6" name="TextBox 15">
            <a:extLst>
              <a:ext uri="{FF2B5EF4-FFF2-40B4-BE49-F238E27FC236}">
                <a16:creationId xmlns:a16="http://schemas.microsoft.com/office/drawing/2014/main" id="{FD1C66AD-E2CC-DC45-808C-79DC3D578880}"/>
              </a:ext>
            </a:extLst>
          </p:cNvPr>
          <p:cNvSpPr txBox="1"/>
          <p:nvPr/>
        </p:nvSpPr>
        <p:spPr>
          <a:xfrm>
            <a:off x="13417319" y="2355095"/>
            <a:ext cx="2494594" cy="369332"/>
          </a:xfrm>
          <a:prstGeom prst="rect">
            <a:avLst/>
          </a:prstGeom>
          <a:noFill/>
        </p:spPr>
        <p:txBody>
          <a:bodyPr wrap="none" rtlCol="0">
            <a:spAutoFit/>
          </a:bodyPr>
          <a:lstStyle/>
          <a:p>
            <a:r>
              <a:rPr lang="en-US" i="1" dirty="0"/>
              <a:t>Known fitness landscape</a:t>
            </a:r>
          </a:p>
        </p:txBody>
      </p:sp>
      <p:grpSp>
        <p:nvGrpSpPr>
          <p:cNvPr id="24" name="Group 23">
            <a:extLst>
              <a:ext uri="{FF2B5EF4-FFF2-40B4-BE49-F238E27FC236}">
                <a16:creationId xmlns:a16="http://schemas.microsoft.com/office/drawing/2014/main" id="{0D6599D8-99C6-8B42-9AE3-C8723271B86C}"/>
              </a:ext>
            </a:extLst>
          </p:cNvPr>
          <p:cNvGrpSpPr/>
          <p:nvPr/>
        </p:nvGrpSpPr>
        <p:grpSpPr>
          <a:xfrm>
            <a:off x="-4772793" y="3534000"/>
            <a:ext cx="3166966" cy="1279336"/>
            <a:chOff x="991903" y="3084621"/>
            <a:chExt cx="3166966" cy="1279336"/>
          </a:xfrm>
        </p:grpSpPr>
        <p:sp>
          <p:nvSpPr>
            <p:cNvPr id="25" name="TextBox 24">
              <a:extLst>
                <a:ext uri="{FF2B5EF4-FFF2-40B4-BE49-F238E27FC236}">
                  <a16:creationId xmlns:a16="http://schemas.microsoft.com/office/drawing/2014/main" id="{12997B00-CEE0-4844-ADF3-96FAB3918649}"/>
                </a:ext>
              </a:extLst>
            </p:cNvPr>
            <p:cNvSpPr txBox="1"/>
            <p:nvPr/>
          </p:nvSpPr>
          <p:spPr>
            <a:xfrm>
              <a:off x="991903" y="3440627"/>
              <a:ext cx="3024931" cy="923330"/>
            </a:xfrm>
            <a:prstGeom prst="rect">
              <a:avLst/>
            </a:prstGeom>
            <a:noFill/>
          </p:spPr>
          <p:txBody>
            <a:bodyPr wrap="square" rtlCol="0">
              <a:spAutoFit/>
            </a:bodyPr>
            <a:lstStyle/>
            <a:p>
              <a:pPr algn="ctr"/>
              <a:r>
                <a:rPr lang="en-US" b="1" dirty="0">
                  <a:solidFill>
                    <a:schemeClr val="accent1">
                      <a:lumMod val="75000"/>
                    </a:schemeClr>
                  </a:solidFill>
                </a:rPr>
                <a:t>Mutator gene</a:t>
              </a:r>
            </a:p>
            <a:p>
              <a:pPr algn="ctr"/>
              <a:r>
                <a:rPr lang="en-US" dirty="0"/>
                <a:t>Proofreading DNA polymerase</a:t>
              </a:r>
            </a:p>
            <a:p>
              <a:pPr algn="ctr"/>
              <a:endParaRPr lang="en-US" b="1" dirty="0">
                <a:solidFill>
                  <a:schemeClr val="accent1">
                    <a:lumMod val="75000"/>
                  </a:schemeClr>
                </a:solidFill>
              </a:endParaRPr>
            </a:p>
          </p:txBody>
        </p:sp>
        <p:sp>
          <p:nvSpPr>
            <p:cNvPr id="26" name="Bent Arrow 25">
              <a:extLst>
                <a:ext uri="{FF2B5EF4-FFF2-40B4-BE49-F238E27FC236}">
                  <a16:creationId xmlns:a16="http://schemas.microsoft.com/office/drawing/2014/main" id="{B72DEBCC-0523-BD4C-9195-1A80DEA9E954}"/>
                </a:ext>
              </a:extLst>
            </p:cNvPr>
            <p:cNvSpPr/>
            <p:nvPr/>
          </p:nvSpPr>
          <p:spPr>
            <a:xfrm rot="5400000" flipV="1">
              <a:off x="3111469" y="2381600"/>
              <a:ext cx="344380" cy="1750421"/>
            </a:xfrm>
            <a:prstGeom prst="bentArrow">
              <a:avLst>
                <a:gd name="adj1" fmla="val 6250"/>
                <a:gd name="adj2" fmla="val 12500"/>
                <a:gd name="adj3" fmla="val 19531"/>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 name="Group 1">
            <a:extLst>
              <a:ext uri="{FF2B5EF4-FFF2-40B4-BE49-F238E27FC236}">
                <a16:creationId xmlns:a16="http://schemas.microsoft.com/office/drawing/2014/main" id="{6ED9D018-FFCA-E94A-99B8-3931B5925490}"/>
              </a:ext>
            </a:extLst>
          </p:cNvPr>
          <p:cNvGrpSpPr/>
          <p:nvPr/>
        </p:nvGrpSpPr>
        <p:grpSpPr>
          <a:xfrm>
            <a:off x="4204928" y="5741647"/>
            <a:ext cx="4407784" cy="1015663"/>
            <a:chOff x="4204928" y="3696251"/>
            <a:chExt cx="4407784" cy="1015663"/>
          </a:xfrm>
        </p:grpSpPr>
        <p:sp>
          <p:nvSpPr>
            <p:cNvPr id="27" name="TextBox 26">
              <a:extLst>
                <a:ext uri="{FF2B5EF4-FFF2-40B4-BE49-F238E27FC236}">
                  <a16:creationId xmlns:a16="http://schemas.microsoft.com/office/drawing/2014/main" id="{A3CD0E6B-1900-4040-AA43-2392DA5D6D04}"/>
                </a:ext>
              </a:extLst>
            </p:cNvPr>
            <p:cNvSpPr txBox="1"/>
            <p:nvPr/>
          </p:nvSpPr>
          <p:spPr>
            <a:xfrm>
              <a:off x="5406641" y="4342582"/>
              <a:ext cx="2004357" cy="369332"/>
            </a:xfrm>
            <a:prstGeom prst="rect">
              <a:avLst/>
            </a:prstGeom>
            <a:noFill/>
          </p:spPr>
          <p:txBody>
            <a:bodyPr wrap="square">
              <a:spAutoFit/>
            </a:bodyPr>
            <a:lstStyle/>
            <a:p>
              <a:pPr algn="ctr"/>
              <a:r>
                <a:rPr lang="en-US" i="1" dirty="0"/>
                <a:t>C. Liu lab, Cell 2018</a:t>
              </a:r>
            </a:p>
          </p:txBody>
        </p:sp>
        <p:sp>
          <p:nvSpPr>
            <p:cNvPr id="31" name="TextBox 30">
              <a:extLst>
                <a:ext uri="{FF2B5EF4-FFF2-40B4-BE49-F238E27FC236}">
                  <a16:creationId xmlns:a16="http://schemas.microsoft.com/office/drawing/2014/main" id="{718A77BC-9DD5-5848-998B-37A914420441}"/>
                </a:ext>
              </a:extLst>
            </p:cNvPr>
            <p:cNvSpPr txBox="1"/>
            <p:nvPr/>
          </p:nvSpPr>
          <p:spPr>
            <a:xfrm>
              <a:off x="4204928" y="3696251"/>
              <a:ext cx="4407784" cy="646331"/>
            </a:xfrm>
            <a:prstGeom prst="rect">
              <a:avLst/>
            </a:prstGeom>
            <a:noFill/>
          </p:spPr>
          <p:txBody>
            <a:bodyPr wrap="square">
              <a:spAutoFit/>
            </a:bodyPr>
            <a:lstStyle/>
            <a:p>
              <a:pPr algn="ctr"/>
              <a:r>
                <a:rPr lang="en-US" dirty="0"/>
                <a:t>Orthogonal self-replicative plasmid in yeast</a:t>
              </a:r>
            </a:p>
            <a:p>
              <a:pPr algn="ctr"/>
              <a:r>
                <a:rPr lang="en-US" dirty="0"/>
                <a:t>(</a:t>
              </a:r>
              <a:r>
                <a:rPr lang="en-US" b="1" dirty="0" err="1"/>
                <a:t>Orthorep</a:t>
              </a:r>
              <a:r>
                <a:rPr lang="en-US" b="1" dirty="0"/>
                <a:t>)</a:t>
              </a:r>
            </a:p>
          </p:txBody>
        </p:sp>
      </p:grpSp>
      <p:sp>
        <p:nvSpPr>
          <p:cNvPr id="5" name="TextBox 4">
            <a:extLst>
              <a:ext uri="{FF2B5EF4-FFF2-40B4-BE49-F238E27FC236}">
                <a16:creationId xmlns:a16="http://schemas.microsoft.com/office/drawing/2014/main" id="{1361B21A-22FE-464E-7B83-BDE2D1F201FE}"/>
              </a:ext>
            </a:extLst>
          </p:cNvPr>
          <p:cNvSpPr txBox="1"/>
          <p:nvPr/>
        </p:nvSpPr>
        <p:spPr>
          <a:xfrm>
            <a:off x="9082078" y="9577947"/>
            <a:ext cx="3330142" cy="646331"/>
          </a:xfrm>
          <a:prstGeom prst="rect">
            <a:avLst/>
          </a:prstGeom>
          <a:noFill/>
        </p:spPr>
        <p:txBody>
          <a:bodyPr wrap="none" rtlCol="0">
            <a:spAutoFit/>
          </a:bodyPr>
          <a:lstStyle/>
          <a:p>
            <a:r>
              <a:rPr lang="en-US" b="1" dirty="0"/>
              <a:t>BETTER IMAGE WITH YEAST </a:t>
            </a:r>
          </a:p>
          <a:p>
            <a:r>
              <a:rPr lang="en-US" b="1" dirty="0"/>
              <a:t>+ IMAGE OF DNA VIRUS WITH TP</a:t>
            </a:r>
          </a:p>
        </p:txBody>
      </p:sp>
      <p:sp>
        <p:nvSpPr>
          <p:cNvPr id="9" name="TextBox 8">
            <a:extLst>
              <a:ext uri="{FF2B5EF4-FFF2-40B4-BE49-F238E27FC236}">
                <a16:creationId xmlns:a16="http://schemas.microsoft.com/office/drawing/2014/main" id="{1D4D5D66-21F9-D89E-2A9F-A31C9768F297}"/>
              </a:ext>
            </a:extLst>
          </p:cNvPr>
          <p:cNvSpPr txBox="1"/>
          <p:nvPr/>
        </p:nvSpPr>
        <p:spPr>
          <a:xfrm>
            <a:off x="5093821" y="1466106"/>
            <a:ext cx="2004357" cy="369332"/>
          </a:xfrm>
          <a:prstGeom prst="rect">
            <a:avLst/>
          </a:prstGeom>
          <a:noFill/>
        </p:spPr>
        <p:txBody>
          <a:bodyPr wrap="square">
            <a:spAutoFit/>
          </a:bodyPr>
          <a:lstStyle/>
          <a:p>
            <a:r>
              <a:rPr lang="en-US" i="1" dirty="0"/>
              <a:t>S. cerevisiae</a:t>
            </a:r>
          </a:p>
        </p:txBody>
      </p:sp>
    </p:spTree>
    <p:custDataLst>
      <p:tags r:id="rId1"/>
    </p:custDataLst>
    <p:extLst>
      <p:ext uri="{BB962C8B-B14F-4D97-AF65-F5344CB8AC3E}">
        <p14:creationId xmlns:p14="http://schemas.microsoft.com/office/powerpoint/2010/main" val="3783165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9096FF6-6584-A2D4-8F72-756CFBEBE588}"/>
              </a:ext>
            </a:extLst>
          </p:cNvPr>
          <p:cNvPicPr>
            <a:picLocks noChangeAspect="1"/>
          </p:cNvPicPr>
          <p:nvPr/>
        </p:nvPicPr>
        <p:blipFill>
          <a:blip r:embed="rId4">
            <a:alphaModFix/>
          </a:blip>
          <a:stretch>
            <a:fillRect/>
          </a:stretch>
        </p:blipFill>
        <p:spPr>
          <a:xfrm>
            <a:off x="4258971" y="664605"/>
            <a:ext cx="3870632" cy="4114626"/>
          </a:xfrm>
          <a:prstGeom prst="rect">
            <a:avLst/>
          </a:prstGeom>
        </p:spPr>
      </p:pic>
      <p:sp>
        <p:nvSpPr>
          <p:cNvPr id="2" name="Title 1">
            <a:extLst>
              <a:ext uri="{FF2B5EF4-FFF2-40B4-BE49-F238E27FC236}">
                <a16:creationId xmlns:a16="http://schemas.microsoft.com/office/drawing/2014/main" id="{782EABF7-82C0-AD48-B1DF-B39E7E0B4246}"/>
              </a:ext>
            </a:extLst>
          </p:cNvPr>
          <p:cNvSpPr>
            <a:spLocks noGrp="1"/>
          </p:cNvSpPr>
          <p:nvPr>
            <p:ph type="title"/>
          </p:nvPr>
        </p:nvSpPr>
        <p:spPr>
          <a:xfrm>
            <a:off x="838200" y="35929"/>
            <a:ext cx="10515600" cy="1325563"/>
          </a:xfrm>
        </p:spPr>
        <p:txBody>
          <a:bodyPr/>
          <a:lstStyle/>
          <a:p>
            <a:pPr algn="ctr"/>
            <a:r>
              <a:rPr lang="en-US" dirty="0"/>
              <a:t>Controlled evolution of DNA polymerases</a:t>
            </a:r>
          </a:p>
        </p:txBody>
      </p:sp>
      <p:pic>
        <p:nvPicPr>
          <p:cNvPr id="44" name="Picture 43">
            <a:extLst>
              <a:ext uri="{FF2B5EF4-FFF2-40B4-BE49-F238E27FC236}">
                <a16:creationId xmlns:a16="http://schemas.microsoft.com/office/drawing/2014/main" id="{9F19D3A3-4051-704F-817E-EAF3B92EEE58}"/>
              </a:ext>
            </a:extLst>
          </p:cNvPr>
          <p:cNvPicPr>
            <a:picLocks noChangeAspect="1"/>
          </p:cNvPicPr>
          <p:nvPr/>
        </p:nvPicPr>
        <p:blipFill>
          <a:blip r:embed="rId5"/>
          <a:stretch>
            <a:fillRect/>
          </a:stretch>
        </p:blipFill>
        <p:spPr>
          <a:xfrm>
            <a:off x="12578301" y="4327740"/>
            <a:ext cx="4533900" cy="2997200"/>
          </a:xfrm>
          <a:prstGeom prst="rect">
            <a:avLst/>
          </a:prstGeom>
        </p:spPr>
      </p:pic>
      <p:pic>
        <p:nvPicPr>
          <p:cNvPr id="5" name="Picture 4">
            <a:extLst>
              <a:ext uri="{FF2B5EF4-FFF2-40B4-BE49-F238E27FC236}">
                <a16:creationId xmlns:a16="http://schemas.microsoft.com/office/drawing/2014/main" id="{CE4EF8E9-9F37-4741-AB13-F74177515207}"/>
              </a:ext>
            </a:extLst>
          </p:cNvPr>
          <p:cNvPicPr>
            <a:picLocks noChangeAspect="1"/>
          </p:cNvPicPr>
          <p:nvPr/>
        </p:nvPicPr>
        <p:blipFill>
          <a:blip r:embed="rId6"/>
          <a:stretch>
            <a:fillRect/>
          </a:stretch>
        </p:blipFill>
        <p:spPr>
          <a:xfrm>
            <a:off x="5518162" y="-2566825"/>
            <a:ext cx="2184400" cy="1536700"/>
          </a:xfrm>
          <a:prstGeom prst="rect">
            <a:avLst/>
          </a:prstGeom>
        </p:spPr>
      </p:pic>
      <p:grpSp>
        <p:nvGrpSpPr>
          <p:cNvPr id="15" name="Group 14">
            <a:extLst>
              <a:ext uri="{FF2B5EF4-FFF2-40B4-BE49-F238E27FC236}">
                <a16:creationId xmlns:a16="http://schemas.microsoft.com/office/drawing/2014/main" id="{7949A12B-AF0E-E703-9F6E-27ECACCB0CB6}"/>
              </a:ext>
            </a:extLst>
          </p:cNvPr>
          <p:cNvGrpSpPr/>
          <p:nvPr/>
        </p:nvGrpSpPr>
        <p:grpSpPr>
          <a:xfrm>
            <a:off x="5842240" y="916309"/>
            <a:ext cx="4516872" cy="2015301"/>
            <a:chOff x="5842240" y="920692"/>
            <a:chExt cx="4516872" cy="2015301"/>
          </a:xfrm>
        </p:grpSpPr>
        <p:sp>
          <p:nvSpPr>
            <p:cNvPr id="18" name="Rectangle 17">
              <a:extLst>
                <a:ext uri="{FF2B5EF4-FFF2-40B4-BE49-F238E27FC236}">
                  <a16:creationId xmlns:a16="http://schemas.microsoft.com/office/drawing/2014/main" id="{CC11C456-BDB7-F540-96C7-9E60CAAE68A3}"/>
                </a:ext>
              </a:extLst>
            </p:cNvPr>
            <p:cNvSpPr/>
            <p:nvPr/>
          </p:nvSpPr>
          <p:spPr>
            <a:xfrm>
              <a:off x="8967672" y="2566661"/>
              <a:ext cx="1332416" cy="369332"/>
            </a:xfrm>
            <a:prstGeom prst="rect">
              <a:avLst/>
            </a:prstGeom>
          </p:spPr>
          <p:txBody>
            <a:bodyPr wrap="none">
              <a:spAutoFit/>
            </a:bodyPr>
            <a:lstStyle/>
            <a:p>
              <a:r>
                <a:rPr lang="en-US" i="1" dirty="0"/>
                <a:t>his3 </a:t>
              </a:r>
              <a:r>
                <a:rPr lang="en-US" dirty="0"/>
                <a:t>– </a:t>
              </a:r>
              <a:r>
                <a:rPr lang="en-US" i="1" dirty="0"/>
                <a:t>ura3*</a:t>
              </a:r>
            </a:p>
          </p:txBody>
        </p:sp>
        <p:grpSp>
          <p:nvGrpSpPr>
            <p:cNvPr id="13" name="Group 12">
              <a:extLst>
                <a:ext uri="{FF2B5EF4-FFF2-40B4-BE49-F238E27FC236}">
                  <a16:creationId xmlns:a16="http://schemas.microsoft.com/office/drawing/2014/main" id="{F2B762CD-E341-4837-21EA-D6673566BD6C}"/>
                </a:ext>
              </a:extLst>
            </p:cNvPr>
            <p:cNvGrpSpPr/>
            <p:nvPr/>
          </p:nvGrpSpPr>
          <p:grpSpPr>
            <a:xfrm>
              <a:off x="5842240" y="920692"/>
              <a:ext cx="4516872" cy="1650964"/>
              <a:chOff x="5842240" y="920692"/>
              <a:chExt cx="4516872" cy="1650964"/>
            </a:xfrm>
          </p:grpSpPr>
          <p:sp>
            <p:nvSpPr>
              <p:cNvPr id="40" name="TextBox 39">
                <a:extLst>
                  <a:ext uri="{FF2B5EF4-FFF2-40B4-BE49-F238E27FC236}">
                    <a16:creationId xmlns:a16="http://schemas.microsoft.com/office/drawing/2014/main" id="{C73E16ED-19E6-3E4A-BC57-E92CBEAF1E23}"/>
                  </a:ext>
                </a:extLst>
              </p:cNvPr>
              <p:cNvSpPr txBox="1"/>
              <p:nvPr/>
            </p:nvSpPr>
            <p:spPr>
              <a:xfrm>
                <a:off x="8903905" y="2202324"/>
                <a:ext cx="1455207" cy="369332"/>
              </a:xfrm>
              <a:prstGeom prst="rect">
                <a:avLst/>
              </a:prstGeom>
              <a:noFill/>
            </p:spPr>
            <p:txBody>
              <a:bodyPr wrap="none" rtlCol="0">
                <a:spAutoFit/>
              </a:bodyPr>
              <a:lstStyle/>
              <a:p>
                <a:r>
                  <a:rPr lang="en-US" b="1" dirty="0">
                    <a:solidFill>
                      <a:srgbClr val="FF0000"/>
                    </a:solidFill>
                  </a:rPr>
                  <a:t>Known genes</a:t>
                </a:r>
              </a:p>
            </p:txBody>
          </p:sp>
          <p:grpSp>
            <p:nvGrpSpPr>
              <p:cNvPr id="22" name="Group 21">
                <a:extLst>
                  <a:ext uri="{FF2B5EF4-FFF2-40B4-BE49-F238E27FC236}">
                    <a16:creationId xmlns:a16="http://schemas.microsoft.com/office/drawing/2014/main" id="{DE1673CE-480A-A145-BD1F-53687CFDA244}"/>
                  </a:ext>
                </a:extLst>
              </p:cNvPr>
              <p:cNvGrpSpPr/>
              <p:nvPr/>
            </p:nvGrpSpPr>
            <p:grpSpPr>
              <a:xfrm>
                <a:off x="5842240" y="920692"/>
                <a:ext cx="2004357" cy="1281632"/>
                <a:chOff x="9323377" y="5192413"/>
                <a:chExt cx="2004357" cy="1281632"/>
              </a:xfrm>
            </p:grpSpPr>
            <p:cxnSp>
              <p:nvCxnSpPr>
                <p:cNvPr id="17" name="Straight Arrow Connector 16">
                  <a:extLst>
                    <a:ext uri="{FF2B5EF4-FFF2-40B4-BE49-F238E27FC236}">
                      <a16:creationId xmlns:a16="http://schemas.microsoft.com/office/drawing/2014/main" id="{8D13F56C-7E93-3B45-A204-38E269732AAE}"/>
                    </a:ext>
                  </a:extLst>
                </p:cNvPr>
                <p:cNvCxnSpPr>
                  <a:cxnSpLocks/>
                </p:cNvCxnSpPr>
                <p:nvPr/>
              </p:nvCxnSpPr>
              <p:spPr>
                <a:xfrm flipV="1">
                  <a:off x="9905848" y="5829916"/>
                  <a:ext cx="0" cy="644129"/>
                </a:xfrm>
                <a:prstGeom prst="straightConnector1">
                  <a:avLst/>
                </a:prstGeom>
                <a:ln w="28575">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28FDA47-3D47-B441-B917-4F41CE71D56F}"/>
                    </a:ext>
                  </a:extLst>
                </p:cNvPr>
                <p:cNvCxnSpPr>
                  <a:cxnSpLocks/>
                </p:cNvCxnSpPr>
                <p:nvPr/>
              </p:nvCxnSpPr>
              <p:spPr>
                <a:xfrm flipV="1">
                  <a:off x="10091499" y="5829916"/>
                  <a:ext cx="0" cy="644129"/>
                </a:xfrm>
                <a:prstGeom prst="straightConnector1">
                  <a:avLst/>
                </a:prstGeom>
                <a:ln w="28575">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76A3678-2BC8-5848-8FD4-9F1F39A8FD4C}"/>
                    </a:ext>
                  </a:extLst>
                </p:cNvPr>
                <p:cNvSpPr txBox="1"/>
                <p:nvPr/>
              </p:nvSpPr>
              <p:spPr>
                <a:xfrm>
                  <a:off x="9323377" y="5192413"/>
                  <a:ext cx="2004357" cy="646331"/>
                </a:xfrm>
                <a:prstGeom prst="rect">
                  <a:avLst/>
                </a:prstGeom>
                <a:noFill/>
              </p:spPr>
              <p:txBody>
                <a:bodyPr wrap="square">
                  <a:spAutoFit/>
                </a:bodyPr>
                <a:lstStyle/>
                <a:p>
                  <a:r>
                    <a:rPr lang="en-US" i="1" dirty="0"/>
                    <a:t>Direct </a:t>
                  </a:r>
                </a:p>
                <a:p>
                  <a:r>
                    <a:rPr lang="en-US" i="1" dirty="0"/>
                    <a:t>selection</a:t>
                  </a:r>
                </a:p>
              </p:txBody>
            </p:sp>
          </p:grpSp>
        </p:grpSp>
      </p:grpSp>
      <p:cxnSp>
        <p:nvCxnSpPr>
          <p:cNvPr id="14" name="Straight Arrow Connector 13">
            <a:extLst>
              <a:ext uri="{FF2B5EF4-FFF2-40B4-BE49-F238E27FC236}">
                <a16:creationId xmlns:a16="http://schemas.microsoft.com/office/drawing/2014/main" id="{2187A22B-43D5-A58F-68D5-9A50225E7EC4}"/>
              </a:ext>
            </a:extLst>
          </p:cNvPr>
          <p:cNvCxnSpPr>
            <a:cxnSpLocks/>
          </p:cNvCxnSpPr>
          <p:nvPr/>
        </p:nvCxnSpPr>
        <p:spPr>
          <a:xfrm>
            <a:off x="7255224" y="2370667"/>
            <a:ext cx="164352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2BF136DE-2D82-40E5-72FA-E3DF63C09BD0}"/>
              </a:ext>
            </a:extLst>
          </p:cNvPr>
          <p:cNvGrpSpPr/>
          <p:nvPr/>
        </p:nvGrpSpPr>
        <p:grpSpPr>
          <a:xfrm>
            <a:off x="9568205" y="2943706"/>
            <a:ext cx="2372124" cy="1791809"/>
            <a:chOff x="9568205" y="2943706"/>
            <a:chExt cx="2372124" cy="1791809"/>
          </a:xfrm>
        </p:grpSpPr>
        <p:cxnSp>
          <p:nvCxnSpPr>
            <p:cNvPr id="24" name="Straight Arrow Connector 23">
              <a:extLst>
                <a:ext uri="{FF2B5EF4-FFF2-40B4-BE49-F238E27FC236}">
                  <a16:creationId xmlns:a16="http://schemas.microsoft.com/office/drawing/2014/main" id="{A4F12837-15BE-C6F0-9B6C-E9E270378F2C}"/>
                </a:ext>
              </a:extLst>
            </p:cNvPr>
            <p:cNvCxnSpPr>
              <a:cxnSpLocks/>
            </p:cNvCxnSpPr>
            <p:nvPr/>
          </p:nvCxnSpPr>
          <p:spPr>
            <a:xfrm>
              <a:off x="9875053" y="2943706"/>
              <a:ext cx="734890" cy="1062237"/>
            </a:xfrm>
            <a:prstGeom prst="straightConnector1">
              <a:avLst/>
            </a:prstGeom>
            <a:ln w="381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4B0AFB9F-AD93-B627-E588-8534832B31D9}"/>
                </a:ext>
              </a:extLst>
            </p:cNvPr>
            <p:cNvSpPr txBox="1"/>
            <p:nvPr/>
          </p:nvSpPr>
          <p:spPr>
            <a:xfrm>
              <a:off x="9568205" y="4150740"/>
              <a:ext cx="2372124" cy="584775"/>
            </a:xfrm>
            <a:prstGeom prst="rect">
              <a:avLst/>
            </a:prstGeom>
            <a:noFill/>
          </p:spPr>
          <p:txBody>
            <a:bodyPr wrap="none" rtlCol="0">
              <a:spAutoFit/>
            </a:bodyPr>
            <a:lstStyle/>
            <a:p>
              <a:pPr algn="ctr"/>
              <a:r>
                <a:rPr lang="en-US" sz="1600" dirty="0"/>
                <a:t>Metabolic gene</a:t>
              </a:r>
            </a:p>
            <a:p>
              <a:pPr algn="ctr"/>
              <a:r>
                <a:rPr lang="en-US" sz="1600" dirty="0"/>
                <a:t>disabled by stop codon (*)</a:t>
              </a:r>
            </a:p>
          </p:txBody>
        </p:sp>
      </p:grpSp>
      <p:grpSp>
        <p:nvGrpSpPr>
          <p:cNvPr id="74" name="Group 73">
            <a:extLst>
              <a:ext uri="{FF2B5EF4-FFF2-40B4-BE49-F238E27FC236}">
                <a16:creationId xmlns:a16="http://schemas.microsoft.com/office/drawing/2014/main" id="{B989C2A3-2CAE-6AF9-961B-E31A6B86DF7D}"/>
              </a:ext>
            </a:extLst>
          </p:cNvPr>
          <p:cNvGrpSpPr/>
          <p:nvPr/>
        </p:nvGrpSpPr>
        <p:grpSpPr>
          <a:xfrm>
            <a:off x="7761951" y="3023268"/>
            <a:ext cx="1463349" cy="1712247"/>
            <a:chOff x="7761951" y="3023268"/>
            <a:chExt cx="1463349" cy="1712247"/>
          </a:xfrm>
        </p:grpSpPr>
        <p:cxnSp>
          <p:nvCxnSpPr>
            <p:cNvPr id="26" name="Straight Arrow Connector 25">
              <a:extLst>
                <a:ext uri="{FF2B5EF4-FFF2-40B4-BE49-F238E27FC236}">
                  <a16:creationId xmlns:a16="http://schemas.microsoft.com/office/drawing/2014/main" id="{D6F97791-E2C7-176E-202C-9C364A1DBC8C}"/>
                </a:ext>
              </a:extLst>
            </p:cNvPr>
            <p:cNvCxnSpPr>
              <a:cxnSpLocks/>
            </p:cNvCxnSpPr>
            <p:nvPr/>
          </p:nvCxnSpPr>
          <p:spPr>
            <a:xfrm flipH="1">
              <a:off x="8634883" y="3023268"/>
              <a:ext cx="556651" cy="994771"/>
            </a:xfrm>
            <a:prstGeom prst="straightConnector1">
              <a:avLst/>
            </a:prstGeom>
            <a:ln w="381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AA77E1D7-80D6-9D45-EC9A-5AC398C9AFEA}"/>
                </a:ext>
              </a:extLst>
            </p:cNvPr>
            <p:cNvSpPr txBox="1"/>
            <p:nvPr/>
          </p:nvSpPr>
          <p:spPr>
            <a:xfrm>
              <a:off x="7761951" y="4150740"/>
              <a:ext cx="1463349" cy="584775"/>
            </a:xfrm>
            <a:prstGeom prst="rect">
              <a:avLst/>
            </a:prstGeom>
            <a:noFill/>
          </p:spPr>
          <p:txBody>
            <a:bodyPr wrap="none" rtlCol="0">
              <a:spAutoFit/>
            </a:bodyPr>
            <a:lstStyle/>
            <a:p>
              <a:pPr algn="ctr"/>
              <a:r>
                <a:rPr lang="en-US" sz="1600" dirty="0"/>
                <a:t>Functional </a:t>
              </a:r>
            </a:p>
            <a:p>
              <a:pPr algn="ctr"/>
              <a:r>
                <a:rPr lang="en-US" sz="1600" dirty="0"/>
                <a:t>metabolic gene</a:t>
              </a:r>
            </a:p>
          </p:txBody>
        </p:sp>
      </p:grpSp>
      <p:grpSp>
        <p:nvGrpSpPr>
          <p:cNvPr id="75" name="Group 74">
            <a:extLst>
              <a:ext uri="{FF2B5EF4-FFF2-40B4-BE49-F238E27FC236}">
                <a16:creationId xmlns:a16="http://schemas.microsoft.com/office/drawing/2014/main" id="{BD67CAC4-5CB9-BCA7-FE09-09C49AB3A757}"/>
              </a:ext>
            </a:extLst>
          </p:cNvPr>
          <p:cNvGrpSpPr/>
          <p:nvPr/>
        </p:nvGrpSpPr>
        <p:grpSpPr>
          <a:xfrm>
            <a:off x="7536218" y="4803300"/>
            <a:ext cx="1391042" cy="1710994"/>
            <a:chOff x="7536218" y="4803300"/>
            <a:chExt cx="1391042" cy="1710994"/>
          </a:xfrm>
        </p:grpSpPr>
        <p:sp>
          <p:nvSpPr>
            <p:cNvPr id="29" name="TextBox 28">
              <a:extLst>
                <a:ext uri="{FF2B5EF4-FFF2-40B4-BE49-F238E27FC236}">
                  <a16:creationId xmlns:a16="http://schemas.microsoft.com/office/drawing/2014/main" id="{9DBB4E91-9E62-E937-9888-B9780300593E}"/>
                </a:ext>
              </a:extLst>
            </p:cNvPr>
            <p:cNvSpPr txBox="1"/>
            <p:nvPr/>
          </p:nvSpPr>
          <p:spPr>
            <a:xfrm>
              <a:off x="7841963" y="5867963"/>
              <a:ext cx="1085297" cy="646331"/>
            </a:xfrm>
            <a:prstGeom prst="rect">
              <a:avLst/>
            </a:prstGeom>
            <a:noFill/>
          </p:spPr>
          <p:txBody>
            <a:bodyPr wrap="none" rtlCol="0">
              <a:spAutoFit/>
            </a:bodyPr>
            <a:lstStyle/>
            <a:p>
              <a:pPr algn="ctr"/>
              <a:r>
                <a:rPr lang="en-US" b="1" dirty="0"/>
                <a:t>Select for</a:t>
              </a:r>
            </a:p>
            <a:p>
              <a:pPr algn="ctr"/>
              <a:r>
                <a:rPr lang="en-US" b="1" dirty="0"/>
                <a:t>speed</a:t>
              </a:r>
            </a:p>
          </p:txBody>
        </p:sp>
        <p:sp>
          <p:nvSpPr>
            <p:cNvPr id="31" name="TextBox 30">
              <a:extLst>
                <a:ext uri="{FF2B5EF4-FFF2-40B4-BE49-F238E27FC236}">
                  <a16:creationId xmlns:a16="http://schemas.microsoft.com/office/drawing/2014/main" id="{16936F58-DA82-0757-189A-E3A07CDC0BCC}"/>
                </a:ext>
              </a:extLst>
            </p:cNvPr>
            <p:cNvSpPr txBox="1"/>
            <p:nvPr/>
          </p:nvSpPr>
          <p:spPr>
            <a:xfrm>
              <a:off x="7536218" y="5055047"/>
              <a:ext cx="644344" cy="369332"/>
            </a:xfrm>
            <a:prstGeom prst="rect">
              <a:avLst/>
            </a:prstGeom>
            <a:noFill/>
          </p:spPr>
          <p:txBody>
            <a:bodyPr wrap="none" rtlCol="0">
              <a:spAutoFit/>
            </a:bodyPr>
            <a:lstStyle/>
            <a:p>
              <a:r>
                <a:rPr lang="en-US" dirty="0"/>
                <a:t>+3AT</a:t>
              </a:r>
            </a:p>
          </p:txBody>
        </p:sp>
        <p:cxnSp>
          <p:nvCxnSpPr>
            <p:cNvPr id="35" name="Straight Arrow Connector 34">
              <a:extLst>
                <a:ext uri="{FF2B5EF4-FFF2-40B4-BE49-F238E27FC236}">
                  <a16:creationId xmlns:a16="http://schemas.microsoft.com/office/drawing/2014/main" id="{8CF6913B-7810-1D05-A7F0-29C9F9A02DFD}"/>
                </a:ext>
              </a:extLst>
            </p:cNvPr>
            <p:cNvCxnSpPr>
              <a:cxnSpLocks/>
            </p:cNvCxnSpPr>
            <p:nvPr/>
          </p:nvCxnSpPr>
          <p:spPr>
            <a:xfrm>
              <a:off x="8411246" y="4803300"/>
              <a:ext cx="0" cy="829404"/>
            </a:xfrm>
            <a:prstGeom prst="straightConnector1">
              <a:avLst/>
            </a:prstGeom>
            <a:ln w="381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73" name="Group 72">
            <a:extLst>
              <a:ext uri="{FF2B5EF4-FFF2-40B4-BE49-F238E27FC236}">
                <a16:creationId xmlns:a16="http://schemas.microsoft.com/office/drawing/2014/main" id="{5386B83B-9FC1-DA6A-5191-D3A2DFFA45D4}"/>
              </a:ext>
            </a:extLst>
          </p:cNvPr>
          <p:cNvGrpSpPr/>
          <p:nvPr/>
        </p:nvGrpSpPr>
        <p:grpSpPr>
          <a:xfrm>
            <a:off x="10070718" y="4803300"/>
            <a:ext cx="1462421" cy="1710994"/>
            <a:chOff x="10070718" y="4803300"/>
            <a:chExt cx="1462421" cy="1710994"/>
          </a:xfrm>
        </p:grpSpPr>
        <p:sp>
          <p:nvSpPr>
            <p:cNvPr id="30" name="TextBox 29">
              <a:extLst>
                <a:ext uri="{FF2B5EF4-FFF2-40B4-BE49-F238E27FC236}">
                  <a16:creationId xmlns:a16="http://schemas.microsoft.com/office/drawing/2014/main" id="{12163B69-55F8-AE25-2767-251CD557DFAC}"/>
                </a:ext>
              </a:extLst>
            </p:cNvPr>
            <p:cNvSpPr txBox="1"/>
            <p:nvPr/>
          </p:nvSpPr>
          <p:spPr>
            <a:xfrm>
              <a:off x="10070718" y="5867963"/>
              <a:ext cx="1138197" cy="646331"/>
            </a:xfrm>
            <a:prstGeom prst="rect">
              <a:avLst/>
            </a:prstGeom>
            <a:noFill/>
          </p:spPr>
          <p:txBody>
            <a:bodyPr wrap="none" rtlCol="0">
              <a:spAutoFit/>
            </a:bodyPr>
            <a:lstStyle/>
            <a:p>
              <a:pPr algn="ctr"/>
              <a:r>
                <a:rPr lang="en-US" b="1" dirty="0"/>
                <a:t>Select for </a:t>
              </a:r>
            </a:p>
            <a:p>
              <a:pPr algn="ctr"/>
              <a:r>
                <a:rPr lang="en-US" b="1" dirty="0"/>
                <a:t>accuracy</a:t>
              </a:r>
            </a:p>
          </p:txBody>
        </p:sp>
        <p:grpSp>
          <p:nvGrpSpPr>
            <p:cNvPr id="72" name="Group 71">
              <a:extLst>
                <a:ext uri="{FF2B5EF4-FFF2-40B4-BE49-F238E27FC236}">
                  <a16:creationId xmlns:a16="http://schemas.microsoft.com/office/drawing/2014/main" id="{27E2CF1F-2F92-B92E-C316-C362E2E5F981}"/>
                </a:ext>
              </a:extLst>
            </p:cNvPr>
            <p:cNvGrpSpPr/>
            <p:nvPr/>
          </p:nvGrpSpPr>
          <p:grpSpPr>
            <a:xfrm>
              <a:off x="10605806" y="4803300"/>
              <a:ext cx="927333" cy="829404"/>
              <a:chOff x="10605806" y="4803300"/>
              <a:chExt cx="927333" cy="829404"/>
            </a:xfrm>
          </p:grpSpPr>
          <p:cxnSp>
            <p:nvCxnSpPr>
              <p:cNvPr id="38" name="Straight Arrow Connector 37">
                <a:extLst>
                  <a:ext uri="{FF2B5EF4-FFF2-40B4-BE49-F238E27FC236}">
                    <a16:creationId xmlns:a16="http://schemas.microsoft.com/office/drawing/2014/main" id="{EBA0B27F-76F0-A104-8771-5E068434935D}"/>
                  </a:ext>
                </a:extLst>
              </p:cNvPr>
              <p:cNvCxnSpPr>
                <a:cxnSpLocks/>
              </p:cNvCxnSpPr>
              <p:nvPr/>
            </p:nvCxnSpPr>
            <p:spPr>
              <a:xfrm>
                <a:off x="10605806" y="4803300"/>
                <a:ext cx="0" cy="829404"/>
              </a:xfrm>
              <a:prstGeom prst="straightConnector1">
                <a:avLst/>
              </a:prstGeom>
              <a:ln w="381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F4C09CE2-9D59-782E-7676-8DDD8F72EE82}"/>
                  </a:ext>
                </a:extLst>
              </p:cNvPr>
              <p:cNvSpPr txBox="1"/>
              <p:nvPr/>
            </p:nvSpPr>
            <p:spPr>
              <a:xfrm>
                <a:off x="10766519" y="5055047"/>
                <a:ext cx="766620" cy="369332"/>
              </a:xfrm>
              <a:prstGeom prst="rect">
                <a:avLst/>
              </a:prstGeom>
              <a:noFill/>
            </p:spPr>
            <p:txBody>
              <a:bodyPr wrap="none" rtlCol="0">
                <a:spAutoFit/>
              </a:bodyPr>
              <a:lstStyle/>
              <a:p>
                <a:r>
                  <a:rPr lang="en-US" dirty="0"/>
                  <a:t>-uracil</a:t>
                </a:r>
              </a:p>
            </p:txBody>
          </p:sp>
        </p:grpSp>
      </p:grpSp>
      <p:grpSp>
        <p:nvGrpSpPr>
          <p:cNvPr id="60" name="Group 59">
            <a:extLst>
              <a:ext uri="{FF2B5EF4-FFF2-40B4-BE49-F238E27FC236}">
                <a16:creationId xmlns:a16="http://schemas.microsoft.com/office/drawing/2014/main" id="{7368A45B-3952-5F9E-E25F-27D728281281}"/>
              </a:ext>
            </a:extLst>
          </p:cNvPr>
          <p:cNvGrpSpPr/>
          <p:nvPr/>
        </p:nvGrpSpPr>
        <p:grpSpPr>
          <a:xfrm>
            <a:off x="682829" y="1562640"/>
            <a:ext cx="5159411" cy="1832202"/>
            <a:chOff x="682829" y="1562640"/>
            <a:chExt cx="5159411" cy="1832202"/>
          </a:xfrm>
        </p:grpSpPr>
        <p:sp>
          <p:nvSpPr>
            <p:cNvPr id="49" name="TextBox 48">
              <a:extLst>
                <a:ext uri="{FF2B5EF4-FFF2-40B4-BE49-F238E27FC236}">
                  <a16:creationId xmlns:a16="http://schemas.microsoft.com/office/drawing/2014/main" id="{83F62962-14AD-F443-8C7A-6A7256601F4E}"/>
                </a:ext>
              </a:extLst>
            </p:cNvPr>
            <p:cNvSpPr txBox="1"/>
            <p:nvPr/>
          </p:nvSpPr>
          <p:spPr>
            <a:xfrm>
              <a:off x="682829" y="1562640"/>
              <a:ext cx="3024931" cy="923330"/>
            </a:xfrm>
            <a:prstGeom prst="rect">
              <a:avLst/>
            </a:prstGeom>
            <a:noFill/>
          </p:spPr>
          <p:txBody>
            <a:bodyPr wrap="square" rtlCol="0">
              <a:spAutoFit/>
            </a:bodyPr>
            <a:lstStyle/>
            <a:p>
              <a:pPr algn="ctr"/>
              <a:r>
                <a:rPr lang="en-US" b="1" dirty="0">
                  <a:solidFill>
                    <a:schemeClr val="accent1">
                      <a:lumMod val="75000"/>
                    </a:schemeClr>
                  </a:solidFill>
                </a:rPr>
                <a:t>Mutator gene</a:t>
              </a:r>
            </a:p>
            <a:p>
              <a:pPr algn="ctr"/>
              <a:r>
                <a:rPr lang="en-US" dirty="0"/>
                <a:t>Proofreading DNA polymerase</a:t>
              </a:r>
            </a:p>
            <a:p>
              <a:pPr algn="ctr"/>
              <a:endParaRPr lang="en-US" b="1" dirty="0">
                <a:solidFill>
                  <a:schemeClr val="accent1">
                    <a:lumMod val="75000"/>
                  </a:schemeClr>
                </a:solidFill>
              </a:endParaRPr>
            </a:p>
          </p:txBody>
        </p:sp>
        <p:cxnSp>
          <p:nvCxnSpPr>
            <p:cNvPr id="7" name="Straight Arrow Connector 6">
              <a:extLst>
                <a:ext uri="{FF2B5EF4-FFF2-40B4-BE49-F238E27FC236}">
                  <a16:creationId xmlns:a16="http://schemas.microsoft.com/office/drawing/2014/main" id="{FC4A44FF-60B3-899B-C4D7-BBBA423A4C46}"/>
                </a:ext>
              </a:extLst>
            </p:cNvPr>
            <p:cNvCxnSpPr>
              <a:cxnSpLocks/>
            </p:cNvCxnSpPr>
            <p:nvPr/>
          </p:nvCxnSpPr>
          <p:spPr>
            <a:xfrm flipV="1">
              <a:off x="5842240" y="1739900"/>
              <a:ext cx="0" cy="1654942"/>
            </a:xfrm>
            <a:prstGeom prst="straightConnector1">
              <a:avLst/>
            </a:prstGeom>
            <a:ln w="381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349EED73-539A-D9F6-8193-9373A82ABD69}"/>
                </a:ext>
              </a:extLst>
            </p:cNvPr>
            <p:cNvCxnSpPr>
              <a:cxnSpLocks/>
            </p:cNvCxnSpPr>
            <p:nvPr/>
          </p:nvCxnSpPr>
          <p:spPr>
            <a:xfrm flipH="1">
              <a:off x="3707760" y="1739900"/>
              <a:ext cx="213448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9957E75E-B2B9-215C-A9AD-853EDDD5AE76}"/>
              </a:ext>
            </a:extLst>
          </p:cNvPr>
          <p:cNvGrpSpPr/>
          <p:nvPr/>
        </p:nvGrpSpPr>
        <p:grpSpPr>
          <a:xfrm>
            <a:off x="-31390" y="2345644"/>
            <a:ext cx="3549561" cy="2362309"/>
            <a:chOff x="-31390" y="2345644"/>
            <a:chExt cx="3549561" cy="2362309"/>
          </a:xfrm>
        </p:grpSpPr>
        <p:grpSp>
          <p:nvGrpSpPr>
            <p:cNvPr id="66" name="Group 65">
              <a:extLst>
                <a:ext uri="{FF2B5EF4-FFF2-40B4-BE49-F238E27FC236}">
                  <a16:creationId xmlns:a16="http://schemas.microsoft.com/office/drawing/2014/main" id="{FE5716AA-9786-D4E7-6D9C-77BB585B6281}"/>
                </a:ext>
              </a:extLst>
            </p:cNvPr>
            <p:cNvGrpSpPr/>
            <p:nvPr/>
          </p:nvGrpSpPr>
          <p:grpSpPr>
            <a:xfrm>
              <a:off x="616651" y="3333182"/>
              <a:ext cx="2650280" cy="1374771"/>
              <a:chOff x="616651" y="3333182"/>
              <a:chExt cx="2650280" cy="1374771"/>
            </a:xfrm>
          </p:grpSpPr>
          <p:pic>
            <p:nvPicPr>
              <p:cNvPr id="63" name="Picture 62">
                <a:extLst>
                  <a:ext uri="{FF2B5EF4-FFF2-40B4-BE49-F238E27FC236}">
                    <a16:creationId xmlns:a16="http://schemas.microsoft.com/office/drawing/2014/main" id="{04FB9FB2-97D8-369A-63FF-3A9A99AE5B54}"/>
                  </a:ext>
                </a:extLst>
              </p:cNvPr>
              <p:cNvPicPr>
                <a:picLocks noChangeAspect="1"/>
              </p:cNvPicPr>
              <p:nvPr/>
            </p:nvPicPr>
            <p:blipFill>
              <a:blip r:embed="rId7"/>
              <a:stretch>
                <a:fillRect/>
              </a:stretch>
            </p:blipFill>
            <p:spPr>
              <a:xfrm>
                <a:off x="2070381" y="3347555"/>
                <a:ext cx="1196550" cy="1284657"/>
              </a:xfrm>
              <a:prstGeom prst="rect">
                <a:avLst/>
              </a:prstGeom>
            </p:spPr>
          </p:pic>
          <p:pic>
            <p:nvPicPr>
              <p:cNvPr id="64" name="Picture 63">
                <a:extLst>
                  <a:ext uri="{FF2B5EF4-FFF2-40B4-BE49-F238E27FC236}">
                    <a16:creationId xmlns:a16="http://schemas.microsoft.com/office/drawing/2014/main" id="{96A65B5D-C5A7-4CBD-1265-B1B73038FFF6}"/>
                  </a:ext>
                </a:extLst>
              </p:cNvPr>
              <p:cNvPicPr>
                <a:picLocks noChangeAspect="1"/>
              </p:cNvPicPr>
              <p:nvPr/>
            </p:nvPicPr>
            <p:blipFill>
              <a:blip r:embed="rId8"/>
              <a:stretch>
                <a:fillRect/>
              </a:stretch>
            </p:blipFill>
            <p:spPr>
              <a:xfrm>
                <a:off x="616651" y="3333182"/>
                <a:ext cx="1272936" cy="1374771"/>
              </a:xfrm>
              <a:prstGeom prst="rect">
                <a:avLst/>
              </a:prstGeom>
            </p:spPr>
          </p:pic>
        </p:grpSp>
        <p:sp>
          <p:nvSpPr>
            <p:cNvPr id="65" name="TextBox 64">
              <a:extLst>
                <a:ext uri="{FF2B5EF4-FFF2-40B4-BE49-F238E27FC236}">
                  <a16:creationId xmlns:a16="http://schemas.microsoft.com/office/drawing/2014/main" id="{B671A65E-A294-022A-E508-0CFDA8F04C4D}"/>
                </a:ext>
              </a:extLst>
            </p:cNvPr>
            <p:cNvSpPr txBox="1"/>
            <p:nvPr/>
          </p:nvSpPr>
          <p:spPr>
            <a:xfrm>
              <a:off x="-31390" y="2345644"/>
              <a:ext cx="3549561" cy="923330"/>
            </a:xfrm>
            <a:prstGeom prst="rect">
              <a:avLst/>
            </a:prstGeom>
            <a:noFill/>
          </p:spPr>
          <p:txBody>
            <a:bodyPr wrap="none" rtlCol="0">
              <a:spAutoFit/>
            </a:bodyPr>
            <a:lstStyle/>
            <a:p>
              <a:r>
                <a:rPr lang="en-US" b="1" dirty="0"/>
                <a:t>Slower DNA-Ps =&gt; </a:t>
              </a:r>
            </a:p>
            <a:p>
              <a:r>
                <a:rPr lang="en-US" b="1" dirty="0"/>
                <a:t>	Lower DNA copy number </a:t>
              </a:r>
            </a:p>
            <a:p>
              <a:r>
                <a:rPr lang="en-US" b="1" dirty="0"/>
                <a:t>		</a:t>
              </a:r>
              <a:endParaRPr lang="en-US" dirty="0"/>
            </a:p>
          </p:txBody>
        </p:sp>
      </p:grpSp>
      <p:grpSp>
        <p:nvGrpSpPr>
          <p:cNvPr id="80" name="Group 79">
            <a:extLst>
              <a:ext uri="{FF2B5EF4-FFF2-40B4-BE49-F238E27FC236}">
                <a16:creationId xmlns:a16="http://schemas.microsoft.com/office/drawing/2014/main" id="{0ECCF21F-11C0-D1F4-5200-FDADCCE5D69F}"/>
              </a:ext>
            </a:extLst>
          </p:cNvPr>
          <p:cNvGrpSpPr/>
          <p:nvPr/>
        </p:nvGrpSpPr>
        <p:grpSpPr>
          <a:xfrm>
            <a:off x="119856" y="2941965"/>
            <a:ext cx="10180232" cy="3880106"/>
            <a:chOff x="119856" y="2941965"/>
            <a:chExt cx="10180232" cy="3880106"/>
          </a:xfrm>
        </p:grpSpPr>
        <p:grpSp>
          <p:nvGrpSpPr>
            <p:cNvPr id="62" name="Group 61">
              <a:extLst>
                <a:ext uri="{FF2B5EF4-FFF2-40B4-BE49-F238E27FC236}">
                  <a16:creationId xmlns:a16="http://schemas.microsoft.com/office/drawing/2014/main" id="{F4531331-FCD1-8070-0A8F-DA723A1A08D9}"/>
                </a:ext>
              </a:extLst>
            </p:cNvPr>
            <p:cNvGrpSpPr/>
            <p:nvPr/>
          </p:nvGrpSpPr>
          <p:grpSpPr>
            <a:xfrm>
              <a:off x="119856" y="4723965"/>
              <a:ext cx="3261140" cy="2098106"/>
              <a:chOff x="119856" y="4723965"/>
              <a:chExt cx="3261140" cy="2098106"/>
            </a:xfrm>
          </p:grpSpPr>
          <p:pic>
            <p:nvPicPr>
              <p:cNvPr id="53" name="Picture 52">
                <a:extLst>
                  <a:ext uri="{FF2B5EF4-FFF2-40B4-BE49-F238E27FC236}">
                    <a16:creationId xmlns:a16="http://schemas.microsoft.com/office/drawing/2014/main" id="{A8CB23EF-033E-A399-A521-AF28EB549CB5}"/>
                  </a:ext>
                </a:extLst>
              </p:cNvPr>
              <p:cNvPicPr>
                <a:picLocks noChangeAspect="1"/>
              </p:cNvPicPr>
              <p:nvPr/>
            </p:nvPicPr>
            <p:blipFill rotWithShape="1">
              <a:blip r:embed="rId9"/>
              <a:srcRect b="8284"/>
              <a:stretch/>
            </p:blipFill>
            <p:spPr>
              <a:xfrm>
                <a:off x="119856" y="4723965"/>
                <a:ext cx="2960365" cy="1793289"/>
              </a:xfrm>
              <a:prstGeom prst="rect">
                <a:avLst/>
              </a:prstGeom>
            </p:spPr>
          </p:pic>
          <p:sp>
            <p:nvSpPr>
              <p:cNvPr id="54" name="TextBox 53">
                <a:extLst>
                  <a:ext uri="{FF2B5EF4-FFF2-40B4-BE49-F238E27FC236}">
                    <a16:creationId xmlns:a16="http://schemas.microsoft.com/office/drawing/2014/main" id="{35FD397A-8036-1DC6-24AC-8F9B8963D5BD}"/>
                  </a:ext>
                </a:extLst>
              </p:cNvPr>
              <p:cNvSpPr txBox="1"/>
              <p:nvPr/>
            </p:nvSpPr>
            <p:spPr>
              <a:xfrm>
                <a:off x="532916" y="6514294"/>
                <a:ext cx="2848080" cy="307777"/>
              </a:xfrm>
              <a:prstGeom prst="rect">
                <a:avLst/>
              </a:prstGeom>
              <a:noFill/>
            </p:spPr>
            <p:txBody>
              <a:bodyPr wrap="square" rtlCol="0">
                <a:spAutoFit/>
              </a:bodyPr>
              <a:lstStyle/>
              <a:p>
                <a:r>
                  <a:rPr lang="en-US" sz="1400" dirty="0"/>
                  <a:t>Protein expression level</a:t>
                </a:r>
              </a:p>
            </p:txBody>
          </p:sp>
        </p:grpSp>
        <p:sp>
          <p:nvSpPr>
            <p:cNvPr id="78" name="TextBox 77">
              <a:extLst>
                <a:ext uri="{FF2B5EF4-FFF2-40B4-BE49-F238E27FC236}">
                  <a16:creationId xmlns:a16="http://schemas.microsoft.com/office/drawing/2014/main" id="{4AE8A42F-60E8-8111-DB79-C971BE806AF3}"/>
                </a:ext>
              </a:extLst>
            </p:cNvPr>
            <p:cNvSpPr txBox="1"/>
            <p:nvPr/>
          </p:nvSpPr>
          <p:spPr>
            <a:xfrm>
              <a:off x="1703096" y="2941965"/>
              <a:ext cx="8596992" cy="369332"/>
            </a:xfrm>
            <a:prstGeom prst="rect">
              <a:avLst/>
            </a:prstGeom>
            <a:noFill/>
          </p:spPr>
          <p:txBody>
            <a:bodyPr wrap="square">
              <a:spAutoFit/>
            </a:bodyPr>
            <a:lstStyle/>
            <a:p>
              <a:r>
                <a:rPr lang="en-US" b="1" dirty="0"/>
                <a:t>=&gt; Lower primary expression</a:t>
              </a:r>
              <a:endParaRPr lang="en-US" dirty="0"/>
            </a:p>
          </p:txBody>
        </p:sp>
      </p:grpSp>
      <p:pic>
        <p:nvPicPr>
          <p:cNvPr id="79" name="Picture 78">
            <a:extLst>
              <a:ext uri="{FF2B5EF4-FFF2-40B4-BE49-F238E27FC236}">
                <a16:creationId xmlns:a16="http://schemas.microsoft.com/office/drawing/2014/main" id="{DD05F057-FEF7-E96C-99D6-F67DC7C4B162}"/>
              </a:ext>
            </a:extLst>
          </p:cNvPr>
          <p:cNvPicPr>
            <a:picLocks noChangeAspect="1"/>
          </p:cNvPicPr>
          <p:nvPr/>
        </p:nvPicPr>
        <p:blipFill>
          <a:blip r:embed="rId10"/>
          <a:stretch>
            <a:fillRect/>
          </a:stretch>
        </p:blipFill>
        <p:spPr>
          <a:xfrm>
            <a:off x="3161987" y="4718373"/>
            <a:ext cx="2960363" cy="2051084"/>
          </a:xfrm>
          <a:prstGeom prst="rect">
            <a:avLst/>
          </a:prstGeom>
        </p:spPr>
      </p:pic>
    </p:spTree>
    <p:custDataLst>
      <p:tags r:id="rId1"/>
    </p:custDataLst>
    <p:extLst>
      <p:ext uri="{BB962C8B-B14F-4D97-AF65-F5344CB8AC3E}">
        <p14:creationId xmlns:p14="http://schemas.microsoft.com/office/powerpoint/2010/main" val="1641895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3392B20E-E8CB-6750-8ECD-D0C35F0D9CA1}"/>
              </a:ext>
            </a:extLst>
          </p:cNvPr>
          <p:cNvPicPr>
            <a:picLocks noChangeAspect="1"/>
          </p:cNvPicPr>
          <p:nvPr/>
        </p:nvPicPr>
        <p:blipFill>
          <a:blip r:embed="rId4">
            <a:alphaModFix/>
          </a:blip>
          <a:stretch>
            <a:fillRect/>
          </a:stretch>
        </p:blipFill>
        <p:spPr>
          <a:xfrm>
            <a:off x="703023" y="1243325"/>
            <a:ext cx="3703968" cy="4114626"/>
          </a:xfrm>
          <a:prstGeom prst="rect">
            <a:avLst/>
          </a:prstGeom>
        </p:spPr>
      </p:pic>
      <p:sp>
        <p:nvSpPr>
          <p:cNvPr id="2" name="Title 1">
            <a:extLst>
              <a:ext uri="{FF2B5EF4-FFF2-40B4-BE49-F238E27FC236}">
                <a16:creationId xmlns:a16="http://schemas.microsoft.com/office/drawing/2014/main" id="{782EABF7-82C0-AD48-B1DF-B39E7E0B4246}"/>
              </a:ext>
            </a:extLst>
          </p:cNvPr>
          <p:cNvSpPr>
            <a:spLocks noGrp="1"/>
          </p:cNvSpPr>
          <p:nvPr>
            <p:ph type="title"/>
          </p:nvPr>
        </p:nvSpPr>
        <p:spPr>
          <a:xfrm>
            <a:off x="838200" y="35929"/>
            <a:ext cx="10515600" cy="1325563"/>
          </a:xfrm>
        </p:spPr>
        <p:txBody>
          <a:bodyPr/>
          <a:lstStyle/>
          <a:p>
            <a:pPr algn="ctr"/>
            <a:r>
              <a:rPr lang="en-US" dirty="0"/>
              <a:t>Controlled evolution of DNA polymerases</a:t>
            </a:r>
          </a:p>
        </p:txBody>
      </p:sp>
      <p:pic>
        <p:nvPicPr>
          <p:cNvPr id="44" name="Picture 43">
            <a:extLst>
              <a:ext uri="{FF2B5EF4-FFF2-40B4-BE49-F238E27FC236}">
                <a16:creationId xmlns:a16="http://schemas.microsoft.com/office/drawing/2014/main" id="{9F19D3A3-4051-704F-817E-EAF3B92EEE58}"/>
              </a:ext>
            </a:extLst>
          </p:cNvPr>
          <p:cNvPicPr>
            <a:picLocks noChangeAspect="1"/>
          </p:cNvPicPr>
          <p:nvPr/>
        </p:nvPicPr>
        <p:blipFill>
          <a:blip r:embed="rId5"/>
          <a:stretch>
            <a:fillRect/>
          </a:stretch>
        </p:blipFill>
        <p:spPr>
          <a:xfrm>
            <a:off x="12578301" y="4327740"/>
            <a:ext cx="4533900" cy="2997200"/>
          </a:xfrm>
          <a:prstGeom prst="rect">
            <a:avLst/>
          </a:prstGeom>
        </p:spPr>
      </p:pic>
      <p:pic>
        <p:nvPicPr>
          <p:cNvPr id="5" name="Picture 4">
            <a:extLst>
              <a:ext uri="{FF2B5EF4-FFF2-40B4-BE49-F238E27FC236}">
                <a16:creationId xmlns:a16="http://schemas.microsoft.com/office/drawing/2014/main" id="{CE4EF8E9-9F37-4741-AB13-F74177515207}"/>
              </a:ext>
            </a:extLst>
          </p:cNvPr>
          <p:cNvPicPr>
            <a:picLocks noChangeAspect="1"/>
          </p:cNvPicPr>
          <p:nvPr/>
        </p:nvPicPr>
        <p:blipFill>
          <a:blip r:embed="rId6"/>
          <a:stretch>
            <a:fillRect/>
          </a:stretch>
        </p:blipFill>
        <p:spPr>
          <a:xfrm>
            <a:off x="5518162" y="-2566825"/>
            <a:ext cx="2184400" cy="1536700"/>
          </a:xfrm>
          <a:prstGeom prst="rect">
            <a:avLst/>
          </a:prstGeom>
        </p:spPr>
      </p:pic>
      <p:pic>
        <p:nvPicPr>
          <p:cNvPr id="3" name="Picture 2">
            <a:extLst>
              <a:ext uri="{FF2B5EF4-FFF2-40B4-BE49-F238E27FC236}">
                <a16:creationId xmlns:a16="http://schemas.microsoft.com/office/drawing/2014/main" id="{BC767609-42D9-EF28-7673-0B1483266B8F}"/>
              </a:ext>
            </a:extLst>
          </p:cNvPr>
          <p:cNvPicPr>
            <a:picLocks noChangeAspect="1"/>
          </p:cNvPicPr>
          <p:nvPr/>
        </p:nvPicPr>
        <p:blipFill>
          <a:blip r:embed="rId7"/>
          <a:stretch>
            <a:fillRect/>
          </a:stretch>
        </p:blipFill>
        <p:spPr>
          <a:xfrm>
            <a:off x="-1482828" y="7324940"/>
            <a:ext cx="5428222" cy="2830944"/>
          </a:xfrm>
          <a:prstGeom prst="rect">
            <a:avLst/>
          </a:prstGeom>
        </p:spPr>
      </p:pic>
      <p:sp>
        <p:nvSpPr>
          <p:cNvPr id="32" name="TextBox 31">
            <a:extLst>
              <a:ext uri="{FF2B5EF4-FFF2-40B4-BE49-F238E27FC236}">
                <a16:creationId xmlns:a16="http://schemas.microsoft.com/office/drawing/2014/main" id="{A738CE6A-415A-A351-F185-1EB835968EA5}"/>
              </a:ext>
            </a:extLst>
          </p:cNvPr>
          <p:cNvSpPr txBox="1"/>
          <p:nvPr/>
        </p:nvSpPr>
        <p:spPr>
          <a:xfrm>
            <a:off x="680832" y="5431556"/>
            <a:ext cx="2449261" cy="646331"/>
          </a:xfrm>
          <a:prstGeom prst="rect">
            <a:avLst/>
          </a:prstGeom>
          <a:noFill/>
        </p:spPr>
        <p:txBody>
          <a:bodyPr wrap="square">
            <a:spAutoFit/>
          </a:bodyPr>
          <a:lstStyle/>
          <a:p>
            <a:pPr algn="ctr"/>
            <a:r>
              <a:rPr lang="en-US" dirty="0" err="1"/>
              <a:t>Orthorep</a:t>
            </a:r>
            <a:r>
              <a:rPr lang="en-US" i="1" dirty="0"/>
              <a:t> </a:t>
            </a:r>
          </a:p>
          <a:p>
            <a:pPr algn="ctr"/>
            <a:r>
              <a:rPr lang="en-US" i="1" dirty="0"/>
              <a:t>Chang Liu, Cell 2018</a:t>
            </a:r>
          </a:p>
        </p:txBody>
      </p:sp>
    </p:spTree>
    <p:custDataLst>
      <p:tags r:id="rId1"/>
    </p:custDataLst>
    <p:extLst>
      <p:ext uri="{BB962C8B-B14F-4D97-AF65-F5344CB8AC3E}">
        <p14:creationId xmlns:p14="http://schemas.microsoft.com/office/powerpoint/2010/main" val="38407686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3392B20E-E8CB-6750-8ECD-D0C35F0D9CA1}"/>
              </a:ext>
            </a:extLst>
          </p:cNvPr>
          <p:cNvPicPr>
            <a:picLocks noChangeAspect="1"/>
          </p:cNvPicPr>
          <p:nvPr/>
        </p:nvPicPr>
        <p:blipFill>
          <a:blip r:embed="rId4">
            <a:alphaModFix/>
          </a:blip>
          <a:stretch>
            <a:fillRect/>
          </a:stretch>
        </p:blipFill>
        <p:spPr>
          <a:xfrm>
            <a:off x="703023" y="1243325"/>
            <a:ext cx="3703968" cy="4114626"/>
          </a:xfrm>
          <a:prstGeom prst="rect">
            <a:avLst/>
          </a:prstGeom>
        </p:spPr>
      </p:pic>
      <p:sp>
        <p:nvSpPr>
          <p:cNvPr id="2" name="Title 1">
            <a:extLst>
              <a:ext uri="{FF2B5EF4-FFF2-40B4-BE49-F238E27FC236}">
                <a16:creationId xmlns:a16="http://schemas.microsoft.com/office/drawing/2014/main" id="{782EABF7-82C0-AD48-B1DF-B39E7E0B4246}"/>
              </a:ext>
            </a:extLst>
          </p:cNvPr>
          <p:cNvSpPr>
            <a:spLocks noGrp="1"/>
          </p:cNvSpPr>
          <p:nvPr>
            <p:ph type="title"/>
          </p:nvPr>
        </p:nvSpPr>
        <p:spPr>
          <a:xfrm>
            <a:off x="838200" y="35929"/>
            <a:ext cx="10515600" cy="1325563"/>
          </a:xfrm>
        </p:spPr>
        <p:txBody>
          <a:bodyPr/>
          <a:lstStyle/>
          <a:p>
            <a:pPr algn="ctr"/>
            <a:r>
              <a:rPr lang="en-US" dirty="0"/>
              <a:t>Controlled evolution of DNA polymerases</a:t>
            </a:r>
          </a:p>
        </p:txBody>
      </p:sp>
      <p:pic>
        <p:nvPicPr>
          <p:cNvPr id="44" name="Picture 43">
            <a:extLst>
              <a:ext uri="{FF2B5EF4-FFF2-40B4-BE49-F238E27FC236}">
                <a16:creationId xmlns:a16="http://schemas.microsoft.com/office/drawing/2014/main" id="{9F19D3A3-4051-704F-817E-EAF3B92EEE58}"/>
              </a:ext>
            </a:extLst>
          </p:cNvPr>
          <p:cNvPicPr>
            <a:picLocks noChangeAspect="1"/>
          </p:cNvPicPr>
          <p:nvPr/>
        </p:nvPicPr>
        <p:blipFill>
          <a:blip r:embed="rId5"/>
          <a:stretch>
            <a:fillRect/>
          </a:stretch>
        </p:blipFill>
        <p:spPr>
          <a:xfrm>
            <a:off x="12578301" y="4327740"/>
            <a:ext cx="4533900" cy="2997200"/>
          </a:xfrm>
          <a:prstGeom prst="rect">
            <a:avLst/>
          </a:prstGeom>
        </p:spPr>
      </p:pic>
      <p:pic>
        <p:nvPicPr>
          <p:cNvPr id="5" name="Picture 4">
            <a:extLst>
              <a:ext uri="{FF2B5EF4-FFF2-40B4-BE49-F238E27FC236}">
                <a16:creationId xmlns:a16="http://schemas.microsoft.com/office/drawing/2014/main" id="{CE4EF8E9-9F37-4741-AB13-F74177515207}"/>
              </a:ext>
            </a:extLst>
          </p:cNvPr>
          <p:cNvPicPr>
            <a:picLocks noChangeAspect="1"/>
          </p:cNvPicPr>
          <p:nvPr/>
        </p:nvPicPr>
        <p:blipFill>
          <a:blip r:embed="rId6"/>
          <a:stretch>
            <a:fillRect/>
          </a:stretch>
        </p:blipFill>
        <p:spPr>
          <a:xfrm>
            <a:off x="5518162" y="-2566825"/>
            <a:ext cx="2184400" cy="1536700"/>
          </a:xfrm>
          <a:prstGeom prst="rect">
            <a:avLst/>
          </a:prstGeom>
        </p:spPr>
      </p:pic>
      <p:pic>
        <p:nvPicPr>
          <p:cNvPr id="3" name="Picture 2">
            <a:extLst>
              <a:ext uri="{FF2B5EF4-FFF2-40B4-BE49-F238E27FC236}">
                <a16:creationId xmlns:a16="http://schemas.microsoft.com/office/drawing/2014/main" id="{BC767609-42D9-EF28-7673-0B1483266B8F}"/>
              </a:ext>
            </a:extLst>
          </p:cNvPr>
          <p:cNvPicPr>
            <a:picLocks noChangeAspect="1"/>
          </p:cNvPicPr>
          <p:nvPr/>
        </p:nvPicPr>
        <p:blipFill>
          <a:blip r:embed="rId7"/>
          <a:stretch>
            <a:fillRect/>
          </a:stretch>
        </p:blipFill>
        <p:spPr>
          <a:xfrm>
            <a:off x="-1482828" y="7324940"/>
            <a:ext cx="5428222" cy="2830944"/>
          </a:xfrm>
          <a:prstGeom prst="rect">
            <a:avLst/>
          </a:prstGeom>
        </p:spPr>
      </p:pic>
      <p:grpSp>
        <p:nvGrpSpPr>
          <p:cNvPr id="36" name="Group 35">
            <a:extLst>
              <a:ext uri="{FF2B5EF4-FFF2-40B4-BE49-F238E27FC236}">
                <a16:creationId xmlns:a16="http://schemas.microsoft.com/office/drawing/2014/main" id="{F1BE1160-AD5D-8C19-AEC4-0B802FE6BF28}"/>
              </a:ext>
            </a:extLst>
          </p:cNvPr>
          <p:cNvGrpSpPr/>
          <p:nvPr/>
        </p:nvGrpSpPr>
        <p:grpSpPr>
          <a:xfrm>
            <a:off x="3438411" y="2643124"/>
            <a:ext cx="4451875" cy="3842818"/>
            <a:chOff x="3438411" y="2643124"/>
            <a:chExt cx="4451875" cy="3842818"/>
          </a:xfrm>
        </p:grpSpPr>
        <p:grpSp>
          <p:nvGrpSpPr>
            <p:cNvPr id="8" name="Group 7">
              <a:extLst>
                <a:ext uri="{FF2B5EF4-FFF2-40B4-BE49-F238E27FC236}">
                  <a16:creationId xmlns:a16="http://schemas.microsoft.com/office/drawing/2014/main" id="{6DF871F2-1576-4230-DE21-3D46018611FA}"/>
                </a:ext>
              </a:extLst>
            </p:cNvPr>
            <p:cNvGrpSpPr/>
            <p:nvPr/>
          </p:nvGrpSpPr>
          <p:grpSpPr>
            <a:xfrm>
              <a:off x="5087092" y="2643124"/>
              <a:ext cx="1455207" cy="733669"/>
              <a:chOff x="8903905" y="2202324"/>
              <a:chExt cx="1455207" cy="733669"/>
            </a:xfrm>
          </p:grpSpPr>
          <p:sp>
            <p:nvSpPr>
              <p:cNvPr id="9" name="Rectangle 8">
                <a:extLst>
                  <a:ext uri="{FF2B5EF4-FFF2-40B4-BE49-F238E27FC236}">
                    <a16:creationId xmlns:a16="http://schemas.microsoft.com/office/drawing/2014/main" id="{8D4DE0B9-F375-F24B-ADB3-46100CEE4635}"/>
                  </a:ext>
                </a:extLst>
              </p:cNvPr>
              <p:cNvSpPr/>
              <p:nvPr/>
            </p:nvSpPr>
            <p:spPr>
              <a:xfrm>
                <a:off x="8967672" y="2566661"/>
                <a:ext cx="1332416" cy="369332"/>
              </a:xfrm>
              <a:prstGeom prst="rect">
                <a:avLst/>
              </a:prstGeom>
            </p:spPr>
            <p:txBody>
              <a:bodyPr wrap="none">
                <a:spAutoFit/>
              </a:bodyPr>
              <a:lstStyle/>
              <a:p>
                <a:r>
                  <a:rPr lang="en-US" i="1" dirty="0"/>
                  <a:t>his3 </a:t>
                </a:r>
                <a:r>
                  <a:rPr lang="en-US" dirty="0"/>
                  <a:t>– </a:t>
                </a:r>
                <a:r>
                  <a:rPr lang="en-US" i="1" dirty="0"/>
                  <a:t>ura3*</a:t>
                </a:r>
              </a:p>
            </p:txBody>
          </p:sp>
          <p:sp>
            <p:nvSpPr>
              <p:cNvPr id="11" name="TextBox 10">
                <a:extLst>
                  <a:ext uri="{FF2B5EF4-FFF2-40B4-BE49-F238E27FC236}">
                    <a16:creationId xmlns:a16="http://schemas.microsoft.com/office/drawing/2014/main" id="{4FEF18BA-C526-A861-8FFC-B5367EAD58C1}"/>
                  </a:ext>
                </a:extLst>
              </p:cNvPr>
              <p:cNvSpPr txBox="1"/>
              <p:nvPr/>
            </p:nvSpPr>
            <p:spPr>
              <a:xfrm>
                <a:off x="8903905" y="2202324"/>
                <a:ext cx="1455207" cy="369332"/>
              </a:xfrm>
              <a:prstGeom prst="rect">
                <a:avLst/>
              </a:prstGeom>
              <a:noFill/>
            </p:spPr>
            <p:txBody>
              <a:bodyPr wrap="none" rtlCol="0">
                <a:spAutoFit/>
              </a:bodyPr>
              <a:lstStyle/>
              <a:p>
                <a:r>
                  <a:rPr lang="en-US" b="1" dirty="0">
                    <a:solidFill>
                      <a:srgbClr val="FF0000"/>
                    </a:solidFill>
                  </a:rPr>
                  <a:t>Known genes</a:t>
                </a:r>
              </a:p>
            </p:txBody>
          </p:sp>
        </p:grpSp>
        <p:cxnSp>
          <p:nvCxnSpPr>
            <p:cNvPr id="16" name="Straight Arrow Connector 15">
              <a:extLst>
                <a:ext uri="{FF2B5EF4-FFF2-40B4-BE49-F238E27FC236}">
                  <a16:creationId xmlns:a16="http://schemas.microsoft.com/office/drawing/2014/main" id="{11702257-CF83-6EBB-A496-DF5F6358C5EE}"/>
                </a:ext>
              </a:extLst>
            </p:cNvPr>
            <p:cNvCxnSpPr>
              <a:cxnSpLocks/>
            </p:cNvCxnSpPr>
            <p:nvPr/>
          </p:nvCxnSpPr>
          <p:spPr>
            <a:xfrm>
              <a:off x="3438411" y="2815850"/>
              <a:ext cx="164352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219D790E-8AC2-7DB5-FC70-8923523018DF}"/>
                </a:ext>
              </a:extLst>
            </p:cNvPr>
            <p:cNvGrpSpPr/>
            <p:nvPr/>
          </p:nvGrpSpPr>
          <p:grpSpPr>
            <a:xfrm>
              <a:off x="5518162" y="3481208"/>
              <a:ext cx="2372124" cy="1220449"/>
              <a:chOff x="9334975" y="3036025"/>
              <a:chExt cx="2372124" cy="1220449"/>
            </a:xfrm>
          </p:grpSpPr>
          <p:cxnSp>
            <p:nvCxnSpPr>
              <p:cNvPr id="18" name="Straight Arrow Connector 17">
                <a:extLst>
                  <a:ext uri="{FF2B5EF4-FFF2-40B4-BE49-F238E27FC236}">
                    <a16:creationId xmlns:a16="http://schemas.microsoft.com/office/drawing/2014/main" id="{4E922940-CBB4-48ED-7DCA-2D8CA7078C4A}"/>
                  </a:ext>
                </a:extLst>
              </p:cNvPr>
              <p:cNvCxnSpPr>
                <a:cxnSpLocks/>
              </p:cNvCxnSpPr>
              <p:nvPr/>
            </p:nvCxnSpPr>
            <p:spPr>
              <a:xfrm>
                <a:off x="9912813" y="3036025"/>
                <a:ext cx="514362" cy="616680"/>
              </a:xfrm>
              <a:prstGeom prst="straightConnector1">
                <a:avLst/>
              </a:prstGeom>
              <a:ln w="381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E766538-ED5B-BED6-A85C-499DECAD8985}"/>
                  </a:ext>
                </a:extLst>
              </p:cNvPr>
              <p:cNvSpPr txBox="1"/>
              <p:nvPr/>
            </p:nvSpPr>
            <p:spPr>
              <a:xfrm>
                <a:off x="9334975" y="3671699"/>
                <a:ext cx="2372124" cy="584775"/>
              </a:xfrm>
              <a:prstGeom prst="rect">
                <a:avLst/>
              </a:prstGeom>
              <a:noFill/>
            </p:spPr>
            <p:txBody>
              <a:bodyPr wrap="none" rtlCol="0">
                <a:spAutoFit/>
              </a:bodyPr>
              <a:lstStyle/>
              <a:p>
                <a:pPr algn="ctr"/>
                <a:r>
                  <a:rPr lang="en-US" sz="1600" dirty="0"/>
                  <a:t>Metabolic gene</a:t>
                </a:r>
              </a:p>
              <a:p>
                <a:pPr algn="ctr"/>
                <a:r>
                  <a:rPr lang="en-US" sz="1600" dirty="0"/>
                  <a:t>disabled by stop codon (*)</a:t>
                </a:r>
              </a:p>
            </p:txBody>
          </p:sp>
        </p:grpSp>
        <p:grpSp>
          <p:nvGrpSpPr>
            <p:cNvPr id="20" name="Group 19">
              <a:extLst>
                <a:ext uri="{FF2B5EF4-FFF2-40B4-BE49-F238E27FC236}">
                  <a16:creationId xmlns:a16="http://schemas.microsoft.com/office/drawing/2014/main" id="{33D4D9F9-1B3B-D775-A42E-91688B9B071A}"/>
                </a:ext>
              </a:extLst>
            </p:cNvPr>
            <p:cNvGrpSpPr/>
            <p:nvPr/>
          </p:nvGrpSpPr>
          <p:grpSpPr>
            <a:xfrm>
              <a:off x="3859516" y="3468451"/>
              <a:ext cx="1548972" cy="998363"/>
              <a:chOff x="7761951" y="3023268"/>
              <a:chExt cx="1463349" cy="1712247"/>
            </a:xfrm>
          </p:grpSpPr>
          <p:cxnSp>
            <p:nvCxnSpPr>
              <p:cNvPr id="21" name="Straight Arrow Connector 20">
                <a:extLst>
                  <a:ext uri="{FF2B5EF4-FFF2-40B4-BE49-F238E27FC236}">
                    <a16:creationId xmlns:a16="http://schemas.microsoft.com/office/drawing/2014/main" id="{D777031F-796E-1F14-32F9-8DCF82A07428}"/>
                  </a:ext>
                </a:extLst>
              </p:cNvPr>
              <p:cNvCxnSpPr>
                <a:cxnSpLocks/>
              </p:cNvCxnSpPr>
              <p:nvPr/>
            </p:nvCxnSpPr>
            <p:spPr>
              <a:xfrm flipH="1">
                <a:off x="8634883" y="3023268"/>
                <a:ext cx="556651" cy="994771"/>
              </a:xfrm>
              <a:prstGeom prst="straightConnector1">
                <a:avLst/>
              </a:prstGeom>
              <a:ln w="381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5529E20-2A80-4034-65C1-4ACE2EBFC3E7}"/>
                  </a:ext>
                </a:extLst>
              </p:cNvPr>
              <p:cNvSpPr txBox="1"/>
              <p:nvPr/>
            </p:nvSpPr>
            <p:spPr>
              <a:xfrm>
                <a:off x="7761951" y="4150740"/>
                <a:ext cx="1463349" cy="584775"/>
              </a:xfrm>
              <a:prstGeom prst="rect">
                <a:avLst/>
              </a:prstGeom>
              <a:noFill/>
            </p:spPr>
            <p:txBody>
              <a:bodyPr wrap="none" rtlCol="0">
                <a:spAutoFit/>
              </a:bodyPr>
              <a:lstStyle/>
              <a:p>
                <a:pPr algn="ctr"/>
                <a:r>
                  <a:rPr lang="en-US" sz="1600" dirty="0"/>
                  <a:t>Functional </a:t>
                </a:r>
              </a:p>
              <a:p>
                <a:pPr algn="ctr"/>
                <a:r>
                  <a:rPr lang="en-US" sz="1600" dirty="0"/>
                  <a:t>metabolic gene</a:t>
                </a:r>
              </a:p>
            </p:txBody>
          </p:sp>
        </p:grpSp>
        <p:grpSp>
          <p:nvGrpSpPr>
            <p:cNvPr id="23" name="Group 22">
              <a:extLst>
                <a:ext uri="{FF2B5EF4-FFF2-40B4-BE49-F238E27FC236}">
                  <a16:creationId xmlns:a16="http://schemas.microsoft.com/office/drawing/2014/main" id="{AE116EC6-A708-FF48-9D8D-C9076EB5C840}"/>
                </a:ext>
              </a:extLst>
            </p:cNvPr>
            <p:cNvGrpSpPr/>
            <p:nvPr/>
          </p:nvGrpSpPr>
          <p:grpSpPr>
            <a:xfrm>
              <a:off x="3759817" y="4764715"/>
              <a:ext cx="1391042" cy="1710994"/>
              <a:chOff x="7536218" y="4803300"/>
              <a:chExt cx="1391042" cy="1710994"/>
            </a:xfrm>
          </p:grpSpPr>
          <p:sp>
            <p:nvSpPr>
              <p:cNvPr id="24" name="TextBox 23">
                <a:extLst>
                  <a:ext uri="{FF2B5EF4-FFF2-40B4-BE49-F238E27FC236}">
                    <a16:creationId xmlns:a16="http://schemas.microsoft.com/office/drawing/2014/main" id="{143DA61B-9FB5-4445-438A-5C7D7D48BDFB}"/>
                  </a:ext>
                </a:extLst>
              </p:cNvPr>
              <p:cNvSpPr txBox="1"/>
              <p:nvPr/>
            </p:nvSpPr>
            <p:spPr>
              <a:xfrm>
                <a:off x="7841963" y="5867963"/>
                <a:ext cx="1085297" cy="646331"/>
              </a:xfrm>
              <a:prstGeom prst="rect">
                <a:avLst/>
              </a:prstGeom>
              <a:noFill/>
            </p:spPr>
            <p:txBody>
              <a:bodyPr wrap="none" rtlCol="0">
                <a:spAutoFit/>
              </a:bodyPr>
              <a:lstStyle/>
              <a:p>
                <a:pPr algn="ctr"/>
                <a:r>
                  <a:rPr lang="en-US" b="1" dirty="0"/>
                  <a:t>Select for</a:t>
                </a:r>
              </a:p>
              <a:p>
                <a:pPr algn="ctr"/>
                <a:r>
                  <a:rPr lang="en-US" b="1" dirty="0"/>
                  <a:t>speed</a:t>
                </a:r>
              </a:p>
            </p:txBody>
          </p:sp>
          <p:sp>
            <p:nvSpPr>
              <p:cNvPr id="25" name="TextBox 24">
                <a:extLst>
                  <a:ext uri="{FF2B5EF4-FFF2-40B4-BE49-F238E27FC236}">
                    <a16:creationId xmlns:a16="http://schemas.microsoft.com/office/drawing/2014/main" id="{86FD8DC3-B93D-DC14-4142-FA54FB42B0BF}"/>
                  </a:ext>
                </a:extLst>
              </p:cNvPr>
              <p:cNvSpPr txBox="1"/>
              <p:nvPr/>
            </p:nvSpPr>
            <p:spPr>
              <a:xfrm>
                <a:off x="7536218" y="5055047"/>
                <a:ext cx="644344" cy="369332"/>
              </a:xfrm>
              <a:prstGeom prst="rect">
                <a:avLst/>
              </a:prstGeom>
              <a:noFill/>
            </p:spPr>
            <p:txBody>
              <a:bodyPr wrap="none" rtlCol="0">
                <a:spAutoFit/>
              </a:bodyPr>
              <a:lstStyle/>
              <a:p>
                <a:r>
                  <a:rPr lang="en-US" dirty="0"/>
                  <a:t>+3AT</a:t>
                </a:r>
              </a:p>
            </p:txBody>
          </p:sp>
          <p:cxnSp>
            <p:nvCxnSpPr>
              <p:cNvPr id="26" name="Straight Arrow Connector 25">
                <a:extLst>
                  <a:ext uri="{FF2B5EF4-FFF2-40B4-BE49-F238E27FC236}">
                    <a16:creationId xmlns:a16="http://schemas.microsoft.com/office/drawing/2014/main" id="{7607C8BA-8768-9570-CEAA-472DCEAC494B}"/>
                  </a:ext>
                </a:extLst>
              </p:cNvPr>
              <p:cNvCxnSpPr>
                <a:cxnSpLocks/>
              </p:cNvCxnSpPr>
              <p:nvPr/>
            </p:nvCxnSpPr>
            <p:spPr>
              <a:xfrm>
                <a:off x="8411246" y="4803300"/>
                <a:ext cx="0" cy="829404"/>
              </a:xfrm>
              <a:prstGeom prst="straightConnector1">
                <a:avLst/>
              </a:prstGeom>
              <a:ln w="381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11FD2DAB-3C78-3901-D21C-1DB128A477E7}"/>
                </a:ext>
              </a:extLst>
            </p:cNvPr>
            <p:cNvGrpSpPr/>
            <p:nvPr/>
          </p:nvGrpSpPr>
          <p:grpSpPr>
            <a:xfrm>
              <a:off x="6051710" y="4774948"/>
              <a:ext cx="1462421" cy="1710994"/>
              <a:chOff x="10070718" y="4803300"/>
              <a:chExt cx="1462421" cy="1710994"/>
            </a:xfrm>
          </p:grpSpPr>
          <p:sp>
            <p:nvSpPr>
              <p:cNvPr id="28" name="TextBox 27">
                <a:extLst>
                  <a:ext uri="{FF2B5EF4-FFF2-40B4-BE49-F238E27FC236}">
                    <a16:creationId xmlns:a16="http://schemas.microsoft.com/office/drawing/2014/main" id="{092BE128-0361-56E2-CB2A-3DFF730BAFF1}"/>
                  </a:ext>
                </a:extLst>
              </p:cNvPr>
              <p:cNvSpPr txBox="1"/>
              <p:nvPr/>
            </p:nvSpPr>
            <p:spPr>
              <a:xfrm>
                <a:off x="10070718" y="5867963"/>
                <a:ext cx="1138197" cy="646331"/>
              </a:xfrm>
              <a:prstGeom prst="rect">
                <a:avLst/>
              </a:prstGeom>
              <a:noFill/>
            </p:spPr>
            <p:txBody>
              <a:bodyPr wrap="none" rtlCol="0">
                <a:spAutoFit/>
              </a:bodyPr>
              <a:lstStyle/>
              <a:p>
                <a:pPr algn="ctr"/>
                <a:r>
                  <a:rPr lang="en-US" b="1" dirty="0"/>
                  <a:t>Select for </a:t>
                </a:r>
              </a:p>
              <a:p>
                <a:pPr algn="ctr"/>
                <a:r>
                  <a:rPr lang="en-US" b="1" dirty="0"/>
                  <a:t>accuracy</a:t>
                </a:r>
              </a:p>
            </p:txBody>
          </p:sp>
          <p:grpSp>
            <p:nvGrpSpPr>
              <p:cNvPr id="29" name="Group 28">
                <a:extLst>
                  <a:ext uri="{FF2B5EF4-FFF2-40B4-BE49-F238E27FC236}">
                    <a16:creationId xmlns:a16="http://schemas.microsoft.com/office/drawing/2014/main" id="{B417CE96-6AAC-482E-1EB9-3A965BC6747E}"/>
                  </a:ext>
                </a:extLst>
              </p:cNvPr>
              <p:cNvGrpSpPr/>
              <p:nvPr/>
            </p:nvGrpSpPr>
            <p:grpSpPr>
              <a:xfrm>
                <a:off x="10605806" y="4803300"/>
                <a:ext cx="927333" cy="829404"/>
                <a:chOff x="10605806" y="4803300"/>
                <a:chExt cx="927333" cy="829404"/>
              </a:xfrm>
            </p:grpSpPr>
            <p:cxnSp>
              <p:nvCxnSpPr>
                <p:cNvPr id="30" name="Straight Arrow Connector 29">
                  <a:extLst>
                    <a:ext uri="{FF2B5EF4-FFF2-40B4-BE49-F238E27FC236}">
                      <a16:creationId xmlns:a16="http://schemas.microsoft.com/office/drawing/2014/main" id="{B3D6462B-5154-6424-8F40-AD3DAE371437}"/>
                    </a:ext>
                  </a:extLst>
                </p:cNvPr>
                <p:cNvCxnSpPr>
                  <a:cxnSpLocks/>
                </p:cNvCxnSpPr>
                <p:nvPr/>
              </p:nvCxnSpPr>
              <p:spPr>
                <a:xfrm>
                  <a:off x="10605806" y="4803300"/>
                  <a:ext cx="0" cy="829404"/>
                </a:xfrm>
                <a:prstGeom prst="straightConnector1">
                  <a:avLst/>
                </a:prstGeom>
                <a:ln w="381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F21C452A-E338-C2EB-5BEA-6E1B60AC3396}"/>
                    </a:ext>
                  </a:extLst>
                </p:cNvPr>
                <p:cNvSpPr txBox="1"/>
                <p:nvPr/>
              </p:nvSpPr>
              <p:spPr>
                <a:xfrm>
                  <a:off x="10766519" y="5055047"/>
                  <a:ext cx="766620" cy="369332"/>
                </a:xfrm>
                <a:prstGeom prst="rect">
                  <a:avLst/>
                </a:prstGeom>
                <a:noFill/>
              </p:spPr>
              <p:txBody>
                <a:bodyPr wrap="none" rtlCol="0">
                  <a:spAutoFit/>
                </a:bodyPr>
                <a:lstStyle/>
                <a:p>
                  <a:r>
                    <a:rPr lang="en-US" dirty="0"/>
                    <a:t>-uracil</a:t>
                  </a:r>
                </a:p>
              </p:txBody>
            </p:sp>
          </p:grpSp>
        </p:grpSp>
      </p:grpSp>
      <p:sp>
        <p:nvSpPr>
          <p:cNvPr id="32" name="TextBox 31">
            <a:extLst>
              <a:ext uri="{FF2B5EF4-FFF2-40B4-BE49-F238E27FC236}">
                <a16:creationId xmlns:a16="http://schemas.microsoft.com/office/drawing/2014/main" id="{A738CE6A-415A-A351-F185-1EB835968EA5}"/>
              </a:ext>
            </a:extLst>
          </p:cNvPr>
          <p:cNvSpPr txBox="1"/>
          <p:nvPr/>
        </p:nvSpPr>
        <p:spPr>
          <a:xfrm>
            <a:off x="680832" y="5431556"/>
            <a:ext cx="2449261" cy="646331"/>
          </a:xfrm>
          <a:prstGeom prst="rect">
            <a:avLst/>
          </a:prstGeom>
          <a:noFill/>
        </p:spPr>
        <p:txBody>
          <a:bodyPr wrap="square">
            <a:spAutoFit/>
          </a:bodyPr>
          <a:lstStyle/>
          <a:p>
            <a:pPr algn="ctr"/>
            <a:r>
              <a:rPr lang="en-US" dirty="0" err="1"/>
              <a:t>Orthorep</a:t>
            </a:r>
            <a:r>
              <a:rPr lang="en-US" i="1" dirty="0"/>
              <a:t> </a:t>
            </a:r>
          </a:p>
          <a:p>
            <a:pPr algn="ctr"/>
            <a:r>
              <a:rPr lang="en-US" i="1" dirty="0"/>
              <a:t>Chang Liu, Cell 2018</a:t>
            </a:r>
          </a:p>
        </p:txBody>
      </p:sp>
      <p:pic>
        <p:nvPicPr>
          <p:cNvPr id="37" name="Picture 36">
            <a:extLst>
              <a:ext uri="{FF2B5EF4-FFF2-40B4-BE49-F238E27FC236}">
                <a16:creationId xmlns:a16="http://schemas.microsoft.com/office/drawing/2014/main" id="{E31E047E-DA11-48E2-D6E2-92AF264FDC21}"/>
              </a:ext>
            </a:extLst>
          </p:cNvPr>
          <p:cNvPicPr>
            <a:picLocks noChangeAspect="1"/>
          </p:cNvPicPr>
          <p:nvPr/>
        </p:nvPicPr>
        <p:blipFill>
          <a:blip r:embed="rId8"/>
          <a:stretch>
            <a:fillRect/>
          </a:stretch>
        </p:blipFill>
        <p:spPr>
          <a:xfrm>
            <a:off x="5236845" y="1156637"/>
            <a:ext cx="1155700" cy="1447800"/>
          </a:xfrm>
          <a:prstGeom prst="rect">
            <a:avLst/>
          </a:prstGeom>
        </p:spPr>
      </p:pic>
      <p:grpSp>
        <p:nvGrpSpPr>
          <p:cNvPr id="14" name="Group 13">
            <a:extLst>
              <a:ext uri="{FF2B5EF4-FFF2-40B4-BE49-F238E27FC236}">
                <a16:creationId xmlns:a16="http://schemas.microsoft.com/office/drawing/2014/main" id="{92B890A8-111A-C9BC-917E-C4929D046F48}"/>
              </a:ext>
            </a:extLst>
          </p:cNvPr>
          <p:cNvGrpSpPr/>
          <p:nvPr/>
        </p:nvGrpSpPr>
        <p:grpSpPr>
          <a:xfrm>
            <a:off x="28083" y="3067334"/>
            <a:ext cx="2151853" cy="584775"/>
            <a:chOff x="28083" y="3067334"/>
            <a:chExt cx="2151853" cy="584775"/>
          </a:xfrm>
        </p:grpSpPr>
        <p:sp>
          <p:nvSpPr>
            <p:cNvPr id="6" name="TextBox 5">
              <a:extLst>
                <a:ext uri="{FF2B5EF4-FFF2-40B4-BE49-F238E27FC236}">
                  <a16:creationId xmlns:a16="http://schemas.microsoft.com/office/drawing/2014/main" id="{914BD91D-9242-F6D8-DE65-AA32D13EECE8}"/>
                </a:ext>
              </a:extLst>
            </p:cNvPr>
            <p:cNvSpPr txBox="1"/>
            <p:nvPr/>
          </p:nvSpPr>
          <p:spPr>
            <a:xfrm>
              <a:off x="28083" y="3067334"/>
              <a:ext cx="994553" cy="584775"/>
            </a:xfrm>
            <a:prstGeom prst="rect">
              <a:avLst/>
            </a:prstGeom>
            <a:noFill/>
          </p:spPr>
          <p:txBody>
            <a:bodyPr wrap="square" rtlCol="0">
              <a:spAutoFit/>
            </a:bodyPr>
            <a:lstStyle/>
            <a:p>
              <a:pPr algn="ctr"/>
              <a:r>
                <a:rPr lang="en-US" sz="1600" i="1" dirty="0"/>
                <a:t>2</a:t>
              </a:r>
              <a:r>
                <a:rPr lang="en-US" sz="1600" i="1" baseline="30000" dirty="0"/>
                <a:t>nd</a:t>
              </a:r>
              <a:r>
                <a:rPr lang="en-US" sz="1600" i="1" dirty="0"/>
                <a:t> order selection</a:t>
              </a:r>
            </a:p>
          </p:txBody>
        </p:sp>
        <p:cxnSp>
          <p:nvCxnSpPr>
            <p:cNvPr id="7" name="Straight Arrow Connector 6">
              <a:extLst>
                <a:ext uri="{FF2B5EF4-FFF2-40B4-BE49-F238E27FC236}">
                  <a16:creationId xmlns:a16="http://schemas.microsoft.com/office/drawing/2014/main" id="{C141C23D-A83A-61D1-464D-B7C647DD0785}"/>
                </a:ext>
              </a:extLst>
            </p:cNvPr>
            <p:cNvCxnSpPr>
              <a:cxnSpLocks/>
            </p:cNvCxnSpPr>
            <p:nvPr/>
          </p:nvCxnSpPr>
          <p:spPr>
            <a:xfrm flipH="1">
              <a:off x="978288" y="3289350"/>
              <a:ext cx="1201648" cy="0"/>
            </a:xfrm>
            <a:prstGeom prst="straightConnector1">
              <a:avLst/>
            </a:prstGeom>
            <a:ln w="38100">
              <a:solidFill>
                <a:schemeClr val="accent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10A6BB3-67D8-870D-9112-33AAEEBFA282}"/>
                </a:ext>
              </a:extLst>
            </p:cNvPr>
            <p:cNvCxnSpPr>
              <a:cxnSpLocks/>
            </p:cNvCxnSpPr>
            <p:nvPr/>
          </p:nvCxnSpPr>
          <p:spPr>
            <a:xfrm flipH="1">
              <a:off x="978288" y="3496740"/>
              <a:ext cx="1201648" cy="0"/>
            </a:xfrm>
            <a:prstGeom prst="straightConnector1">
              <a:avLst/>
            </a:prstGeom>
            <a:ln w="38100">
              <a:solidFill>
                <a:schemeClr val="accent1"/>
              </a:solidFill>
              <a:headEnd type="triangle"/>
              <a:tailEnd type="none"/>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65795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ABF7-82C0-AD48-B1DF-B39E7E0B4246}"/>
              </a:ext>
            </a:extLst>
          </p:cNvPr>
          <p:cNvSpPr>
            <a:spLocks noGrp="1"/>
          </p:cNvSpPr>
          <p:nvPr>
            <p:ph type="title"/>
          </p:nvPr>
        </p:nvSpPr>
        <p:spPr>
          <a:xfrm>
            <a:off x="838200" y="35929"/>
            <a:ext cx="10515600" cy="1325563"/>
          </a:xfrm>
        </p:spPr>
        <p:txBody>
          <a:bodyPr/>
          <a:lstStyle/>
          <a:p>
            <a:pPr algn="ctr"/>
            <a:r>
              <a:rPr lang="en-US" dirty="0"/>
              <a:t>Controlled evolution of DNA polymerases</a:t>
            </a:r>
          </a:p>
        </p:txBody>
      </p:sp>
      <p:pic>
        <p:nvPicPr>
          <p:cNvPr id="44" name="Picture 43">
            <a:extLst>
              <a:ext uri="{FF2B5EF4-FFF2-40B4-BE49-F238E27FC236}">
                <a16:creationId xmlns:a16="http://schemas.microsoft.com/office/drawing/2014/main" id="{9F19D3A3-4051-704F-817E-EAF3B92EEE58}"/>
              </a:ext>
            </a:extLst>
          </p:cNvPr>
          <p:cNvPicPr>
            <a:picLocks noChangeAspect="1"/>
          </p:cNvPicPr>
          <p:nvPr/>
        </p:nvPicPr>
        <p:blipFill>
          <a:blip r:embed="rId4"/>
          <a:stretch>
            <a:fillRect/>
          </a:stretch>
        </p:blipFill>
        <p:spPr>
          <a:xfrm>
            <a:off x="12578301" y="4327740"/>
            <a:ext cx="4533900" cy="2997200"/>
          </a:xfrm>
          <a:prstGeom prst="rect">
            <a:avLst/>
          </a:prstGeom>
        </p:spPr>
      </p:pic>
      <p:pic>
        <p:nvPicPr>
          <p:cNvPr id="5" name="Picture 4">
            <a:extLst>
              <a:ext uri="{FF2B5EF4-FFF2-40B4-BE49-F238E27FC236}">
                <a16:creationId xmlns:a16="http://schemas.microsoft.com/office/drawing/2014/main" id="{CE4EF8E9-9F37-4741-AB13-F74177515207}"/>
              </a:ext>
            </a:extLst>
          </p:cNvPr>
          <p:cNvPicPr>
            <a:picLocks noChangeAspect="1"/>
          </p:cNvPicPr>
          <p:nvPr/>
        </p:nvPicPr>
        <p:blipFill>
          <a:blip r:embed="rId5"/>
          <a:stretch>
            <a:fillRect/>
          </a:stretch>
        </p:blipFill>
        <p:spPr>
          <a:xfrm>
            <a:off x="5518162" y="-2566825"/>
            <a:ext cx="2184400" cy="1536700"/>
          </a:xfrm>
          <a:prstGeom prst="rect">
            <a:avLst/>
          </a:prstGeom>
        </p:spPr>
      </p:pic>
      <p:pic>
        <p:nvPicPr>
          <p:cNvPr id="3" name="Picture 2">
            <a:extLst>
              <a:ext uri="{FF2B5EF4-FFF2-40B4-BE49-F238E27FC236}">
                <a16:creationId xmlns:a16="http://schemas.microsoft.com/office/drawing/2014/main" id="{BC767609-42D9-EF28-7673-0B1483266B8F}"/>
              </a:ext>
            </a:extLst>
          </p:cNvPr>
          <p:cNvPicPr>
            <a:picLocks noChangeAspect="1"/>
          </p:cNvPicPr>
          <p:nvPr/>
        </p:nvPicPr>
        <p:blipFill>
          <a:blip r:embed="rId6"/>
          <a:stretch>
            <a:fillRect/>
          </a:stretch>
        </p:blipFill>
        <p:spPr>
          <a:xfrm>
            <a:off x="-1482828" y="7324940"/>
            <a:ext cx="5428222" cy="2830944"/>
          </a:xfrm>
          <a:prstGeom prst="rect">
            <a:avLst/>
          </a:prstGeom>
        </p:spPr>
      </p:pic>
      <p:pic>
        <p:nvPicPr>
          <p:cNvPr id="4" name="Picture 3" descr="A screen shot of a graph&#10;&#10;Description automatically generated">
            <a:extLst>
              <a:ext uri="{FF2B5EF4-FFF2-40B4-BE49-F238E27FC236}">
                <a16:creationId xmlns:a16="http://schemas.microsoft.com/office/drawing/2014/main" id="{38A8D309-D3D5-4405-2FB3-8FDA4F65BCA9}"/>
              </a:ext>
            </a:extLst>
          </p:cNvPr>
          <p:cNvPicPr>
            <a:picLocks noChangeAspect="1"/>
          </p:cNvPicPr>
          <p:nvPr/>
        </p:nvPicPr>
        <p:blipFill rotWithShape="1">
          <a:blip r:embed="rId7"/>
          <a:srcRect b="29585"/>
          <a:stretch/>
        </p:blipFill>
        <p:spPr>
          <a:xfrm>
            <a:off x="6096000" y="1659387"/>
            <a:ext cx="5255804" cy="3539225"/>
          </a:xfrm>
          <a:prstGeom prst="rect">
            <a:avLst/>
          </a:prstGeom>
        </p:spPr>
      </p:pic>
      <p:sp>
        <p:nvSpPr>
          <p:cNvPr id="6" name="TextBox 5">
            <a:extLst>
              <a:ext uri="{FF2B5EF4-FFF2-40B4-BE49-F238E27FC236}">
                <a16:creationId xmlns:a16="http://schemas.microsoft.com/office/drawing/2014/main" id="{7502DCE8-294E-714E-1100-EF6120553FF5}"/>
              </a:ext>
            </a:extLst>
          </p:cNvPr>
          <p:cNvSpPr txBox="1"/>
          <p:nvPr/>
        </p:nvSpPr>
        <p:spPr>
          <a:xfrm>
            <a:off x="4869503" y="5202160"/>
            <a:ext cx="3181007" cy="923330"/>
          </a:xfrm>
          <a:prstGeom prst="rect">
            <a:avLst/>
          </a:prstGeom>
          <a:noFill/>
        </p:spPr>
        <p:txBody>
          <a:bodyPr wrap="square">
            <a:spAutoFit/>
          </a:bodyPr>
          <a:lstStyle/>
          <a:p>
            <a:r>
              <a:rPr lang="en-US" i="1" dirty="0">
                <a:solidFill>
                  <a:srgbClr val="FF0000"/>
                </a:solidFill>
              </a:rPr>
              <a:t>Accurate and slow = OK</a:t>
            </a:r>
          </a:p>
          <a:p>
            <a:r>
              <a:rPr lang="en-US" i="1" dirty="0">
                <a:solidFill>
                  <a:srgbClr val="FF0000"/>
                </a:solidFill>
              </a:rPr>
              <a:t>Accurate and fast = OK</a:t>
            </a:r>
          </a:p>
          <a:p>
            <a:r>
              <a:rPr lang="en-US" i="1" dirty="0">
                <a:solidFill>
                  <a:srgbClr val="FF0000"/>
                </a:solidFill>
              </a:rPr>
              <a:t>Inaccurate and fast = not OK</a:t>
            </a:r>
          </a:p>
        </p:txBody>
      </p:sp>
      <p:pic>
        <p:nvPicPr>
          <p:cNvPr id="32" name="Picture 31">
            <a:extLst>
              <a:ext uri="{FF2B5EF4-FFF2-40B4-BE49-F238E27FC236}">
                <a16:creationId xmlns:a16="http://schemas.microsoft.com/office/drawing/2014/main" id="{720CA0E5-698F-DF3B-118B-DCBF4C6E2801}"/>
              </a:ext>
            </a:extLst>
          </p:cNvPr>
          <p:cNvPicPr>
            <a:picLocks noChangeAspect="1"/>
          </p:cNvPicPr>
          <p:nvPr/>
        </p:nvPicPr>
        <p:blipFill>
          <a:blip r:embed="rId8">
            <a:alphaModFix/>
          </a:blip>
          <a:stretch>
            <a:fillRect/>
          </a:stretch>
        </p:blipFill>
        <p:spPr>
          <a:xfrm>
            <a:off x="703023" y="1243325"/>
            <a:ext cx="3703968" cy="4114626"/>
          </a:xfrm>
          <a:prstGeom prst="rect">
            <a:avLst/>
          </a:prstGeom>
        </p:spPr>
      </p:pic>
      <p:sp>
        <p:nvSpPr>
          <p:cNvPr id="33" name="TextBox 32">
            <a:extLst>
              <a:ext uri="{FF2B5EF4-FFF2-40B4-BE49-F238E27FC236}">
                <a16:creationId xmlns:a16="http://schemas.microsoft.com/office/drawing/2014/main" id="{69578395-94EF-2217-BD8A-F5EA4BE0BA0F}"/>
              </a:ext>
            </a:extLst>
          </p:cNvPr>
          <p:cNvSpPr txBox="1"/>
          <p:nvPr/>
        </p:nvSpPr>
        <p:spPr>
          <a:xfrm>
            <a:off x="680832" y="5431556"/>
            <a:ext cx="2449261" cy="646331"/>
          </a:xfrm>
          <a:prstGeom prst="rect">
            <a:avLst/>
          </a:prstGeom>
          <a:noFill/>
        </p:spPr>
        <p:txBody>
          <a:bodyPr wrap="square">
            <a:spAutoFit/>
          </a:bodyPr>
          <a:lstStyle/>
          <a:p>
            <a:pPr algn="ctr"/>
            <a:r>
              <a:rPr lang="en-US" dirty="0" err="1"/>
              <a:t>Orthorep</a:t>
            </a:r>
            <a:r>
              <a:rPr lang="en-US" i="1" dirty="0"/>
              <a:t> </a:t>
            </a:r>
          </a:p>
          <a:p>
            <a:pPr algn="ctr"/>
            <a:r>
              <a:rPr lang="en-US" i="1" dirty="0"/>
              <a:t>Chang Liu, Cell 2018</a:t>
            </a:r>
          </a:p>
        </p:txBody>
      </p:sp>
      <p:sp>
        <p:nvSpPr>
          <p:cNvPr id="35" name="TextBox 34">
            <a:extLst>
              <a:ext uri="{FF2B5EF4-FFF2-40B4-BE49-F238E27FC236}">
                <a16:creationId xmlns:a16="http://schemas.microsoft.com/office/drawing/2014/main" id="{22580466-4669-C9DE-3CE2-4D94EEAB8EFA}"/>
              </a:ext>
            </a:extLst>
          </p:cNvPr>
          <p:cNvSpPr txBox="1"/>
          <p:nvPr/>
        </p:nvSpPr>
        <p:spPr>
          <a:xfrm>
            <a:off x="8004108" y="5198612"/>
            <a:ext cx="4620596" cy="646331"/>
          </a:xfrm>
          <a:prstGeom prst="rect">
            <a:avLst/>
          </a:prstGeom>
          <a:noFill/>
        </p:spPr>
        <p:txBody>
          <a:bodyPr wrap="square">
            <a:spAutoFit/>
          </a:bodyPr>
          <a:lstStyle/>
          <a:p>
            <a:pPr algn="ctr"/>
            <a:r>
              <a:rPr lang="en-US" dirty="0">
                <a:solidFill>
                  <a:srgbClr val="FF0000"/>
                </a:solidFill>
              </a:rPr>
              <a:t>Ask inaccurate machine to go fast</a:t>
            </a:r>
          </a:p>
          <a:p>
            <a:pPr algn="ctr"/>
            <a:r>
              <a:rPr lang="en-US" dirty="0">
                <a:solidFill>
                  <a:srgbClr val="FF0000"/>
                </a:solidFill>
              </a:rPr>
              <a:t>=&gt; Must become accurate</a:t>
            </a:r>
            <a:endParaRPr lang="en-US" dirty="0"/>
          </a:p>
        </p:txBody>
      </p:sp>
    </p:spTree>
    <p:custDataLst>
      <p:tags r:id="rId1"/>
    </p:custDataLst>
    <p:extLst>
      <p:ext uri="{BB962C8B-B14F-4D97-AF65-F5344CB8AC3E}">
        <p14:creationId xmlns:p14="http://schemas.microsoft.com/office/powerpoint/2010/main" val="334696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391B92F2-B324-9878-303E-D75A1A74A7E1}"/>
              </a:ext>
            </a:extLst>
          </p:cNvPr>
          <p:cNvGrpSpPr/>
          <p:nvPr/>
        </p:nvGrpSpPr>
        <p:grpSpPr>
          <a:xfrm>
            <a:off x="7633850" y="1145553"/>
            <a:ext cx="4494032" cy="1517713"/>
            <a:chOff x="4993470" y="4411624"/>
            <a:chExt cx="4494032" cy="1517713"/>
          </a:xfrm>
        </p:grpSpPr>
        <p:grpSp>
          <p:nvGrpSpPr>
            <p:cNvPr id="22" name="Group 21">
              <a:extLst>
                <a:ext uri="{FF2B5EF4-FFF2-40B4-BE49-F238E27FC236}">
                  <a16:creationId xmlns:a16="http://schemas.microsoft.com/office/drawing/2014/main" id="{C4B0175D-EF33-120A-827A-842FC3E3B729}"/>
                </a:ext>
              </a:extLst>
            </p:cNvPr>
            <p:cNvGrpSpPr/>
            <p:nvPr/>
          </p:nvGrpSpPr>
          <p:grpSpPr>
            <a:xfrm>
              <a:off x="4995323" y="4411624"/>
              <a:ext cx="4492179" cy="1517713"/>
              <a:chOff x="3447596" y="3842165"/>
              <a:chExt cx="4492179" cy="1517713"/>
            </a:xfrm>
          </p:grpSpPr>
          <p:grpSp>
            <p:nvGrpSpPr>
              <p:cNvPr id="27" name="Group 26">
                <a:extLst>
                  <a:ext uri="{FF2B5EF4-FFF2-40B4-BE49-F238E27FC236}">
                    <a16:creationId xmlns:a16="http://schemas.microsoft.com/office/drawing/2014/main" id="{7ECEBAB1-BCF9-4BF2-682B-955C89915AD2}"/>
                  </a:ext>
                </a:extLst>
              </p:cNvPr>
              <p:cNvGrpSpPr/>
              <p:nvPr/>
            </p:nvGrpSpPr>
            <p:grpSpPr>
              <a:xfrm>
                <a:off x="3447596" y="3842165"/>
                <a:ext cx="4444230" cy="1517713"/>
                <a:chOff x="-2631928" y="3842165"/>
                <a:chExt cx="4444230" cy="1517713"/>
              </a:xfrm>
            </p:grpSpPr>
            <p:pic>
              <p:nvPicPr>
                <p:cNvPr id="29" name="Picture 28">
                  <a:extLst>
                    <a:ext uri="{FF2B5EF4-FFF2-40B4-BE49-F238E27FC236}">
                      <a16:creationId xmlns:a16="http://schemas.microsoft.com/office/drawing/2014/main" id="{B456FF23-9AB1-3B50-7F74-8BBFE9A11F44}"/>
                    </a:ext>
                  </a:extLst>
                </p:cNvPr>
                <p:cNvPicPr>
                  <a:picLocks noChangeAspect="1"/>
                </p:cNvPicPr>
                <p:nvPr/>
              </p:nvPicPr>
              <p:blipFill>
                <a:blip r:embed="rId3">
                  <a:alphaModFix/>
                </a:blip>
                <a:stretch>
                  <a:fillRect/>
                </a:stretch>
              </p:blipFill>
              <p:spPr>
                <a:xfrm>
                  <a:off x="-2276675" y="3921068"/>
                  <a:ext cx="778137" cy="635378"/>
                </a:xfrm>
                <a:prstGeom prst="rect">
                  <a:avLst/>
                </a:prstGeom>
              </p:spPr>
            </p:pic>
            <p:sp>
              <p:nvSpPr>
                <p:cNvPr id="30" name="TextBox 29">
                  <a:extLst>
                    <a:ext uri="{FF2B5EF4-FFF2-40B4-BE49-F238E27FC236}">
                      <a16:creationId xmlns:a16="http://schemas.microsoft.com/office/drawing/2014/main" id="{1DDB561E-199D-2F72-9A9B-2C45A828F178}"/>
                    </a:ext>
                  </a:extLst>
                </p:cNvPr>
                <p:cNvSpPr txBox="1"/>
                <p:nvPr/>
              </p:nvSpPr>
              <p:spPr>
                <a:xfrm>
                  <a:off x="-714547" y="4438139"/>
                  <a:ext cx="377604" cy="369332"/>
                </a:xfrm>
                <a:prstGeom prst="rect">
                  <a:avLst/>
                </a:prstGeom>
                <a:noFill/>
              </p:spPr>
              <p:txBody>
                <a:bodyPr wrap="none" rtlCol="0">
                  <a:spAutoFit/>
                </a:bodyPr>
                <a:lstStyle/>
                <a:p>
                  <a:r>
                    <a:rPr lang="en-US" dirty="0"/>
                    <a:t>vs</a:t>
                  </a:r>
                </a:p>
              </p:txBody>
            </p:sp>
            <p:pic>
              <p:nvPicPr>
                <p:cNvPr id="31" name="Picture 30">
                  <a:extLst>
                    <a:ext uri="{FF2B5EF4-FFF2-40B4-BE49-F238E27FC236}">
                      <a16:creationId xmlns:a16="http://schemas.microsoft.com/office/drawing/2014/main" id="{B6981403-EA5D-2268-B2D9-FE696E379DCA}"/>
                    </a:ext>
                  </a:extLst>
                </p:cNvPr>
                <p:cNvPicPr>
                  <a:picLocks noChangeAspect="1"/>
                </p:cNvPicPr>
                <p:nvPr/>
              </p:nvPicPr>
              <p:blipFill>
                <a:blip r:embed="rId3">
                  <a:alphaModFix/>
                </a:blip>
                <a:stretch>
                  <a:fillRect/>
                </a:stretch>
              </p:blipFill>
              <p:spPr>
                <a:xfrm>
                  <a:off x="229500" y="3842165"/>
                  <a:ext cx="813925" cy="664600"/>
                </a:xfrm>
                <a:prstGeom prst="rect">
                  <a:avLst/>
                </a:prstGeom>
              </p:spPr>
            </p:pic>
            <p:sp>
              <p:nvSpPr>
                <p:cNvPr id="33" name="TextBox 32">
                  <a:extLst>
                    <a:ext uri="{FF2B5EF4-FFF2-40B4-BE49-F238E27FC236}">
                      <a16:creationId xmlns:a16="http://schemas.microsoft.com/office/drawing/2014/main" id="{BF26E322-3425-8FC2-1A4F-C04D383C783F}"/>
                    </a:ext>
                  </a:extLst>
                </p:cNvPr>
                <p:cNvSpPr txBox="1"/>
                <p:nvPr/>
              </p:nvSpPr>
              <p:spPr>
                <a:xfrm>
                  <a:off x="-245056" y="5021324"/>
                  <a:ext cx="2057358" cy="338554"/>
                </a:xfrm>
                <a:prstGeom prst="rect">
                  <a:avLst/>
                </a:prstGeom>
                <a:noFill/>
              </p:spPr>
              <p:txBody>
                <a:bodyPr wrap="none" rtlCol="0">
                  <a:spAutoFit/>
                </a:bodyPr>
                <a:lstStyle/>
                <a:p>
                  <a:r>
                    <a:rPr lang="en-US" sz="1600" dirty="0"/>
                    <a:t>Enhanced proofreader</a:t>
                  </a:r>
                </a:p>
              </p:txBody>
            </p:sp>
            <p:sp>
              <p:nvSpPr>
                <p:cNvPr id="34" name="TextBox 33">
                  <a:extLst>
                    <a:ext uri="{FF2B5EF4-FFF2-40B4-BE49-F238E27FC236}">
                      <a16:creationId xmlns:a16="http://schemas.microsoft.com/office/drawing/2014/main" id="{2FAC5F93-83DD-24B6-BDF6-392220B0BE91}"/>
                    </a:ext>
                  </a:extLst>
                </p:cNvPr>
                <p:cNvSpPr txBox="1"/>
                <p:nvPr/>
              </p:nvSpPr>
              <p:spPr>
                <a:xfrm>
                  <a:off x="-2631928" y="4985987"/>
                  <a:ext cx="1631665" cy="338554"/>
                </a:xfrm>
                <a:prstGeom prst="rect">
                  <a:avLst/>
                </a:prstGeom>
                <a:noFill/>
              </p:spPr>
              <p:txBody>
                <a:bodyPr wrap="none" rtlCol="0">
                  <a:spAutoFit/>
                </a:bodyPr>
                <a:lstStyle/>
                <a:p>
                  <a:r>
                    <a:rPr lang="en-US" sz="1600" dirty="0"/>
                    <a:t>Poor proofreader</a:t>
                  </a:r>
                </a:p>
              </p:txBody>
            </p:sp>
          </p:grpSp>
          <p:pic>
            <p:nvPicPr>
              <p:cNvPr id="28" name="Picture 27">
                <a:extLst>
                  <a:ext uri="{FF2B5EF4-FFF2-40B4-BE49-F238E27FC236}">
                    <a16:creationId xmlns:a16="http://schemas.microsoft.com/office/drawing/2014/main" id="{43306D33-5B18-6266-0978-50110BC71324}"/>
                  </a:ext>
                </a:extLst>
              </p:cNvPr>
              <p:cNvPicPr>
                <a:picLocks noChangeAspect="1"/>
              </p:cNvPicPr>
              <p:nvPr/>
            </p:nvPicPr>
            <p:blipFill>
              <a:blip r:embed="rId4"/>
              <a:stretch>
                <a:fillRect/>
              </a:stretch>
            </p:blipFill>
            <p:spPr>
              <a:xfrm>
                <a:off x="5936215" y="4581929"/>
                <a:ext cx="2003560" cy="314284"/>
              </a:xfrm>
              <a:prstGeom prst="rect">
                <a:avLst/>
              </a:prstGeom>
            </p:spPr>
          </p:pic>
        </p:grpSp>
        <p:pic>
          <p:nvPicPr>
            <p:cNvPr id="26" name="Picture 25">
              <a:extLst>
                <a:ext uri="{FF2B5EF4-FFF2-40B4-BE49-F238E27FC236}">
                  <a16:creationId xmlns:a16="http://schemas.microsoft.com/office/drawing/2014/main" id="{ABDD00E5-B22B-57BF-CA0B-0E39B7221FE1}"/>
                </a:ext>
              </a:extLst>
            </p:cNvPr>
            <p:cNvPicPr>
              <a:picLocks noChangeAspect="1"/>
            </p:cNvPicPr>
            <p:nvPr/>
          </p:nvPicPr>
          <p:blipFill>
            <a:blip r:embed="rId5"/>
            <a:stretch>
              <a:fillRect/>
            </a:stretch>
          </p:blipFill>
          <p:spPr>
            <a:xfrm>
              <a:off x="4993470" y="5165997"/>
              <a:ext cx="1633518" cy="338553"/>
            </a:xfrm>
            <a:prstGeom prst="rect">
              <a:avLst/>
            </a:prstGeom>
          </p:spPr>
        </p:pic>
      </p:grpSp>
      <p:pic>
        <p:nvPicPr>
          <p:cNvPr id="25" name="Picture 24">
            <a:extLst>
              <a:ext uri="{FF2B5EF4-FFF2-40B4-BE49-F238E27FC236}">
                <a16:creationId xmlns:a16="http://schemas.microsoft.com/office/drawing/2014/main" id="{707627B8-325F-1104-E883-DD57A18193ED}"/>
              </a:ext>
            </a:extLst>
          </p:cNvPr>
          <p:cNvPicPr>
            <a:picLocks noChangeAspect="1"/>
          </p:cNvPicPr>
          <p:nvPr/>
        </p:nvPicPr>
        <p:blipFill>
          <a:blip r:embed="rId6"/>
          <a:stretch>
            <a:fillRect/>
          </a:stretch>
        </p:blipFill>
        <p:spPr>
          <a:xfrm>
            <a:off x="113635" y="1416837"/>
            <a:ext cx="7264405" cy="5076435"/>
          </a:xfrm>
          <a:prstGeom prst="rect">
            <a:avLst/>
          </a:prstGeom>
        </p:spPr>
      </p:pic>
      <p:pic>
        <p:nvPicPr>
          <p:cNvPr id="15" name="Picture 14">
            <a:extLst>
              <a:ext uri="{FF2B5EF4-FFF2-40B4-BE49-F238E27FC236}">
                <a16:creationId xmlns:a16="http://schemas.microsoft.com/office/drawing/2014/main" id="{8372328F-3069-E78B-884E-368C12B607FD}"/>
              </a:ext>
            </a:extLst>
          </p:cNvPr>
          <p:cNvPicPr>
            <a:picLocks noChangeAspect="1"/>
          </p:cNvPicPr>
          <p:nvPr/>
        </p:nvPicPr>
        <p:blipFill rotWithShape="1">
          <a:blip r:embed="rId7"/>
          <a:srcRect b="6817"/>
          <a:stretch/>
        </p:blipFill>
        <p:spPr>
          <a:xfrm>
            <a:off x="660699" y="8624502"/>
            <a:ext cx="4549190" cy="1899924"/>
          </a:xfrm>
          <a:prstGeom prst="rect">
            <a:avLst/>
          </a:prstGeom>
        </p:spPr>
      </p:pic>
      <p:sp>
        <p:nvSpPr>
          <p:cNvPr id="8" name="TextBox 7">
            <a:extLst>
              <a:ext uri="{FF2B5EF4-FFF2-40B4-BE49-F238E27FC236}">
                <a16:creationId xmlns:a16="http://schemas.microsoft.com/office/drawing/2014/main" id="{E97F6AD3-4CFA-8A0C-28FD-8D262261BDD5}"/>
              </a:ext>
            </a:extLst>
          </p:cNvPr>
          <p:cNvSpPr txBox="1"/>
          <p:nvPr/>
        </p:nvSpPr>
        <p:spPr>
          <a:xfrm>
            <a:off x="14983911" y="1811932"/>
            <a:ext cx="1460143" cy="646331"/>
          </a:xfrm>
          <a:prstGeom prst="rect">
            <a:avLst/>
          </a:prstGeom>
          <a:noFill/>
        </p:spPr>
        <p:txBody>
          <a:bodyPr wrap="none" rtlCol="0">
            <a:spAutoFit/>
          </a:bodyPr>
          <a:lstStyle/>
          <a:p>
            <a:r>
              <a:rPr lang="en-US" dirty="0"/>
              <a:t>Broadly true..</a:t>
            </a:r>
          </a:p>
          <a:p>
            <a:endParaRPr lang="en-US" dirty="0"/>
          </a:p>
        </p:txBody>
      </p:sp>
      <p:sp>
        <p:nvSpPr>
          <p:cNvPr id="23" name="TextBox 22">
            <a:extLst>
              <a:ext uri="{FF2B5EF4-FFF2-40B4-BE49-F238E27FC236}">
                <a16:creationId xmlns:a16="http://schemas.microsoft.com/office/drawing/2014/main" id="{D0E19A09-E6F8-AD04-F776-0527C1E80AEB}"/>
              </a:ext>
            </a:extLst>
          </p:cNvPr>
          <p:cNvSpPr txBox="1"/>
          <p:nvPr/>
        </p:nvSpPr>
        <p:spPr>
          <a:xfrm>
            <a:off x="14854131" y="5845953"/>
            <a:ext cx="3179846" cy="338554"/>
          </a:xfrm>
          <a:prstGeom prst="rect">
            <a:avLst/>
          </a:prstGeom>
          <a:noFill/>
        </p:spPr>
        <p:txBody>
          <a:bodyPr wrap="square">
            <a:spAutoFit/>
          </a:bodyPr>
          <a:lstStyle/>
          <a:p>
            <a:pPr algn="ctr"/>
            <a:r>
              <a:rPr lang="en-US" sz="1600" i="1" dirty="0"/>
              <a:t>Data from C. Liu lab, Cell 2018</a:t>
            </a:r>
          </a:p>
        </p:txBody>
      </p:sp>
      <p:grpSp>
        <p:nvGrpSpPr>
          <p:cNvPr id="60" name="Group 59">
            <a:extLst>
              <a:ext uri="{FF2B5EF4-FFF2-40B4-BE49-F238E27FC236}">
                <a16:creationId xmlns:a16="http://schemas.microsoft.com/office/drawing/2014/main" id="{BDD8F873-DF43-D081-D086-F799A2A84C93}"/>
              </a:ext>
            </a:extLst>
          </p:cNvPr>
          <p:cNvGrpSpPr/>
          <p:nvPr/>
        </p:nvGrpSpPr>
        <p:grpSpPr>
          <a:xfrm>
            <a:off x="838200" y="2405886"/>
            <a:ext cx="4835950" cy="2586063"/>
            <a:chOff x="443085" y="2156210"/>
            <a:chExt cx="4835950" cy="2586063"/>
          </a:xfrm>
        </p:grpSpPr>
        <p:grpSp>
          <p:nvGrpSpPr>
            <p:cNvPr id="48" name="Group 47">
              <a:extLst>
                <a:ext uri="{FF2B5EF4-FFF2-40B4-BE49-F238E27FC236}">
                  <a16:creationId xmlns:a16="http://schemas.microsoft.com/office/drawing/2014/main" id="{E2EB27F9-A641-F5D7-9EE5-F125543382BF}"/>
                </a:ext>
              </a:extLst>
            </p:cNvPr>
            <p:cNvGrpSpPr/>
            <p:nvPr/>
          </p:nvGrpSpPr>
          <p:grpSpPr>
            <a:xfrm>
              <a:off x="443085" y="3565682"/>
              <a:ext cx="2181799" cy="1176591"/>
              <a:chOff x="505778" y="3575432"/>
              <a:chExt cx="2181799" cy="1176591"/>
            </a:xfrm>
          </p:grpSpPr>
          <p:sp>
            <p:nvSpPr>
              <p:cNvPr id="49" name="TextBox 48">
                <a:extLst>
                  <a:ext uri="{FF2B5EF4-FFF2-40B4-BE49-F238E27FC236}">
                    <a16:creationId xmlns:a16="http://schemas.microsoft.com/office/drawing/2014/main" id="{4A897C41-C7BF-3D55-5996-05FE4781A2C8}"/>
                  </a:ext>
                </a:extLst>
              </p:cNvPr>
              <p:cNvSpPr txBox="1"/>
              <p:nvPr/>
            </p:nvSpPr>
            <p:spPr>
              <a:xfrm>
                <a:off x="505778" y="4167248"/>
                <a:ext cx="2181799" cy="584775"/>
              </a:xfrm>
              <a:prstGeom prst="rect">
                <a:avLst/>
              </a:prstGeom>
              <a:noFill/>
            </p:spPr>
            <p:txBody>
              <a:bodyPr wrap="square" rtlCol="0">
                <a:spAutoFit/>
              </a:bodyPr>
              <a:lstStyle/>
              <a:p>
                <a:pPr algn="ctr"/>
                <a:r>
                  <a:rPr lang="en-US" sz="1600" b="1" dirty="0"/>
                  <a:t>Short term</a:t>
                </a:r>
              </a:p>
              <a:p>
                <a:pPr algn="ctr"/>
                <a:r>
                  <a:rPr lang="en-US" sz="1600" b="1" dirty="0"/>
                  <a:t> cost</a:t>
                </a:r>
              </a:p>
            </p:txBody>
          </p:sp>
          <p:grpSp>
            <p:nvGrpSpPr>
              <p:cNvPr id="50" name="Group 49">
                <a:extLst>
                  <a:ext uri="{FF2B5EF4-FFF2-40B4-BE49-F238E27FC236}">
                    <a16:creationId xmlns:a16="http://schemas.microsoft.com/office/drawing/2014/main" id="{99A3DBEE-697E-78A5-3C9E-66172F803D91}"/>
                  </a:ext>
                </a:extLst>
              </p:cNvPr>
              <p:cNvGrpSpPr/>
              <p:nvPr/>
            </p:nvGrpSpPr>
            <p:grpSpPr>
              <a:xfrm>
                <a:off x="1534878" y="3575432"/>
                <a:ext cx="389738" cy="569461"/>
                <a:chOff x="1339671" y="3367358"/>
                <a:chExt cx="389738" cy="569461"/>
              </a:xfrm>
            </p:grpSpPr>
            <p:cxnSp>
              <p:nvCxnSpPr>
                <p:cNvPr id="51" name="Straight Connector 50">
                  <a:extLst>
                    <a:ext uri="{FF2B5EF4-FFF2-40B4-BE49-F238E27FC236}">
                      <a16:creationId xmlns:a16="http://schemas.microsoft.com/office/drawing/2014/main" id="{3723C4FC-DB01-7F40-F206-EF67DB44A658}"/>
                    </a:ext>
                  </a:extLst>
                </p:cNvPr>
                <p:cNvCxnSpPr>
                  <a:cxnSpLocks/>
                </p:cNvCxnSpPr>
                <p:nvPr/>
              </p:nvCxnSpPr>
              <p:spPr>
                <a:xfrm>
                  <a:off x="1346297" y="3367358"/>
                  <a:ext cx="0" cy="569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092CDA6-CDBE-02FA-26E2-1D3FCB550456}"/>
                    </a:ext>
                  </a:extLst>
                </p:cNvPr>
                <p:cNvCxnSpPr>
                  <a:cxnSpLocks/>
                </p:cNvCxnSpPr>
                <p:nvPr/>
              </p:nvCxnSpPr>
              <p:spPr>
                <a:xfrm>
                  <a:off x="1339671" y="3923949"/>
                  <a:ext cx="389738" cy="128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55" name="Group 54">
              <a:extLst>
                <a:ext uri="{FF2B5EF4-FFF2-40B4-BE49-F238E27FC236}">
                  <a16:creationId xmlns:a16="http://schemas.microsoft.com/office/drawing/2014/main" id="{B1EFDD9C-3EB8-48C1-3B15-47ED7FE307C7}"/>
                </a:ext>
              </a:extLst>
            </p:cNvPr>
            <p:cNvGrpSpPr/>
            <p:nvPr/>
          </p:nvGrpSpPr>
          <p:grpSpPr>
            <a:xfrm>
              <a:off x="3168120" y="2156210"/>
              <a:ext cx="2110915" cy="587164"/>
              <a:chOff x="3168120" y="2156210"/>
              <a:chExt cx="2110915" cy="587164"/>
            </a:xfrm>
          </p:grpSpPr>
          <p:sp>
            <p:nvSpPr>
              <p:cNvPr id="56" name="TextBox 55">
                <a:extLst>
                  <a:ext uri="{FF2B5EF4-FFF2-40B4-BE49-F238E27FC236}">
                    <a16:creationId xmlns:a16="http://schemas.microsoft.com/office/drawing/2014/main" id="{C137BE2C-86CD-5766-A81A-0B39028C5C0E}"/>
                  </a:ext>
                </a:extLst>
              </p:cNvPr>
              <p:cNvSpPr txBox="1"/>
              <p:nvPr/>
            </p:nvSpPr>
            <p:spPr>
              <a:xfrm>
                <a:off x="3557858" y="2373571"/>
                <a:ext cx="1721177" cy="338554"/>
              </a:xfrm>
              <a:prstGeom prst="rect">
                <a:avLst/>
              </a:prstGeom>
              <a:noFill/>
            </p:spPr>
            <p:txBody>
              <a:bodyPr wrap="none" rtlCol="0">
                <a:spAutoFit/>
              </a:bodyPr>
              <a:lstStyle/>
              <a:p>
                <a:r>
                  <a:rPr lang="en-US" sz="1600" b="1" dirty="0"/>
                  <a:t>Long-term benefit</a:t>
                </a:r>
              </a:p>
            </p:txBody>
          </p:sp>
          <p:grpSp>
            <p:nvGrpSpPr>
              <p:cNvPr id="57" name="Group 56">
                <a:extLst>
                  <a:ext uri="{FF2B5EF4-FFF2-40B4-BE49-F238E27FC236}">
                    <a16:creationId xmlns:a16="http://schemas.microsoft.com/office/drawing/2014/main" id="{072BFAAC-92AB-1BF7-EB11-048F18753AD9}"/>
                  </a:ext>
                </a:extLst>
              </p:cNvPr>
              <p:cNvGrpSpPr/>
              <p:nvPr/>
            </p:nvGrpSpPr>
            <p:grpSpPr>
              <a:xfrm>
                <a:off x="3168120" y="2156210"/>
                <a:ext cx="389738" cy="587164"/>
                <a:chOff x="3168120" y="2156210"/>
                <a:chExt cx="389738" cy="587164"/>
              </a:xfrm>
            </p:grpSpPr>
            <p:cxnSp>
              <p:nvCxnSpPr>
                <p:cNvPr id="58" name="Straight Connector 57">
                  <a:extLst>
                    <a:ext uri="{FF2B5EF4-FFF2-40B4-BE49-F238E27FC236}">
                      <a16:creationId xmlns:a16="http://schemas.microsoft.com/office/drawing/2014/main" id="{A44D24CB-0E0C-596E-9ACB-F730BE4E0E77}"/>
                    </a:ext>
                  </a:extLst>
                </p:cNvPr>
                <p:cNvCxnSpPr>
                  <a:cxnSpLocks/>
                </p:cNvCxnSpPr>
                <p:nvPr/>
              </p:nvCxnSpPr>
              <p:spPr>
                <a:xfrm>
                  <a:off x="3557858" y="2156210"/>
                  <a:ext cx="0" cy="569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43309AC-CC2A-DB7C-4F09-ADFB623F98A7}"/>
                    </a:ext>
                  </a:extLst>
                </p:cNvPr>
                <p:cNvCxnSpPr>
                  <a:cxnSpLocks/>
                </p:cNvCxnSpPr>
                <p:nvPr/>
              </p:nvCxnSpPr>
              <p:spPr>
                <a:xfrm>
                  <a:off x="3168120" y="2730504"/>
                  <a:ext cx="389738" cy="128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pic>
        <p:nvPicPr>
          <p:cNvPr id="2" name="Picture 1">
            <a:extLst>
              <a:ext uri="{FF2B5EF4-FFF2-40B4-BE49-F238E27FC236}">
                <a16:creationId xmlns:a16="http://schemas.microsoft.com/office/drawing/2014/main" id="{824A55EE-A137-900C-61C7-767B6FE11D07}"/>
              </a:ext>
            </a:extLst>
          </p:cNvPr>
          <p:cNvPicPr>
            <a:picLocks noChangeAspect="1"/>
          </p:cNvPicPr>
          <p:nvPr/>
        </p:nvPicPr>
        <p:blipFill rotWithShape="1">
          <a:blip r:embed="rId8"/>
          <a:srcRect l="75358" t="46666" b="23035"/>
          <a:stretch/>
        </p:blipFill>
        <p:spPr>
          <a:xfrm>
            <a:off x="5989982" y="1539014"/>
            <a:ext cx="1189275" cy="810117"/>
          </a:xfrm>
          <a:prstGeom prst="rect">
            <a:avLst/>
          </a:prstGeom>
        </p:spPr>
      </p:pic>
      <p:sp>
        <p:nvSpPr>
          <p:cNvPr id="20" name="5-Point Star 19">
            <a:extLst>
              <a:ext uri="{FF2B5EF4-FFF2-40B4-BE49-F238E27FC236}">
                <a16:creationId xmlns:a16="http://schemas.microsoft.com/office/drawing/2014/main" id="{82DC672D-77D7-D2D1-F7DB-6949A8E5042A}"/>
              </a:ext>
            </a:extLst>
          </p:cNvPr>
          <p:cNvSpPr/>
          <p:nvPr/>
        </p:nvSpPr>
        <p:spPr>
          <a:xfrm>
            <a:off x="8314735" y="1221247"/>
            <a:ext cx="188843" cy="18884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itle 1">
            <a:extLst>
              <a:ext uri="{FF2B5EF4-FFF2-40B4-BE49-F238E27FC236}">
                <a16:creationId xmlns:a16="http://schemas.microsoft.com/office/drawing/2014/main" id="{9DC85F56-8549-FEBC-9A14-7BCE3A140A7E}"/>
              </a:ext>
            </a:extLst>
          </p:cNvPr>
          <p:cNvSpPr txBox="1">
            <a:spLocks/>
          </p:cNvSpPr>
          <p:nvPr/>
        </p:nvSpPr>
        <p:spPr>
          <a:xfrm>
            <a:off x="0" y="34917"/>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1. Conflict between 1</a:t>
            </a:r>
            <a:r>
              <a:rPr lang="en-US" sz="3200" baseline="30000" dirty="0"/>
              <a:t>st</a:t>
            </a:r>
            <a:r>
              <a:rPr lang="en-US" sz="3200" dirty="0"/>
              <a:t> order (speed),2</a:t>
            </a:r>
            <a:r>
              <a:rPr lang="en-US" sz="3200" baseline="30000" dirty="0"/>
              <a:t>nd</a:t>
            </a:r>
            <a:r>
              <a:rPr lang="en-US" sz="3200" dirty="0"/>
              <a:t> order (accuracy) selection</a:t>
            </a:r>
          </a:p>
        </p:txBody>
      </p:sp>
      <p:grpSp>
        <p:nvGrpSpPr>
          <p:cNvPr id="3" name="Group 2">
            <a:extLst>
              <a:ext uri="{FF2B5EF4-FFF2-40B4-BE49-F238E27FC236}">
                <a16:creationId xmlns:a16="http://schemas.microsoft.com/office/drawing/2014/main" id="{2DCEC802-070A-7F20-A07A-8F3E8A8C79A9}"/>
              </a:ext>
            </a:extLst>
          </p:cNvPr>
          <p:cNvGrpSpPr/>
          <p:nvPr/>
        </p:nvGrpSpPr>
        <p:grpSpPr>
          <a:xfrm>
            <a:off x="14561500" y="2599974"/>
            <a:ext cx="4229721" cy="3032813"/>
            <a:chOff x="7827869" y="3300471"/>
            <a:chExt cx="4229721" cy="3032813"/>
          </a:xfrm>
        </p:grpSpPr>
        <p:pic>
          <p:nvPicPr>
            <p:cNvPr id="4" name="Picture 3">
              <a:extLst>
                <a:ext uri="{FF2B5EF4-FFF2-40B4-BE49-F238E27FC236}">
                  <a16:creationId xmlns:a16="http://schemas.microsoft.com/office/drawing/2014/main" id="{7735AA80-B66F-A326-EA19-CE555A2D78CE}"/>
                </a:ext>
              </a:extLst>
            </p:cNvPr>
            <p:cNvPicPr>
              <a:picLocks noChangeAspect="1"/>
            </p:cNvPicPr>
            <p:nvPr/>
          </p:nvPicPr>
          <p:blipFill>
            <a:blip r:embed="rId9"/>
            <a:stretch>
              <a:fillRect/>
            </a:stretch>
          </p:blipFill>
          <p:spPr>
            <a:xfrm>
              <a:off x="7827869" y="3300471"/>
              <a:ext cx="3546916" cy="2022850"/>
            </a:xfrm>
            <a:prstGeom prst="rect">
              <a:avLst/>
            </a:prstGeom>
          </p:spPr>
        </p:pic>
        <p:pic>
          <p:nvPicPr>
            <p:cNvPr id="5" name="Picture 4">
              <a:extLst>
                <a:ext uri="{FF2B5EF4-FFF2-40B4-BE49-F238E27FC236}">
                  <a16:creationId xmlns:a16="http://schemas.microsoft.com/office/drawing/2014/main" id="{274CCF91-DCB4-FD2C-10BB-E684BC419AD8}"/>
                </a:ext>
              </a:extLst>
            </p:cNvPr>
            <p:cNvPicPr>
              <a:picLocks noChangeAspect="1"/>
            </p:cNvPicPr>
            <p:nvPr/>
          </p:nvPicPr>
          <p:blipFill>
            <a:blip r:embed="rId10"/>
            <a:stretch>
              <a:fillRect/>
            </a:stretch>
          </p:blipFill>
          <p:spPr>
            <a:xfrm>
              <a:off x="8919048" y="4015785"/>
              <a:ext cx="2207054" cy="1044491"/>
            </a:xfrm>
            <a:prstGeom prst="rect">
              <a:avLst/>
            </a:prstGeom>
          </p:spPr>
        </p:pic>
        <p:pic>
          <p:nvPicPr>
            <p:cNvPr id="6" name="Picture 5">
              <a:extLst>
                <a:ext uri="{FF2B5EF4-FFF2-40B4-BE49-F238E27FC236}">
                  <a16:creationId xmlns:a16="http://schemas.microsoft.com/office/drawing/2014/main" id="{7C47A694-3298-90C1-0127-D522400503DB}"/>
                </a:ext>
              </a:extLst>
            </p:cNvPr>
            <p:cNvPicPr>
              <a:picLocks noChangeAspect="1"/>
            </p:cNvPicPr>
            <p:nvPr/>
          </p:nvPicPr>
          <p:blipFill>
            <a:blip r:embed="rId11"/>
            <a:stretch>
              <a:fillRect/>
            </a:stretch>
          </p:blipFill>
          <p:spPr>
            <a:xfrm>
              <a:off x="8919047" y="4410414"/>
              <a:ext cx="2992787" cy="189897"/>
            </a:xfrm>
            <a:prstGeom prst="rect">
              <a:avLst/>
            </a:prstGeom>
          </p:spPr>
        </p:pic>
        <p:pic>
          <p:nvPicPr>
            <p:cNvPr id="7" name="Picture 6">
              <a:extLst>
                <a:ext uri="{FF2B5EF4-FFF2-40B4-BE49-F238E27FC236}">
                  <a16:creationId xmlns:a16="http://schemas.microsoft.com/office/drawing/2014/main" id="{F7BDB3BC-30A2-3330-5EE4-DFFE2613F27E}"/>
                </a:ext>
              </a:extLst>
            </p:cNvPr>
            <p:cNvPicPr>
              <a:picLocks noChangeAspect="1"/>
            </p:cNvPicPr>
            <p:nvPr/>
          </p:nvPicPr>
          <p:blipFill>
            <a:blip r:embed="rId12"/>
            <a:stretch>
              <a:fillRect/>
            </a:stretch>
          </p:blipFill>
          <p:spPr>
            <a:xfrm>
              <a:off x="10022575" y="5871054"/>
              <a:ext cx="2035015" cy="462230"/>
            </a:xfrm>
            <a:prstGeom prst="rect">
              <a:avLst/>
            </a:prstGeom>
          </p:spPr>
        </p:pic>
      </p:grpSp>
      <p:grpSp>
        <p:nvGrpSpPr>
          <p:cNvPr id="9" name="Group 8">
            <a:extLst>
              <a:ext uri="{FF2B5EF4-FFF2-40B4-BE49-F238E27FC236}">
                <a16:creationId xmlns:a16="http://schemas.microsoft.com/office/drawing/2014/main" id="{BCE7DC0B-075F-1186-644C-092BA368BC03}"/>
              </a:ext>
            </a:extLst>
          </p:cNvPr>
          <p:cNvGrpSpPr/>
          <p:nvPr/>
        </p:nvGrpSpPr>
        <p:grpSpPr>
          <a:xfrm>
            <a:off x="8926053" y="4870278"/>
            <a:ext cx="1631665" cy="1885613"/>
            <a:chOff x="8018113" y="5305916"/>
            <a:chExt cx="1308663" cy="1512340"/>
          </a:xfrm>
        </p:grpSpPr>
        <p:pic>
          <p:nvPicPr>
            <p:cNvPr id="10" name="Picture 9">
              <a:extLst>
                <a:ext uri="{FF2B5EF4-FFF2-40B4-BE49-F238E27FC236}">
                  <a16:creationId xmlns:a16="http://schemas.microsoft.com/office/drawing/2014/main" id="{7D9FD982-6299-25FF-61E9-9A0F3668CE08}"/>
                </a:ext>
              </a:extLst>
            </p:cNvPr>
            <p:cNvPicPr>
              <a:picLocks noChangeAspect="1"/>
            </p:cNvPicPr>
            <p:nvPr/>
          </p:nvPicPr>
          <p:blipFill>
            <a:blip r:embed="rId13"/>
            <a:stretch>
              <a:fillRect/>
            </a:stretch>
          </p:blipFill>
          <p:spPr>
            <a:xfrm>
              <a:off x="8073839" y="5305916"/>
              <a:ext cx="1252937" cy="982032"/>
            </a:xfrm>
            <a:prstGeom prst="rect">
              <a:avLst/>
            </a:prstGeom>
          </p:spPr>
        </p:pic>
        <p:sp>
          <p:nvSpPr>
            <p:cNvPr id="11" name="TextBox 10">
              <a:extLst>
                <a:ext uri="{FF2B5EF4-FFF2-40B4-BE49-F238E27FC236}">
                  <a16:creationId xmlns:a16="http://schemas.microsoft.com/office/drawing/2014/main" id="{A84BDFA5-7436-7C43-1D84-FDF4C1D78F2B}"/>
                </a:ext>
              </a:extLst>
            </p:cNvPr>
            <p:cNvSpPr txBox="1"/>
            <p:nvPr/>
          </p:nvSpPr>
          <p:spPr>
            <a:xfrm>
              <a:off x="8018113" y="6410259"/>
              <a:ext cx="1292394" cy="407997"/>
            </a:xfrm>
            <a:prstGeom prst="rect">
              <a:avLst/>
            </a:prstGeom>
            <a:noFill/>
          </p:spPr>
          <p:txBody>
            <a:bodyPr wrap="none" rtlCol="0">
              <a:spAutoFit/>
            </a:bodyPr>
            <a:lstStyle/>
            <a:p>
              <a:pPr algn="ctr"/>
              <a:r>
                <a:rPr lang="en-US" b="1" dirty="0"/>
                <a:t>Rock-paper-scissors</a:t>
              </a:r>
            </a:p>
            <a:p>
              <a:pPr algn="ctr"/>
              <a:r>
                <a:rPr lang="en-US" i="1" dirty="0"/>
                <a:t>(no “best” strain)</a:t>
              </a:r>
            </a:p>
          </p:txBody>
        </p:sp>
      </p:grpSp>
      <p:grpSp>
        <p:nvGrpSpPr>
          <p:cNvPr id="32" name="Group 31">
            <a:extLst>
              <a:ext uri="{FF2B5EF4-FFF2-40B4-BE49-F238E27FC236}">
                <a16:creationId xmlns:a16="http://schemas.microsoft.com/office/drawing/2014/main" id="{8C039B80-ACCE-F418-C6D8-73ED39A76057}"/>
              </a:ext>
            </a:extLst>
          </p:cNvPr>
          <p:cNvGrpSpPr/>
          <p:nvPr/>
        </p:nvGrpSpPr>
        <p:grpSpPr>
          <a:xfrm>
            <a:off x="8793191" y="3114128"/>
            <a:ext cx="2536396" cy="1126713"/>
            <a:chOff x="9608825" y="3355968"/>
            <a:chExt cx="2536396" cy="1126713"/>
          </a:xfrm>
        </p:grpSpPr>
        <p:sp>
          <p:nvSpPr>
            <p:cNvPr id="16" name="Rectangle 15">
              <a:extLst>
                <a:ext uri="{FF2B5EF4-FFF2-40B4-BE49-F238E27FC236}">
                  <a16:creationId xmlns:a16="http://schemas.microsoft.com/office/drawing/2014/main" id="{0F960A44-56C5-3A66-E477-17FDFF2F53CD}"/>
                </a:ext>
              </a:extLst>
            </p:cNvPr>
            <p:cNvSpPr/>
            <p:nvPr/>
          </p:nvSpPr>
          <p:spPr>
            <a:xfrm>
              <a:off x="9945346" y="3768708"/>
              <a:ext cx="1750467" cy="2442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7E0C463-FAF5-E119-DBA2-9A7E378B6654}"/>
                </a:ext>
              </a:extLst>
            </p:cNvPr>
            <p:cNvSpPr txBox="1"/>
            <p:nvPr/>
          </p:nvSpPr>
          <p:spPr>
            <a:xfrm>
              <a:off x="10243726" y="3355968"/>
              <a:ext cx="1197572" cy="369332"/>
            </a:xfrm>
            <a:prstGeom prst="rect">
              <a:avLst/>
            </a:prstGeom>
            <a:noFill/>
          </p:spPr>
          <p:txBody>
            <a:bodyPr wrap="none" rtlCol="0">
              <a:spAutoFit/>
            </a:bodyPr>
            <a:lstStyle/>
            <a:p>
              <a:r>
                <a:rPr lang="en-US" dirty="0"/>
                <a:t>drug levels</a:t>
              </a:r>
            </a:p>
          </p:txBody>
        </p:sp>
        <p:sp>
          <p:nvSpPr>
            <p:cNvPr id="19" name="TextBox 18">
              <a:extLst>
                <a:ext uri="{FF2B5EF4-FFF2-40B4-BE49-F238E27FC236}">
                  <a16:creationId xmlns:a16="http://schemas.microsoft.com/office/drawing/2014/main" id="{27118017-745D-7FC4-2E78-A135FB731331}"/>
                </a:ext>
              </a:extLst>
            </p:cNvPr>
            <p:cNvSpPr txBox="1"/>
            <p:nvPr/>
          </p:nvSpPr>
          <p:spPr>
            <a:xfrm>
              <a:off x="9608825" y="4113349"/>
              <a:ext cx="673582" cy="369332"/>
            </a:xfrm>
            <a:prstGeom prst="rect">
              <a:avLst/>
            </a:prstGeom>
            <a:noFill/>
          </p:spPr>
          <p:txBody>
            <a:bodyPr wrap="none" rtlCol="0">
              <a:spAutoFit/>
            </a:bodyPr>
            <a:lstStyle/>
            <a:p>
              <a:r>
                <a:rPr lang="en-US" dirty="0"/>
                <a:t>0 </a:t>
              </a:r>
              <a:r>
                <a:rPr lang="en-US" dirty="0" err="1"/>
                <a:t>uM</a:t>
              </a:r>
              <a:endParaRPr lang="en-US" dirty="0"/>
            </a:p>
          </p:txBody>
        </p:sp>
        <p:sp>
          <p:nvSpPr>
            <p:cNvPr id="24" name="TextBox 23">
              <a:extLst>
                <a:ext uri="{FF2B5EF4-FFF2-40B4-BE49-F238E27FC236}">
                  <a16:creationId xmlns:a16="http://schemas.microsoft.com/office/drawing/2014/main" id="{38FB53C6-8B19-D224-2868-5FF3F2664FAA}"/>
                </a:ext>
              </a:extLst>
            </p:cNvPr>
            <p:cNvSpPr txBox="1"/>
            <p:nvPr/>
          </p:nvSpPr>
          <p:spPr>
            <a:xfrm>
              <a:off x="11237600" y="4113349"/>
              <a:ext cx="907621" cy="369332"/>
            </a:xfrm>
            <a:prstGeom prst="rect">
              <a:avLst/>
            </a:prstGeom>
            <a:noFill/>
          </p:spPr>
          <p:txBody>
            <a:bodyPr wrap="none" rtlCol="0">
              <a:spAutoFit/>
            </a:bodyPr>
            <a:lstStyle/>
            <a:p>
              <a:r>
                <a:rPr lang="en-US" dirty="0"/>
                <a:t>100 </a:t>
              </a:r>
              <a:r>
                <a:rPr lang="en-US" dirty="0" err="1"/>
                <a:t>uM</a:t>
              </a:r>
              <a:endParaRPr lang="en-US" dirty="0"/>
            </a:p>
          </p:txBody>
        </p:sp>
      </p:grpSp>
      <p:sp>
        <p:nvSpPr>
          <p:cNvPr id="35" name="TextBox 34">
            <a:extLst>
              <a:ext uri="{FF2B5EF4-FFF2-40B4-BE49-F238E27FC236}">
                <a16:creationId xmlns:a16="http://schemas.microsoft.com/office/drawing/2014/main" id="{C96216F2-1F78-0C30-C57F-0BCC7DC6472C}"/>
              </a:ext>
            </a:extLst>
          </p:cNvPr>
          <p:cNvSpPr txBox="1"/>
          <p:nvPr/>
        </p:nvSpPr>
        <p:spPr>
          <a:xfrm>
            <a:off x="7374817" y="3506843"/>
            <a:ext cx="389850" cy="369332"/>
          </a:xfrm>
          <a:prstGeom prst="rect">
            <a:avLst/>
          </a:prstGeom>
          <a:noFill/>
        </p:spPr>
        <p:txBody>
          <a:bodyPr wrap="none" rtlCol="0">
            <a:spAutoFit/>
          </a:bodyPr>
          <a:lstStyle/>
          <a:p>
            <a:r>
              <a:rPr lang="en-US" b="1" dirty="0"/>
              <a:t>(I)</a:t>
            </a:r>
          </a:p>
        </p:txBody>
      </p:sp>
      <p:sp>
        <p:nvSpPr>
          <p:cNvPr id="36" name="TextBox 35">
            <a:extLst>
              <a:ext uri="{FF2B5EF4-FFF2-40B4-BE49-F238E27FC236}">
                <a16:creationId xmlns:a16="http://schemas.microsoft.com/office/drawing/2014/main" id="{5F1E999A-85AF-423C-A6C6-54F32AA039D2}"/>
              </a:ext>
            </a:extLst>
          </p:cNvPr>
          <p:cNvSpPr txBox="1"/>
          <p:nvPr/>
        </p:nvSpPr>
        <p:spPr>
          <a:xfrm>
            <a:off x="7366039" y="5356226"/>
            <a:ext cx="450764" cy="369332"/>
          </a:xfrm>
          <a:prstGeom prst="rect">
            <a:avLst/>
          </a:prstGeom>
          <a:noFill/>
        </p:spPr>
        <p:txBody>
          <a:bodyPr wrap="none" rtlCol="0">
            <a:spAutoFit/>
          </a:bodyPr>
          <a:lstStyle/>
          <a:p>
            <a:r>
              <a:rPr lang="en-US" b="1" dirty="0"/>
              <a:t>(II)</a:t>
            </a:r>
          </a:p>
        </p:txBody>
      </p:sp>
    </p:spTree>
    <p:extLst>
      <p:ext uri="{BB962C8B-B14F-4D97-AF65-F5344CB8AC3E}">
        <p14:creationId xmlns:p14="http://schemas.microsoft.com/office/powerpoint/2010/main" val="2317643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5077A-3543-ADAC-3209-49EBE0CF4C2D}"/>
              </a:ext>
            </a:extLst>
          </p:cNvPr>
          <p:cNvSpPr>
            <a:spLocks noGrp="1"/>
          </p:cNvSpPr>
          <p:nvPr>
            <p:ph type="title"/>
          </p:nvPr>
        </p:nvSpPr>
        <p:spPr>
          <a:xfrm>
            <a:off x="838200" y="135872"/>
            <a:ext cx="10515600" cy="1325563"/>
          </a:xfrm>
        </p:spPr>
        <p:txBody>
          <a:bodyPr/>
          <a:lstStyle/>
          <a:p>
            <a:pPr algn="ctr"/>
            <a:r>
              <a:rPr lang="en-US" dirty="0"/>
              <a:t>Selecting for speed selects for accuracy</a:t>
            </a:r>
          </a:p>
        </p:txBody>
      </p:sp>
      <p:grpSp>
        <p:nvGrpSpPr>
          <p:cNvPr id="3" name="Group 2">
            <a:extLst>
              <a:ext uri="{FF2B5EF4-FFF2-40B4-BE49-F238E27FC236}">
                <a16:creationId xmlns:a16="http://schemas.microsoft.com/office/drawing/2014/main" id="{A7CB59CE-53DD-07AF-9B16-86B303B2120F}"/>
              </a:ext>
            </a:extLst>
          </p:cNvPr>
          <p:cNvGrpSpPr/>
          <p:nvPr/>
        </p:nvGrpSpPr>
        <p:grpSpPr>
          <a:xfrm>
            <a:off x="902507" y="2019083"/>
            <a:ext cx="4860248" cy="1482376"/>
            <a:chOff x="4565792" y="4411624"/>
            <a:chExt cx="4860248" cy="1482376"/>
          </a:xfrm>
        </p:grpSpPr>
        <p:grpSp>
          <p:nvGrpSpPr>
            <p:cNvPr id="4" name="Group 3">
              <a:extLst>
                <a:ext uri="{FF2B5EF4-FFF2-40B4-BE49-F238E27FC236}">
                  <a16:creationId xmlns:a16="http://schemas.microsoft.com/office/drawing/2014/main" id="{342924E8-DD8A-2F1D-CEC7-3B3E938E647A}"/>
                </a:ext>
              </a:extLst>
            </p:cNvPr>
            <p:cNvGrpSpPr/>
            <p:nvPr/>
          </p:nvGrpSpPr>
          <p:grpSpPr>
            <a:xfrm>
              <a:off x="4565792" y="4411624"/>
              <a:ext cx="4860248" cy="1482376"/>
              <a:chOff x="3018065" y="3842165"/>
              <a:chExt cx="4860248" cy="1482376"/>
            </a:xfrm>
          </p:grpSpPr>
          <p:grpSp>
            <p:nvGrpSpPr>
              <p:cNvPr id="6" name="Group 5">
                <a:extLst>
                  <a:ext uri="{FF2B5EF4-FFF2-40B4-BE49-F238E27FC236}">
                    <a16:creationId xmlns:a16="http://schemas.microsoft.com/office/drawing/2014/main" id="{B15D85D9-4DE7-C097-7834-DC3C0D852D0B}"/>
                  </a:ext>
                </a:extLst>
              </p:cNvPr>
              <p:cNvGrpSpPr/>
              <p:nvPr/>
            </p:nvGrpSpPr>
            <p:grpSpPr>
              <a:xfrm>
                <a:off x="3560192" y="3842165"/>
                <a:ext cx="4318121" cy="1482376"/>
                <a:chOff x="-2519332" y="3842165"/>
                <a:chExt cx="4318121" cy="1482376"/>
              </a:xfrm>
            </p:grpSpPr>
            <p:pic>
              <p:nvPicPr>
                <p:cNvPr id="8" name="Picture 7">
                  <a:extLst>
                    <a:ext uri="{FF2B5EF4-FFF2-40B4-BE49-F238E27FC236}">
                      <a16:creationId xmlns:a16="http://schemas.microsoft.com/office/drawing/2014/main" id="{CAE987E8-E519-5096-0686-8D6180A95762}"/>
                    </a:ext>
                  </a:extLst>
                </p:cNvPr>
                <p:cNvPicPr>
                  <a:picLocks noChangeAspect="1"/>
                </p:cNvPicPr>
                <p:nvPr/>
              </p:nvPicPr>
              <p:blipFill>
                <a:blip r:embed="rId2">
                  <a:alphaModFix/>
                </a:blip>
                <a:stretch>
                  <a:fillRect/>
                </a:stretch>
              </p:blipFill>
              <p:spPr>
                <a:xfrm>
                  <a:off x="-2519332" y="3921068"/>
                  <a:ext cx="778137" cy="635378"/>
                </a:xfrm>
                <a:prstGeom prst="rect">
                  <a:avLst/>
                </a:prstGeom>
              </p:spPr>
            </p:pic>
            <p:sp>
              <p:nvSpPr>
                <p:cNvPr id="9" name="TextBox 8">
                  <a:extLst>
                    <a:ext uri="{FF2B5EF4-FFF2-40B4-BE49-F238E27FC236}">
                      <a16:creationId xmlns:a16="http://schemas.microsoft.com/office/drawing/2014/main" id="{A72A89BD-A873-E383-05BD-6DB0C8041377}"/>
                    </a:ext>
                  </a:extLst>
                </p:cNvPr>
                <p:cNvSpPr txBox="1"/>
                <p:nvPr/>
              </p:nvSpPr>
              <p:spPr>
                <a:xfrm>
                  <a:off x="-714547" y="4346540"/>
                  <a:ext cx="377604" cy="369332"/>
                </a:xfrm>
                <a:prstGeom prst="rect">
                  <a:avLst/>
                </a:prstGeom>
                <a:noFill/>
              </p:spPr>
              <p:txBody>
                <a:bodyPr wrap="none" rtlCol="0">
                  <a:spAutoFit/>
                </a:bodyPr>
                <a:lstStyle/>
                <a:p>
                  <a:r>
                    <a:rPr lang="en-US" dirty="0"/>
                    <a:t>vs</a:t>
                  </a:r>
                </a:p>
              </p:txBody>
            </p:sp>
            <p:pic>
              <p:nvPicPr>
                <p:cNvPr id="10" name="Picture 9">
                  <a:extLst>
                    <a:ext uri="{FF2B5EF4-FFF2-40B4-BE49-F238E27FC236}">
                      <a16:creationId xmlns:a16="http://schemas.microsoft.com/office/drawing/2014/main" id="{E8FACE49-E358-A0E9-BCC3-57FD510666A7}"/>
                    </a:ext>
                  </a:extLst>
                </p:cNvPr>
                <p:cNvPicPr>
                  <a:picLocks noChangeAspect="1"/>
                </p:cNvPicPr>
                <p:nvPr/>
              </p:nvPicPr>
              <p:blipFill>
                <a:blip r:embed="rId2">
                  <a:alphaModFix/>
                </a:blip>
                <a:stretch>
                  <a:fillRect/>
                </a:stretch>
              </p:blipFill>
              <p:spPr>
                <a:xfrm>
                  <a:off x="419329" y="3842165"/>
                  <a:ext cx="813925" cy="664600"/>
                </a:xfrm>
                <a:prstGeom prst="rect">
                  <a:avLst/>
                </a:prstGeom>
              </p:spPr>
            </p:pic>
            <p:sp>
              <p:nvSpPr>
                <p:cNvPr id="12" name="TextBox 11">
                  <a:extLst>
                    <a:ext uri="{FF2B5EF4-FFF2-40B4-BE49-F238E27FC236}">
                      <a16:creationId xmlns:a16="http://schemas.microsoft.com/office/drawing/2014/main" id="{9BFBE01C-5DB6-7928-4C5F-D4F45EBBF7DA}"/>
                    </a:ext>
                  </a:extLst>
                </p:cNvPr>
                <p:cNvSpPr txBox="1"/>
                <p:nvPr/>
              </p:nvSpPr>
              <p:spPr>
                <a:xfrm>
                  <a:off x="-2363661" y="4985987"/>
                  <a:ext cx="466794" cy="338554"/>
                </a:xfrm>
                <a:prstGeom prst="rect">
                  <a:avLst/>
                </a:prstGeom>
                <a:noFill/>
              </p:spPr>
              <p:txBody>
                <a:bodyPr wrap="none" rtlCol="0">
                  <a:spAutoFit/>
                </a:bodyPr>
                <a:lstStyle/>
                <a:p>
                  <a:r>
                    <a:rPr lang="en-US" sz="1600" dirty="0"/>
                    <a:t>WT</a:t>
                  </a:r>
                </a:p>
              </p:txBody>
            </p:sp>
            <p:sp>
              <p:nvSpPr>
                <p:cNvPr id="31" name="TextBox 30">
                  <a:extLst>
                    <a:ext uri="{FF2B5EF4-FFF2-40B4-BE49-F238E27FC236}">
                      <a16:creationId xmlns:a16="http://schemas.microsoft.com/office/drawing/2014/main" id="{C35C6087-35FD-898C-55B0-403C3701E9EE}"/>
                    </a:ext>
                  </a:extLst>
                </p:cNvPr>
                <p:cNvSpPr txBox="1"/>
                <p:nvPr/>
              </p:nvSpPr>
              <p:spPr>
                <a:xfrm>
                  <a:off x="371411" y="4985987"/>
                  <a:ext cx="1427378" cy="338554"/>
                </a:xfrm>
                <a:prstGeom prst="rect">
                  <a:avLst/>
                </a:prstGeom>
                <a:noFill/>
              </p:spPr>
              <p:txBody>
                <a:bodyPr wrap="none" rtlCol="0">
                  <a:spAutoFit/>
                </a:bodyPr>
                <a:lstStyle/>
                <a:p>
                  <a:r>
                    <a:rPr lang="en-US" sz="1600" dirty="0"/>
                    <a:t>WT + mutation</a:t>
                  </a:r>
                </a:p>
              </p:txBody>
            </p:sp>
          </p:grpSp>
          <p:pic>
            <p:nvPicPr>
              <p:cNvPr id="7" name="Picture 6">
                <a:extLst>
                  <a:ext uri="{FF2B5EF4-FFF2-40B4-BE49-F238E27FC236}">
                    <a16:creationId xmlns:a16="http://schemas.microsoft.com/office/drawing/2014/main" id="{0CB037A9-9F91-B1D7-A8F0-FC2815416A96}"/>
                  </a:ext>
                </a:extLst>
              </p:cNvPr>
              <p:cNvPicPr>
                <a:picLocks noChangeAspect="1"/>
              </p:cNvPicPr>
              <p:nvPr/>
            </p:nvPicPr>
            <p:blipFill>
              <a:blip r:embed="rId3"/>
              <a:stretch>
                <a:fillRect/>
              </a:stretch>
            </p:blipFill>
            <p:spPr>
              <a:xfrm>
                <a:off x="3018065" y="4581929"/>
                <a:ext cx="2003560" cy="314284"/>
              </a:xfrm>
              <a:prstGeom prst="rect">
                <a:avLst/>
              </a:prstGeom>
            </p:spPr>
          </p:pic>
        </p:grpSp>
        <p:pic>
          <p:nvPicPr>
            <p:cNvPr id="5" name="Picture 4">
              <a:extLst>
                <a:ext uri="{FF2B5EF4-FFF2-40B4-BE49-F238E27FC236}">
                  <a16:creationId xmlns:a16="http://schemas.microsoft.com/office/drawing/2014/main" id="{D6D009E1-75ED-437D-9172-D3E1DF71E3E3}"/>
                </a:ext>
              </a:extLst>
            </p:cNvPr>
            <p:cNvPicPr>
              <a:picLocks noChangeAspect="1"/>
            </p:cNvPicPr>
            <p:nvPr/>
          </p:nvPicPr>
          <p:blipFill>
            <a:blip r:embed="rId4"/>
            <a:stretch>
              <a:fillRect/>
            </a:stretch>
          </p:blipFill>
          <p:spPr>
            <a:xfrm>
              <a:off x="7771360" y="5142592"/>
              <a:ext cx="1633518" cy="338553"/>
            </a:xfrm>
            <a:prstGeom prst="rect">
              <a:avLst/>
            </a:prstGeom>
          </p:spPr>
        </p:pic>
      </p:grpSp>
      <p:grpSp>
        <p:nvGrpSpPr>
          <p:cNvPr id="53" name="Group 52">
            <a:extLst>
              <a:ext uri="{FF2B5EF4-FFF2-40B4-BE49-F238E27FC236}">
                <a16:creationId xmlns:a16="http://schemas.microsoft.com/office/drawing/2014/main" id="{2725F0D3-5CCC-1718-9CDB-A98B81B52C11}"/>
              </a:ext>
            </a:extLst>
          </p:cNvPr>
          <p:cNvGrpSpPr/>
          <p:nvPr/>
        </p:nvGrpSpPr>
        <p:grpSpPr>
          <a:xfrm>
            <a:off x="7465498" y="1577292"/>
            <a:ext cx="4297371" cy="5148870"/>
            <a:chOff x="7465498" y="1577292"/>
            <a:chExt cx="4297371" cy="5148870"/>
          </a:xfrm>
        </p:grpSpPr>
        <p:grpSp>
          <p:nvGrpSpPr>
            <p:cNvPr id="49" name="Group 48">
              <a:extLst>
                <a:ext uri="{FF2B5EF4-FFF2-40B4-BE49-F238E27FC236}">
                  <a16:creationId xmlns:a16="http://schemas.microsoft.com/office/drawing/2014/main" id="{8F7EFFC1-F66C-0807-96A5-0C0CEE9608D7}"/>
                </a:ext>
              </a:extLst>
            </p:cNvPr>
            <p:cNvGrpSpPr/>
            <p:nvPr/>
          </p:nvGrpSpPr>
          <p:grpSpPr>
            <a:xfrm>
              <a:off x="7465498" y="1577292"/>
              <a:ext cx="4297371" cy="2322927"/>
              <a:chOff x="7465498" y="1577292"/>
              <a:chExt cx="4297371" cy="2322927"/>
            </a:xfrm>
          </p:grpSpPr>
          <p:pic>
            <p:nvPicPr>
              <p:cNvPr id="25" name="Picture 24" descr="Chart&#10;&#10;Description automatically generated">
                <a:extLst>
                  <a:ext uri="{FF2B5EF4-FFF2-40B4-BE49-F238E27FC236}">
                    <a16:creationId xmlns:a16="http://schemas.microsoft.com/office/drawing/2014/main" id="{1A8A2D48-9F89-4C06-DC3C-C742BCA675E3}"/>
                  </a:ext>
                </a:extLst>
              </p:cNvPr>
              <p:cNvPicPr>
                <a:picLocks noChangeAspect="1"/>
              </p:cNvPicPr>
              <p:nvPr/>
            </p:nvPicPr>
            <p:blipFill>
              <a:blip r:embed="rId5"/>
              <a:stretch>
                <a:fillRect/>
              </a:stretch>
            </p:blipFill>
            <p:spPr>
              <a:xfrm>
                <a:off x="7465498" y="2025527"/>
                <a:ext cx="4297371" cy="1874692"/>
              </a:xfrm>
              <a:prstGeom prst="rect">
                <a:avLst/>
              </a:prstGeom>
            </p:spPr>
          </p:pic>
          <p:sp>
            <p:nvSpPr>
              <p:cNvPr id="26" name="TextBox 25">
                <a:extLst>
                  <a:ext uri="{FF2B5EF4-FFF2-40B4-BE49-F238E27FC236}">
                    <a16:creationId xmlns:a16="http://schemas.microsoft.com/office/drawing/2014/main" id="{02F5F226-56E2-EDFA-37DF-9D1C9737EBCC}"/>
                  </a:ext>
                </a:extLst>
              </p:cNvPr>
              <p:cNvSpPr txBox="1"/>
              <p:nvPr/>
            </p:nvSpPr>
            <p:spPr>
              <a:xfrm>
                <a:off x="8598877" y="1577292"/>
                <a:ext cx="1408655" cy="369332"/>
              </a:xfrm>
              <a:prstGeom prst="rect">
                <a:avLst/>
              </a:prstGeom>
              <a:noFill/>
            </p:spPr>
            <p:txBody>
              <a:bodyPr wrap="none" rtlCol="0">
                <a:spAutoFit/>
              </a:bodyPr>
              <a:lstStyle/>
              <a:p>
                <a:r>
                  <a:rPr lang="en-US" dirty="0"/>
                  <a:t>Growth rates</a:t>
                </a:r>
              </a:p>
            </p:txBody>
          </p:sp>
        </p:grpSp>
        <p:grpSp>
          <p:nvGrpSpPr>
            <p:cNvPr id="28" name="Group 27">
              <a:extLst>
                <a:ext uri="{FF2B5EF4-FFF2-40B4-BE49-F238E27FC236}">
                  <a16:creationId xmlns:a16="http://schemas.microsoft.com/office/drawing/2014/main" id="{29375549-EBDF-C0BB-8C2D-B04E27847853}"/>
                </a:ext>
              </a:extLst>
            </p:cNvPr>
            <p:cNvGrpSpPr/>
            <p:nvPr/>
          </p:nvGrpSpPr>
          <p:grpSpPr>
            <a:xfrm>
              <a:off x="8039719" y="4267738"/>
              <a:ext cx="2526969" cy="2458424"/>
              <a:chOff x="7969635" y="4267738"/>
              <a:chExt cx="2526969" cy="2458424"/>
            </a:xfrm>
          </p:grpSpPr>
          <p:pic>
            <p:nvPicPr>
              <p:cNvPr id="23" name="Picture 22">
                <a:extLst>
                  <a:ext uri="{FF2B5EF4-FFF2-40B4-BE49-F238E27FC236}">
                    <a16:creationId xmlns:a16="http://schemas.microsoft.com/office/drawing/2014/main" id="{FC4F015B-BE91-737A-8E39-2225F34A1A3C}"/>
                  </a:ext>
                </a:extLst>
              </p:cNvPr>
              <p:cNvPicPr>
                <a:picLocks noChangeAspect="1"/>
              </p:cNvPicPr>
              <p:nvPr/>
            </p:nvPicPr>
            <p:blipFill>
              <a:blip r:embed="rId6"/>
              <a:stretch>
                <a:fillRect/>
              </a:stretch>
            </p:blipFill>
            <p:spPr>
              <a:xfrm>
                <a:off x="7969635" y="4608750"/>
                <a:ext cx="2526969" cy="2117412"/>
              </a:xfrm>
              <a:prstGeom prst="rect">
                <a:avLst/>
              </a:prstGeom>
            </p:spPr>
          </p:pic>
          <p:sp>
            <p:nvSpPr>
              <p:cNvPr id="27" name="TextBox 26">
                <a:extLst>
                  <a:ext uri="{FF2B5EF4-FFF2-40B4-BE49-F238E27FC236}">
                    <a16:creationId xmlns:a16="http://schemas.microsoft.com/office/drawing/2014/main" id="{F08E13A9-1E7C-E6C6-701C-A748F09CB3F0}"/>
                  </a:ext>
                </a:extLst>
              </p:cNvPr>
              <p:cNvSpPr txBox="1"/>
              <p:nvPr/>
            </p:nvSpPr>
            <p:spPr>
              <a:xfrm>
                <a:off x="8269643" y="4267738"/>
                <a:ext cx="2160720" cy="369332"/>
              </a:xfrm>
              <a:prstGeom prst="rect">
                <a:avLst/>
              </a:prstGeom>
              <a:noFill/>
            </p:spPr>
            <p:txBody>
              <a:bodyPr wrap="none" rtlCol="0">
                <a:spAutoFit/>
              </a:bodyPr>
              <a:lstStyle/>
              <a:p>
                <a:r>
                  <a:rPr lang="en-US" dirty="0"/>
                  <a:t>Pairwise competition</a:t>
                </a:r>
              </a:p>
            </p:txBody>
          </p:sp>
        </p:grpSp>
      </p:grpSp>
      <p:grpSp>
        <p:nvGrpSpPr>
          <p:cNvPr id="40" name="Group 39">
            <a:extLst>
              <a:ext uri="{FF2B5EF4-FFF2-40B4-BE49-F238E27FC236}">
                <a16:creationId xmlns:a16="http://schemas.microsoft.com/office/drawing/2014/main" id="{756D34FD-4A29-79FA-0DBE-54529DCBFE10}"/>
              </a:ext>
            </a:extLst>
          </p:cNvPr>
          <p:cNvGrpSpPr/>
          <p:nvPr/>
        </p:nvGrpSpPr>
        <p:grpSpPr>
          <a:xfrm>
            <a:off x="2498020" y="1470357"/>
            <a:ext cx="1695446" cy="409425"/>
            <a:chOff x="2498020" y="1470357"/>
            <a:chExt cx="1695446" cy="409425"/>
          </a:xfrm>
        </p:grpSpPr>
        <p:cxnSp>
          <p:nvCxnSpPr>
            <p:cNvPr id="30" name="Straight Arrow Connector 29">
              <a:extLst>
                <a:ext uri="{FF2B5EF4-FFF2-40B4-BE49-F238E27FC236}">
                  <a16:creationId xmlns:a16="http://schemas.microsoft.com/office/drawing/2014/main" id="{19D74561-D65E-A2A4-0826-7105FBF73CBA}"/>
                </a:ext>
              </a:extLst>
            </p:cNvPr>
            <p:cNvCxnSpPr>
              <a:cxnSpLocks/>
            </p:cNvCxnSpPr>
            <p:nvPr/>
          </p:nvCxnSpPr>
          <p:spPr>
            <a:xfrm flipH="1">
              <a:off x="2498020" y="1879782"/>
              <a:ext cx="1695446" cy="0"/>
            </a:xfrm>
            <a:prstGeom prst="straightConnector1">
              <a:avLst/>
            </a:prstGeom>
            <a:ln w="28575">
              <a:headEnd type="none" w="lg" len="lg"/>
              <a:tailEnd type="triangle" w="med" len="me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EB77A0C3-3B3B-DD5E-D506-2042E5E0632C}"/>
                </a:ext>
              </a:extLst>
            </p:cNvPr>
            <p:cNvSpPr txBox="1"/>
            <p:nvPr/>
          </p:nvSpPr>
          <p:spPr>
            <a:xfrm>
              <a:off x="2702902" y="1470357"/>
              <a:ext cx="1366080" cy="369332"/>
            </a:xfrm>
            <a:prstGeom prst="rect">
              <a:avLst/>
            </a:prstGeom>
            <a:noFill/>
          </p:spPr>
          <p:txBody>
            <a:bodyPr wrap="none" rtlCol="0">
              <a:spAutoFit/>
            </a:bodyPr>
            <a:lstStyle/>
            <a:p>
              <a:r>
                <a:rPr lang="en-US" dirty="0"/>
                <a:t>Select speed</a:t>
              </a:r>
            </a:p>
          </p:txBody>
        </p:sp>
      </p:grpSp>
      <p:sp>
        <p:nvSpPr>
          <p:cNvPr id="39" name="TextBox 38">
            <a:extLst>
              <a:ext uri="{FF2B5EF4-FFF2-40B4-BE49-F238E27FC236}">
                <a16:creationId xmlns:a16="http://schemas.microsoft.com/office/drawing/2014/main" id="{C31F79CB-3FE2-0F80-1160-13BDFE3528D7}"/>
              </a:ext>
            </a:extLst>
          </p:cNvPr>
          <p:cNvSpPr txBox="1"/>
          <p:nvPr/>
        </p:nvSpPr>
        <p:spPr>
          <a:xfrm>
            <a:off x="3916139" y="3465411"/>
            <a:ext cx="1868268" cy="307777"/>
          </a:xfrm>
          <a:prstGeom prst="rect">
            <a:avLst/>
          </a:prstGeom>
          <a:noFill/>
        </p:spPr>
        <p:txBody>
          <a:bodyPr wrap="none" rtlCol="0">
            <a:spAutoFit/>
          </a:bodyPr>
          <a:lstStyle/>
          <a:p>
            <a:r>
              <a:rPr lang="en-US" sz="1400" i="1" dirty="0"/>
              <a:t>(reduced proofreading)</a:t>
            </a:r>
          </a:p>
        </p:txBody>
      </p:sp>
      <p:sp>
        <p:nvSpPr>
          <p:cNvPr id="47" name="Explosion 1 46">
            <a:extLst>
              <a:ext uri="{FF2B5EF4-FFF2-40B4-BE49-F238E27FC236}">
                <a16:creationId xmlns:a16="http://schemas.microsoft.com/office/drawing/2014/main" id="{CEEB45BD-F63A-B3F5-4940-54DA11749063}"/>
              </a:ext>
            </a:extLst>
          </p:cNvPr>
          <p:cNvSpPr/>
          <p:nvPr/>
        </p:nvSpPr>
        <p:spPr>
          <a:xfrm>
            <a:off x="4790257" y="2113386"/>
            <a:ext cx="198783" cy="198783"/>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a:extLst>
              <a:ext uri="{FF2B5EF4-FFF2-40B4-BE49-F238E27FC236}">
                <a16:creationId xmlns:a16="http://schemas.microsoft.com/office/drawing/2014/main" id="{12FCB5AF-C4BF-3D37-2CF6-05DBC7CEA08D}"/>
              </a:ext>
            </a:extLst>
          </p:cNvPr>
          <p:cNvGrpSpPr/>
          <p:nvPr/>
        </p:nvGrpSpPr>
        <p:grpSpPr>
          <a:xfrm>
            <a:off x="1046899" y="4189697"/>
            <a:ext cx="4896069" cy="2269824"/>
            <a:chOff x="1046899" y="4189697"/>
            <a:chExt cx="4896069" cy="2269824"/>
          </a:xfrm>
        </p:grpSpPr>
        <p:grpSp>
          <p:nvGrpSpPr>
            <p:cNvPr id="41" name="Group 40">
              <a:extLst>
                <a:ext uri="{FF2B5EF4-FFF2-40B4-BE49-F238E27FC236}">
                  <a16:creationId xmlns:a16="http://schemas.microsoft.com/office/drawing/2014/main" id="{AFC405BD-0531-27D9-7BEB-19DD1097C341}"/>
                </a:ext>
              </a:extLst>
            </p:cNvPr>
            <p:cNvGrpSpPr/>
            <p:nvPr/>
          </p:nvGrpSpPr>
          <p:grpSpPr>
            <a:xfrm>
              <a:off x="2590498" y="4189697"/>
              <a:ext cx="1695446" cy="409425"/>
              <a:chOff x="2498020" y="1470357"/>
              <a:chExt cx="1695446" cy="409425"/>
            </a:xfrm>
          </p:grpSpPr>
          <p:cxnSp>
            <p:nvCxnSpPr>
              <p:cNvPr id="42" name="Straight Arrow Connector 41">
                <a:extLst>
                  <a:ext uri="{FF2B5EF4-FFF2-40B4-BE49-F238E27FC236}">
                    <a16:creationId xmlns:a16="http://schemas.microsoft.com/office/drawing/2014/main" id="{85C58E21-A19E-2050-5093-BB8222986883}"/>
                  </a:ext>
                </a:extLst>
              </p:cNvPr>
              <p:cNvCxnSpPr>
                <a:cxnSpLocks/>
              </p:cNvCxnSpPr>
              <p:nvPr/>
            </p:nvCxnSpPr>
            <p:spPr>
              <a:xfrm flipH="1">
                <a:off x="2498020" y="1879782"/>
                <a:ext cx="1695446" cy="0"/>
              </a:xfrm>
              <a:prstGeom prst="straightConnector1">
                <a:avLst/>
              </a:prstGeom>
              <a:ln w="28575">
                <a:headEnd type="none" w="lg" len="lg"/>
                <a:tailEnd type="triangle" w="med" len="med"/>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551CB98B-B7D8-D1EC-C9CC-1854CC53FFC3}"/>
                  </a:ext>
                </a:extLst>
              </p:cNvPr>
              <p:cNvSpPr txBox="1"/>
              <p:nvPr/>
            </p:nvSpPr>
            <p:spPr>
              <a:xfrm>
                <a:off x="2702902" y="1470357"/>
                <a:ext cx="1366080" cy="369332"/>
              </a:xfrm>
              <a:prstGeom prst="rect">
                <a:avLst/>
              </a:prstGeom>
              <a:noFill/>
            </p:spPr>
            <p:txBody>
              <a:bodyPr wrap="none" rtlCol="0">
                <a:spAutoFit/>
              </a:bodyPr>
              <a:lstStyle/>
              <a:p>
                <a:r>
                  <a:rPr lang="en-US" dirty="0"/>
                  <a:t>Select speed</a:t>
                </a:r>
              </a:p>
            </p:txBody>
          </p:sp>
        </p:grpSp>
        <p:grpSp>
          <p:nvGrpSpPr>
            <p:cNvPr id="51" name="Group 50">
              <a:extLst>
                <a:ext uri="{FF2B5EF4-FFF2-40B4-BE49-F238E27FC236}">
                  <a16:creationId xmlns:a16="http://schemas.microsoft.com/office/drawing/2014/main" id="{77F00573-FB3F-E5CA-DB57-455B1179907C}"/>
                </a:ext>
              </a:extLst>
            </p:cNvPr>
            <p:cNvGrpSpPr/>
            <p:nvPr/>
          </p:nvGrpSpPr>
          <p:grpSpPr>
            <a:xfrm>
              <a:off x="1046899" y="4641064"/>
              <a:ext cx="4896069" cy="1818457"/>
              <a:chOff x="1046899" y="4641064"/>
              <a:chExt cx="4896069" cy="1818457"/>
            </a:xfrm>
          </p:grpSpPr>
          <p:grpSp>
            <p:nvGrpSpPr>
              <p:cNvPr id="50" name="Group 49">
                <a:extLst>
                  <a:ext uri="{FF2B5EF4-FFF2-40B4-BE49-F238E27FC236}">
                    <a16:creationId xmlns:a16="http://schemas.microsoft.com/office/drawing/2014/main" id="{402D1137-E901-46AC-B3B0-19304C8C76AD}"/>
                  </a:ext>
                </a:extLst>
              </p:cNvPr>
              <p:cNvGrpSpPr/>
              <p:nvPr/>
            </p:nvGrpSpPr>
            <p:grpSpPr>
              <a:xfrm>
                <a:off x="1046899" y="4641064"/>
                <a:ext cx="4896069" cy="1818457"/>
                <a:chOff x="1046899" y="4641064"/>
                <a:chExt cx="4896069" cy="1818457"/>
              </a:xfrm>
            </p:grpSpPr>
            <p:grpSp>
              <p:nvGrpSpPr>
                <p:cNvPr id="13" name="Group 12">
                  <a:extLst>
                    <a:ext uri="{FF2B5EF4-FFF2-40B4-BE49-F238E27FC236}">
                      <a16:creationId xmlns:a16="http://schemas.microsoft.com/office/drawing/2014/main" id="{13937AA7-2FEC-70A0-3FD0-D4C6BE494A87}"/>
                    </a:ext>
                  </a:extLst>
                </p:cNvPr>
                <p:cNvGrpSpPr/>
                <p:nvPr/>
              </p:nvGrpSpPr>
              <p:grpSpPr>
                <a:xfrm>
                  <a:off x="1046899" y="4641064"/>
                  <a:ext cx="4896069" cy="1482376"/>
                  <a:chOff x="4710184" y="4411624"/>
                  <a:chExt cx="4896069" cy="1482376"/>
                </a:xfrm>
              </p:grpSpPr>
              <p:grpSp>
                <p:nvGrpSpPr>
                  <p:cNvPr id="14" name="Group 13">
                    <a:extLst>
                      <a:ext uri="{FF2B5EF4-FFF2-40B4-BE49-F238E27FC236}">
                        <a16:creationId xmlns:a16="http://schemas.microsoft.com/office/drawing/2014/main" id="{5747A7E4-AE24-8FCB-BFA2-0B301FF4CF32}"/>
                      </a:ext>
                    </a:extLst>
                  </p:cNvPr>
                  <p:cNvGrpSpPr/>
                  <p:nvPr/>
                </p:nvGrpSpPr>
                <p:grpSpPr>
                  <a:xfrm>
                    <a:off x="4710184" y="4411624"/>
                    <a:ext cx="4896069" cy="1482376"/>
                    <a:chOff x="3162457" y="3842165"/>
                    <a:chExt cx="4896069" cy="1482376"/>
                  </a:xfrm>
                </p:grpSpPr>
                <p:grpSp>
                  <p:nvGrpSpPr>
                    <p:cNvPr id="16" name="Group 15">
                      <a:extLst>
                        <a:ext uri="{FF2B5EF4-FFF2-40B4-BE49-F238E27FC236}">
                          <a16:creationId xmlns:a16="http://schemas.microsoft.com/office/drawing/2014/main" id="{743E422B-7DC3-B235-B73F-09C875082546}"/>
                        </a:ext>
                      </a:extLst>
                    </p:cNvPr>
                    <p:cNvGrpSpPr/>
                    <p:nvPr/>
                  </p:nvGrpSpPr>
                  <p:grpSpPr>
                    <a:xfrm>
                      <a:off x="3162457" y="3842165"/>
                      <a:ext cx="4094980" cy="1482376"/>
                      <a:chOff x="-2917067" y="3842165"/>
                      <a:chExt cx="4094980" cy="1482376"/>
                    </a:xfrm>
                  </p:grpSpPr>
                  <p:pic>
                    <p:nvPicPr>
                      <p:cNvPr id="18" name="Picture 17">
                        <a:extLst>
                          <a:ext uri="{FF2B5EF4-FFF2-40B4-BE49-F238E27FC236}">
                            <a16:creationId xmlns:a16="http://schemas.microsoft.com/office/drawing/2014/main" id="{9A8EE5BE-A512-D845-757F-5AE4FF6A0AA3}"/>
                          </a:ext>
                        </a:extLst>
                      </p:cNvPr>
                      <p:cNvPicPr>
                        <a:picLocks noChangeAspect="1"/>
                      </p:cNvPicPr>
                      <p:nvPr/>
                    </p:nvPicPr>
                    <p:blipFill>
                      <a:blip r:embed="rId2">
                        <a:alphaModFix/>
                      </a:blip>
                      <a:stretch>
                        <a:fillRect/>
                      </a:stretch>
                    </p:blipFill>
                    <p:spPr>
                      <a:xfrm>
                        <a:off x="-2442933" y="3921068"/>
                        <a:ext cx="778137" cy="635378"/>
                      </a:xfrm>
                      <a:prstGeom prst="rect">
                        <a:avLst/>
                      </a:prstGeom>
                    </p:spPr>
                  </p:pic>
                  <p:sp>
                    <p:nvSpPr>
                      <p:cNvPr id="19" name="TextBox 18">
                        <a:extLst>
                          <a:ext uri="{FF2B5EF4-FFF2-40B4-BE49-F238E27FC236}">
                            <a16:creationId xmlns:a16="http://schemas.microsoft.com/office/drawing/2014/main" id="{D15DBEB2-4D62-AF2F-C8D6-B1ADD9126600}"/>
                          </a:ext>
                        </a:extLst>
                      </p:cNvPr>
                      <p:cNvSpPr txBox="1"/>
                      <p:nvPr/>
                    </p:nvSpPr>
                    <p:spPr>
                      <a:xfrm>
                        <a:off x="-714547" y="4438139"/>
                        <a:ext cx="377604" cy="369332"/>
                      </a:xfrm>
                      <a:prstGeom prst="rect">
                        <a:avLst/>
                      </a:prstGeom>
                      <a:noFill/>
                    </p:spPr>
                    <p:txBody>
                      <a:bodyPr wrap="none" rtlCol="0">
                        <a:spAutoFit/>
                      </a:bodyPr>
                      <a:lstStyle/>
                      <a:p>
                        <a:r>
                          <a:rPr lang="en-US" dirty="0"/>
                          <a:t>vs</a:t>
                        </a:r>
                      </a:p>
                    </p:txBody>
                  </p:sp>
                  <p:pic>
                    <p:nvPicPr>
                      <p:cNvPr id="20" name="Picture 19">
                        <a:extLst>
                          <a:ext uri="{FF2B5EF4-FFF2-40B4-BE49-F238E27FC236}">
                            <a16:creationId xmlns:a16="http://schemas.microsoft.com/office/drawing/2014/main" id="{B84ED04F-A309-250C-5F3A-2F4A9855DE91}"/>
                          </a:ext>
                        </a:extLst>
                      </p:cNvPr>
                      <p:cNvPicPr>
                        <a:picLocks noChangeAspect="1"/>
                      </p:cNvPicPr>
                      <p:nvPr/>
                    </p:nvPicPr>
                    <p:blipFill>
                      <a:blip r:embed="rId2">
                        <a:alphaModFix/>
                      </a:blip>
                      <a:stretch>
                        <a:fillRect/>
                      </a:stretch>
                    </p:blipFill>
                    <p:spPr>
                      <a:xfrm>
                        <a:off x="348251" y="3842165"/>
                        <a:ext cx="813925" cy="664600"/>
                      </a:xfrm>
                      <a:prstGeom prst="rect">
                        <a:avLst/>
                      </a:prstGeom>
                    </p:spPr>
                  </p:pic>
                  <p:sp>
                    <p:nvSpPr>
                      <p:cNvPr id="21" name="TextBox 20">
                        <a:extLst>
                          <a:ext uri="{FF2B5EF4-FFF2-40B4-BE49-F238E27FC236}">
                            <a16:creationId xmlns:a16="http://schemas.microsoft.com/office/drawing/2014/main" id="{C2D09496-0E3B-2E99-17C4-15F6787FA806}"/>
                          </a:ext>
                        </a:extLst>
                      </p:cNvPr>
                      <p:cNvSpPr txBox="1"/>
                      <p:nvPr/>
                    </p:nvSpPr>
                    <p:spPr>
                      <a:xfrm>
                        <a:off x="300750" y="4948181"/>
                        <a:ext cx="877163" cy="338554"/>
                      </a:xfrm>
                      <a:prstGeom prst="rect">
                        <a:avLst/>
                      </a:prstGeom>
                      <a:noFill/>
                    </p:spPr>
                    <p:txBody>
                      <a:bodyPr wrap="none" rtlCol="0">
                        <a:spAutoFit/>
                      </a:bodyPr>
                      <a:lstStyle/>
                      <a:p>
                        <a:r>
                          <a:rPr lang="en-US" sz="1600" dirty="0"/>
                          <a:t>Mutator</a:t>
                        </a:r>
                      </a:p>
                    </p:txBody>
                  </p:sp>
                  <p:sp>
                    <p:nvSpPr>
                      <p:cNvPr id="22" name="TextBox 21">
                        <a:extLst>
                          <a:ext uri="{FF2B5EF4-FFF2-40B4-BE49-F238E27FC236}">
                            <a16:creationId xmlns:a16="http://schemas.microsoft.com/office/drawing/2014/main" id="{8C42F8B1-2E5C-A4EA-94EA-18F185B3821A}"/>
                          </a:ext>
                        </a:extLst>
                      </p:cNvPr>
                      <p:cNvSpPr txBox="1"/>
                      <p:nvPr/>
                    </p:nvSpPr>
                    <p:spPr>
                      <a:xfrm>
                        <a:off x="-2917067" y="4985987"/>
                        <a:ext cx="1883656" cy="338554"/>
                      </a:xfrm>
                      <a:prstGeom prst="rect">
                        <a:avLst/>
                      </a:prstGeom>
                      <a:noFill/>
                    </p:spPr>
                    <p:txBody>
                      <a:bodyPr wrap="square" rtlCol="0">
                        <a:spAutoFit/>
                      </a:bodyPr>
                      <a:lstStyle/>
                      <a:p>
                        <a:r>
                          <a:rPr lang="en-US" sz="1600" dirty="0"/>
                          <a:t>Mutator + Mutation</a:t>
                        </a:r>
                      </a:p>
                    </p:txBody>
                  </p:sp>
                </p:grpSp>
                <p:pic>
                  <p:nvPicPr>
                    <p:cNvPr id="17" name="Picture 16">
                      <a:extLst>
                        <a:ext uri="{FF2B5EF4-FFF2-40B4-BE49-F238E27FC236}">
                          <a16:creationId xmlns:a16="http://schemas.microsoft.com/office/drawing/2014/main" id="{F3FAAFF2-1B94-FDF6-CDDD-A1014932E2B7}"/>
                        </a:ext>
                      </a:extLst>
                    </p:cNvPr>
                    <p:cNvPicPr>
                      <a:picLocks noChangeAspect="1"/>
                    </p:cNvPicPr>
                    <p:nvPr/>
                  </p:nvPicPr>
                  <p:blipFill>
                    <a:blip r:embed="rId3"/>
                    <a:stretch>
                      <a:fillRect/>
                    </a:stretch>
                  </p:blipFill>
                  <p:spPr>
                    <a:xfrm>
                      <a:off x="6054966" y="4581929"/>
                      <a:ext cx="2003560" cy="314284"/>
                    </a:xfrm>
                    <a:prstGeom prst="rect">
                      <a:avLst/>
                    </a:prstGeom>
                  </p:spPr>
                </p:pic>
              </p:grpSp>
              <p:pic>
                <p:nvPicPr>
                  <p:cNvPr id="15" name="Picture 14">
                    <a:extLst>
                      <a:ext uri="{FF2B5EF4-FFF2-40B4-BE49-F238E27FC236}">
                        <a16:creationId xmlns:a16="http://schemas.microsoft.com/office/drawing/2014/main" id="{C3EBE74F-F999-C8D5-BF01-1DBCA4D3DCB7}"/>
                      </a:ext>
                    </a:extLst>
                  </p:cNvPr>
                  <p:cNvPicPr>
                    <a:picLocks noChangeAspect="1"/>
                  </p:cNvPicPr>
                  <p:nvPr/>
                </p:nvPicPr>
                <p:blipFill>
                  <a:blip r:embed="rId4"/>
                  <a:stretch>
                    <a:fillRect/>
                  </a:stretch>
                </p:blipFill>
                <p:spPr>
                  <a:xfrm>
                    <a:off x="4827212" y="5165997"/>
                    <a:ext cx="1633518" cy="338553"/>
                  </a:xfrm>
                  <a:prstGeom prst="rect">
                    <a:avLst/>
                  </a:prstGeom>
                </p:spPr>
              </p:pic>
            </p:grpSp>
            <p:sp>
              <p:nvSpPr>
                <p:cNvPr id="46" name="TextBox 45">
                  <a:extLst>
                    <a:ext uri="{FF2B5EF4-FFF2-40B4-BE49-F238E27FC236}">
                      <a16:creationId xmlns:a16="http://schemas.microsoft.com/office/drawing/2014/main" id="{1BA1A571-024E-5F01-A7FE-CB8F1CA650E2}"/>
                    </a:ext>
                  </a:extLst>
                </p:cNvPr>
                <p:cNvSpPr txBox="1"/>
                <p:nvPr/>
              </p:nvSpPr>
              <p:spPr>
                <a:xfrm>
                  <a:off x="1060451" y="6120967"/>
                  <a:ext cx="1883657" cy="338554"/>
                </a:xfrm>
                <a:prstGeom prst="rect">
                  <a:avLst/>
                </a:prstGeom>
                <a:noFill/>
              </p:spPr>
              <p:txBody>
                <a:bodyPr wrap="none" rtlCol="0">
                  <a:spAutoFit/>
                </a:bodyPr>
                <a:lstStyle/>
                <a:p>
                  <a:r>
                    <a:rPr lang="en-US" sz="1600" i="1" dirty="0"/>
                    <a:t>(increased accuracy)</a:t>
                  </a:r>
                </a:p>
              </p:txBody>
            </p:sp>
          </p:grpSp>
          <p:sp>
            <p:nvSpPr>
              <p:cNvPr id="48" name="Explosion 1 47">
                <a:extLst>
                  <a:ext uri="{FF2B5EF4-FFF2-40B4-BE49-F238E27FC236}">
                    <a16:creationId xmlns:a16="http://schemas.microsoft.com/office/drawing/2014/main" id="{C9B4C666-E63F-2A7C-B02F-827B488B4FFC}"/>
                  </a:ext>
                </a:extLst>
              </p:cNvPr>
              <p:cNvSpPr/>
              <p:nvPr/>
            </p:nvSpPr>
            <p:spPr>
              <a:xfrm>
                <a:off x="1781903" y="4687222"/>
                <a:ext cx="198783" cy="198783"/>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116184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5077A-3543-ADAC-3209-49EBE0CF4C2D}"/>
              </a:ext>
            </a:extLst>
          </p:cNvPr>
          <p:cNvSpPr>
            <a:spLocks noGrp="1"/>
          </p:cNvSpPr>
          <p:nvPr>
            <p:ph type="title"/>
          </p:nvPr>
        </p:nvSpPr>
        <p:spPr>
          <a:xfrm>
            <a:off x="838200" y="135872"/>
            <a:ext cx="10515600" cy="1325563"/>
          </a:xfrm>
        </p:spPr>
        <p:txBody>
          <a:bodyPr/>
          <a:lstStyle/>
          <a:p>
            <a:pPr algn="ctr"/>
            <a:r>
              <a:rPr lang="en-US" dirty="0"/>
              <a:t>Selecting for speed selects for accuracy</a:t>
            </a:r>
          </a:p>
        </p:txBody>
      </p:sp>
      <p:grpSp>
        <p:nvGrpSpPr>
          <p:cNvPr id="3" name="Group 2">
            <a:extLst>
              <a:ext uri="{FF2B5EF4-FFF2-40B4-BE49-F238E27FC236}">
                <a16:creationId xmlns:a16="http://schemas.microsoft.com/office/drawing/2014/main" id="{A7CB59CE-53DD-07AF-9B16-86B303B2120F}"/>
              </a:ext>
            </a:extLst>
          </p:cNvPr>
          <p:cNvGrpSpPr/>
          <p:nvPr/>
        </p:nvGrpSpPr>
        <p:grpSpPr>
          <a:xfrm>
            <a:off x="902507" y="2019083"/>
            <a:ext cx="4860248" cy="1482376"/>
            <a:chOff x="4565792" y="4411624"/>
            <a:chExt cx="4860248" cy="1482376"/>
          </a:xfrm>
        </p:grpSpPr>
        <p:grpSp>
          <p:nvGrpSpPr>
            <p:cNvPr id="4" name="Group 3">
              <a:extLst>
                <a:ext uri="{FF2B5EF4-FFF2-40B4-BE49-F238E27FC236}">
                  <a16:creationId xmlns:a16="http://schemas.microsoft.com/office/drawing/2014/main" id="{342924E8-DD8A-2F1D-CEC7-3B3E938E647A}"/>
                </a:ext>
              </a:extLst>
            </p:cNvPr>
            <p:cNvGrpSpPr/>
            <p:nvPr/>
          </p:nvGrpSpPr>
          <p:grpSpPr>
            <a:xfrm>
              <a:off x="4565792" y="4411624"/>
              <a:ext cx="4860248" cy="1482376"/>
              <a:chOff x="3018065" y="3842165"/>
              <a:chExt cx="4860248" cy="1482376"/>
            </a:xfrm>
          </p:grpSpPr>
          <p:grpSp>
            <p:nvGrpSpPr>
              <p:cNvPr id="6" name="Group 5">
                <a:extLst>
                  <a:ext uri="{FF2B5EF4-FFF2-40B4-BE49-F238E27FC236}">
                    <a16:creationId xmlns:a16="http://schemas.microsoft.com/office/drawing/2014/main" id="{B15D85D9-4DE7-C097-7834-DC3C0D852D0B}"/>
                  </a:ext>
                </a:extLst>
              </p:cNvPr>
              <p:cNvGrpSpPr/>
              <p:nvPr/>
            </p:nvGrpSpPr>
            <p:grpSpPr>
              <a:xfrm>
                <a:off x="3560192" y="3842165"/>
                <a:ext cx="4318121" cy="1482376"/>
                <a:chOff x="-2519332" y="3842165"/>
                <a:chExt cx="4318121" cy="1482376"/>
              </a:xfrm>
            </p:grpSpPr>
            <p:pic>
              <p:nvPicPr>
                <p:cNvPr id="8" name="Picture 7">
                  <a:extLst>
                    <a:ext uri="{FF2B5EF4-FFF2-40B4-BE49-F238E27FC236}">
                      <a16:creationId xmlns:a16="http://schemas.microsoft.com/office/drawing/2014/main" id="{CAE987E8-E519-5096-0686-8D6180A95762}"/>
                    </a:ext>
                  </a:extLst>
                </p:cNvPr>
                <p:cNvPicPr>
                  <a:picLocks noChangeAspect="1"/>
                </p:cNvPicPr>
                <p:nvPr/>
              </p:nvPicPr>
              <p:blipFill>
                <a:blip r:embed="rId2">
                  <a:alphaModFix/>
                </a:blip>
                <a:stretch>
                  <a:fillRect/>
                </a:stretch>
              </p:blipFill>
              <p:spPr>
                <a:xfrm>
                  <a:off x="-2519332" y="3921068"/>
                  <a:ext cx="778137" cy="635378"/>
                </a:xfrm>
                <a:prstGeom prst="rect">
                  <a:avLst/>
                </a:prstGeom>
              </p:spPr>
            </p:pic>
            <p:sp>
              <p:nvSpPr>
                <p:cNvPr id="9" name="TextBox 8">
                  <a:extLst>
                    <a:ext uri="{FF2B5EF4-FFF2-40B4-BE49-F238E27FC236}">
                      <a16:creationId xmlns:a16="http://schemas.microsoft.com/office/drawing/2014/main" id="{A72A89BD-A873-E383-05BD-6DB0C8041377}"/>
                    </a:ext>
                  </a:extLst>
                </p:cNvPr>
                <p:cNvSpPr txBox="1"/>
                <p:nvPr/>
              </p:nvSpPr>
              <p:spPr>
                <a:xfrm>
                  <a:off x="-714547" y="4346540"/>
                  <a:ext cx="377604" cy="369332"/>
                </a:xfrm>
                <a:prstGeom prst="rect">
                  <a:avLst/>
                </a:prstGeom>
                <a:noFill/>
              </p:spPr>
              <p:txBody>
                <a:bodyPr wrap="none" rtlCol="0">
                  <a:spAutoFit/>
                </a:bodyPr>
                <a:lstStyle/>
                <a:p>
                  <a:r>
                    <a:rPr lang="en-US" dirty="0"/>
                    <a:t>vs</a:t>
                  </a:r>
                </a:p>
              </p:txBody>
            </p:sp>
            <p:pic>
              <p:nvPicPr>
                <p:cNvPr id="10" name="Picture 9">
                  <a:extLst>
                    <a:ext uri="{FF2B5EF4-FFF2-40B4-BE49-F238E27FC236}">
                      <a16:creationId xmlns:a16="http://schemas.microsoft.com/office/drawing/2014/main" id="{E8FACE49-E358-A0E9-BCC3-57FD510666A7}"/>
                    </a:ext>
                  </a:extLst>
                </p:cNvPr>
                <p:cNvPicPr>
                  <a:picLocks noChangeAspect="1"/>
                </p:cNvPicPr>
                <p:nvPr/>
              </p:nvPicPr>
              <p:blipFill>
                <a:blip r:embed="rId2">
                  <a:alphaModFix/>
                </a:blip>
                <a:stretch>
                  <a:fillRect/>
                </a:stretch>
              </p:blipFill>
              <p:spPr>
                <a:xfrm>
                  <a:off x="419329" y="3842165"/>
                  <a:ext cx="813925" cy="664600"/>
                </a:xfrm>
                <a:prstGeom prst="rect">
                  <a:avLst/>
                </a:prstGeom>
              </p:spPr>
            </p:pic>
            <p:sp>
              <p:nvSpPr>
                <p:cNvPr id="12" name="TextBox 11">
                  <a:extLst>
                    <a:ext uri="{FF2B5EF4-FFF2-40B4-BE49-F238E27FC236}">
                      <a16:creationId xmlns:a16="http://schemas.microsoft.com/office/drawing/2014/main" id="{9BFBE01C-5DB6-7928-4C5F-D4F45EBBF7DA}"/>
                    </a:ext>
                  </a:extLst>
                </p:cNvPr>
                <p:cNvSpPr txBox="1"/>
                <p:nvPr/>
              </p:nvSpPr>
              <p:spPr>
                <a:xfrm>
                  <a:off x="-2363661" y="4985987"/>
                  <a:ext cx="466794" cy="338554"/>
                </a:xfrm>
                <a:prstGeom prst="rect">
                  <a:avLst/>
                </a:prstGeom>
                <a:noFill/>
              </p:spPr>
              <p:txBody>
                <a:bodyPr wrap="none" rtlCol="0">
                  <a:spAutoFit/>
                </a:bodyPr>
                <a:lstStyle/>
                <a:p>
                  <a:r>
                    <a:rPr lang="en-US" sz="1600" dirty="0"/>
                    <a:t>WT</a:t>
                  </a:r>
                </a:p>
              </p:txBody>
            </p:sp>
            <p:sp>
              <p:nvSpPr>
                <p:cNvPr id="31" name="TextBox 30">
                  <a:extLst>
                    <a:ext uri="{FF2B5EF4-FFF2-40B4-BE49-F238E27FC236}">
                      <a16:creationId xmlns:a16="http://schemas.microsoft.com/office/drawing/2014/main" id="{C35C6087-35FD-898C-55B0-403C3701E9EE}"/>
                    </a:ext>
                  </a:extLst>
                </p:cNvPr>
                <p:cNvSpPr txBox="1"/>
                <p:nvPr/>
              </p:nvSpPr>
              <p:spPr>
                <a:xfrm>
                  <a:off x="371411" y="4985987"/>
                  <a:ext cx="1427378" cy="338554"/>
                </a:xfrm>
                <a:prstGeom prst="rect">
                  <a:avLst/>
                </a:prstGeom>
                <a:noFill/>
              </p:spPr>
              <p:txBody>
                <a:bodyPr wrap="none" rtlCol="0">
                  <a:spAutoFit/>
                </a:bodyPr>
                <a:lstStyle/>
                <a:p>
                  <a:r>
                    <a:rPr lang="en-US" sz="1600" dirty="0"/>
                    <a:t>WT + mutation</a:t>
                  </a:r>
                </a:p>
              </p:txBody>
            </p:sp>
          </p:grpSp>
          <p:pic>
            <p:nvPicPr>
              <p:cNvPr id="7" name="Picture 6">
                <a:extLst>
                  <a:ext uri="{FF2B5EF4-FFF2-40B4-BE49-F238E27FC236}">
                    <a16:creationId xmlns:a16="http://schemas.microsoft.com/office/drawing/2014/main" id="{0CB037A9-9F91-B1D7-A8F0-FC2815416A96}"/>
                  </a:ext>
                </a:extLst>
              </p:cNvPr>
              <p:cNvPicPr>
                <a:picLocks noChangeAspect="1"/>
              </p:cNvPicPr>
              <p:nvPr/>
            </p:nvPicPr>
            <p:blipFill>
              <a:blip r:embed="rId3"/>
              <a:stretch>
                <a:fillRect/>
              </a:stretch>
            </p:blipFill>
            <p:spPr>
              <a:xfrm>
                <a:off x="3018065" y="4581929"/>
                <a:ext cx="2003560" cy="314284"/>
              </a:xfrm>
              <a:prstGeom prst="rect">
                <a:avLst/>
              </a:prstGeom>
            </p:spPr>
          </p:pic>
        </p:grpSp>
        <p:pic>
          <p:nvPicPr>
            <p:cNvPr id="5" name="Picture 4">
              <a:extLst>
                <a:ext uri="{FF2B5EF4-FFF2-40B4-BE49-F238E27FC236}">
                  <a16:creationId xmlns:a16="http://schemas.microsoft.com/office/drawing/2014/main" id="{D6D009E1-75ED-437D-9172-D3E1DF71E3E3}"/>
                </a:ext>
              </a:extLst>
            </p:cNvPr>
            <p:cNvPicPr>
              <a:picLocks noChangeAspect="1"/>
            </p:cNvPicPr>
            <p:nvPr/>
          </p:nvPicPr>
          <p:blipFill>
            <a:blip r:embed="rId4"/>
            <a:stretch>
              <a:fillRect/>
            </a:stretch>
          </p:blipFill>
          <p:spPr>
            <a:xfrm>
              <a:off x="7771360" y="5142592"/>
              <a:ext cx="1633518" cy="338553"/>
            </a:xfrm>
            <a:prstGeom prst="rect">
              <a:avLst/>
            </a:prstGeom>
          </p:spPr>
        </p:pic>
      </p:grpSp>
      <p:grpSp>
        <p:nvGrpSpPr>
          <p:cNvPr id="40" name="Group 39">
            <a:extLst>
              <a:ext uri="{FF2B5EF4-FFF2-40B4-BE49-F238E27FC236}">
                <a16:creationId xmlns:a16="http://schemas.microsoft.com/office/drawing/2014/main" id="{756D34FD-4A29-79FA-0DBE-54529DCBFE10}"/>
              </a:ext>
            </a:extLst>
          </p:cNvPr>
          <p:cNvGrpSpPr/>
          <p:nvPr/>
        </p:nvGrpSpPr>
        <p:grpSpPr>
          <a:xfrm>
            <a:off x="2498020" y="1470357"/>
            <a:ext cx="1695446" cy="409425"/>
            <a:chOff x="2498020" y="1470357"/>
            <a:chExt cx="1695446" cy="409425"/>
          </a:xfrm>
        </p:grpSpPr>
        <p:cxnSp>
          <p:nvCxnSpPr>
            <p:cNvPr id="30" name="Straight Arrow Connector 29">
              <a:extLst>
                <a:ext uri="{FF2B5EF4-FFF2-40B4-BE49-F238E27FC236}">
                  <a16:creationId xmlns:a16="http://schemas.microsoft.com/office/drawing/2014/main" id="{19D74561-D65E-A2A4-0826-7105FBF73CBA}"/>
                </a:ext>
              </a:extLst>
            </p:cNvPr>
            <p:cNvCxnSpPr>
              <a:cxnSpLocks/>
            </p:cNvCxnSpPr>
            <p:nvPr/>
          </p:nvCxnSpPr>
          <p:spPr>
            <a:xfrm flipH="1">
              <a:off x="2498020" y="1879782"/>
              <a:ext cx="1695446" cy="0"/>
            </a:xfrm>
            <a:prstGeom prst="straightConnector1">
              <a:avLst/>
            </a:prstGeom>
            <a:ln w="28575">
              <a:headEnd type="none" w="lg" len="lg"/>
              <a:tailEnd type="triangle" w="med" len="me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EB77A0C3-3B3B-DD5E-D506-2042E5E0632C}"/>
                </a:ext>
              </a:extLst>
            </p:cNvPr>
            <p:cNvSpPr txBox="1"/>
            <p:nvPr/>
          </p:nvSpPr>
          <p:spPr>
            <a:xfrm>
              <a:off x="2702902" y="1470357"/>
              <a:ext cx="1366080" cy="369332"/>
            </a:xfrm>
            <a:prstGeom prst="rect">
              <a:avLst/>
            </a:prstGeom>
            <a:noFill/>
          </p:spPr>
          <p:txBody>
            <a:bodyPr wrap="none" rtlCol="0">
              <a:spAutoFit/>
            </a:bodyPr>
            <a:lstStyle/>
            <a:p>
              <a:r>
                <a:rPr lang="en-US" dirty="0"/>
                <a:t>Select speed</a:t>
              </a:r>
            </a:p>
          </p:txBody>
        </p:sp>
      </p:grpSp>
      <p:sp>
        <p:nvSpPr>
          <p:cNvPr id="39" name="TextBox 38">
            <a:extLst>
              <a:ext uri="{FF2B5EF4-FFF2-40B4-BE49-F238E27FC236}">
                <a16:creationId xmlns:a16="http://schemas.microsoft.com/office/drawing/2014/main" id="{C31F79CB-3FE2-0F80-1160-13BDFE3528D7}"/>
              </a:ext>
            </a:extLst>
          </p:cNvPr>
          <p:cNvSpPr txBox="1"/>
          <p:nvPr/>
        </p:nvSpPr>
        <p:spPr>
          <a:xfrm>
            <a:off x="3916139" y="3465411"/>
            <a:ext cx="1868268" cy="307777"/>
          </a:xfrm>
          <a:prstGeom prst="rect">
            <a:avLst/>
          </a:prstGeom>
          <a:noFill/>
        </p:spPr>
        <p:txBody>
          <a:bodyPr wrap="none" rtlCol="0">
            <a:spAutoFit/>
          </a:bodyPr>
          <a:lstStyle/>
          <a:p>
            <a:r>
              <a:rPr lang="en-US" sz="1400" i="1" dirty="0"/>
              <a:t>(reduced proofreading)</a:t>
            </a:r>
          </a:p>
        </p:txBody>
      </p:sp>
      <p:sp>
        <p:nvSpPr>
          <p:cNvPr id="47" name="Explosion 1 46">
            <a:extLst>
              <a:ext uri="{FF2B5EF4-FFF2-40B4-BE49-F238E27FC236}">
                <a16:creationId xmlns:a16="http://schemas.microsoft.com/office/drawing/2014/main" id="{CEEB45BD-F63A-B3F5-4940-54DA11749063}"/>
              </a:ext>
            </a:extLst>
          </p:cNvPr>
          <p:cNvSpPr/>
          <p:nvPr/>
        </p:nvSpPr>
        <p:spPr>
          <a:xfrm>
            <a:off x="4790257" y="2113386"/>
            <a:ext cx="198783" cy="198783"/>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a:extLst>
              <a:ext uri="{FF2B5EF4-FFF2-40B4-BE49-F238E27FC236}">
                <a16:creationId xmlns:a16="http://schemas.microsoft.com/office/drawing/2014/main" id="{12FCB5AF-C4BF-3D37-2CF6-05DBC7CEA08D}"/>
              </a:ext>
            </a:extLst>
          </p:cNvPr>
          <p:cNvGrpSpPr/>
          <p:nvPr/>
        </p:nvGrpSpPr>
        <p:grpSpPr>
          <a:xfrm>
            <a:off x="1046899" y="4189697"/>
            <a:ext cx="4896069" cy="2269824"/>
            <a:chOff x="1046899" y="4189697"/>
            <a:chExt cx="4896069" cy="2269824"/>
          </a:xfrm>
        </p:grpSpPr>
        <p:grpSp>
          <p:nvGrpSpPr>
            <p:cNvPr id="41" name="Group 40">
              <a:extLst>
                <a:ext uri="{FF2B5EF4-FFF2-40B4-BE49-F238E27FC236}">
                  <a16:creationId xmlns:a16="http://schemas.microsoft.com/office/drawing/2014/main" id="{AFC405BD-0531-27D9-7BEB-19DD1097C341}"/>
                </a:ext>
              </a:extLst>
            </p:cNvPr>
            <p:cNvGrpSpPr/>
            <p:nvPr/>
          </p:nvGrpSpPr>
          <p:grpSpPr>
            <a:xfrm>
              <a:off x="2590498" y="4189697"/>
              <a:ext cx="1695446" cy="409425"/>
              <a:chOff x="2498020" y="1470357"/>
              <a:chExt cx="1695446" cy="409425"/>
            </a:xfrm>
          </p:grpSpPr>
          <p:cxnSp>
            <p:nvCxnSpPr>
              <p:cNvPr id="42" name="Straight Arrow Connector 41">
                <a:extLst>
                  <a:ext uri="{FF2B5EF4-FFF2-40B4-BE49-F238E27FC236}">
                    <a16:creationId xmlns:a16="http://schemas.microsoft.com/office/drawing/2014/main" id="{85C58E21-A19E-2050-5093-BB8222986883}"/>
                  </a:ext>
                </a:extLst>
              </p:cNvPr>
              <p:cNvCxnSpPr>
                <a:cxnSpLocks/>
              </p:cNvCxnSpPr>
              <p:nvPr/>
            </p:nvCxnSpPr>
            <p:spPr>
              <a:xfrm flipH="1">
                <a:off x="2498020" y="1879782"/>
                <a:ext cx="1695446" cy="0"/>
              </a:xfrm>
              <a:prstGeom prst="straightConnector1">
                <a:avLst/>
              </a:prstGeom>
              <a:ln w="28575">
                <a:headEnd type="none" w="lg" len="lg"/>
                <a:tailEnd type="triangle" w="med" len="med"/>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551CB98B-B7D8-D1EC-C9CC-1854CC53FFC3}"/>
                  </a:ext>
                </a:extLst>
              </p:cNvPr>
              <p:cNvSpPr txBox="1"/>
              <p:nvPr/>
            </p:nvSpPr>
            <p:spPr>
              <a:xfrm>
                <a:off x="2702902" y="1470357"/>
                <a:ext cx="1366080" cy="369332"/>
              </a:xfrm>
              <a:prstGeom prst="rect">
                <a:avLst/>
              </a:prstGeom>
              <a:noFill/>
            </p:spPr>
            <p:txBody>
              <a:bodyPr wrap="none" rtlCol="0">
                <a:spAutoFit/>
              </a:bodyPr>
              <a:lstStyle/>
              <a:p>
                <a:r>
                  <a:rPr lang="en-US" dirty="0"/>
                  <a:t>Select speed</a:t>
                </a:r>
              </a:p>
            </p:txBody>
          </p:sp>
        </p:grpSp>
        <p:grpSp>
          <p:nvGrpSpPr>
            <p:cNvPr id="51" name="Group 50">
              <a:extLst>
                <a:ext uri="{FF2B5EF4-FFF2-40B4-BE49-F238E27FC236}">
                  <a16:creationId xmlns:a16="http://schemas.microsoft.com/office/drawing/2014/main" id="{77F00573-FB3F-E5CA-DB57-455B1179907C}"/>
                </a:ext>
              </a:extLst>
            </p:cNvPr>
            <p:cNvGrpSpPr/>
            <p:nvPr/>
          </p:nvGrpSpPr>
          <p:grpSpPr>
            <a:xfrm>
              <a:off x="1046899" y="4641064"/>
              <a:ext cx="4896069" cy="1818457"/>
              <a:chOff x="1046899" y="4641064"/>
              <a:chExt cx="4896069" cy="1818457"/>
            </a:xfrm>
          </p:grpSpPr>
          <p:grpSp>
            <p:nvGrpSpPr>
              <p:cNvPr id="50" name="Group 49">
                <a:extLst>
                  <a:ext uri="{FF2B5EF4-FFF2-40B4-BE49-F238E27FC236}">
                    <a16:creationId xmlns:a16="http://schemas.microsoft.com/office/drawing/2014/main" id="{402D1137-E901-46AC-B3B0-19304C8C76AD}"/>
                  </a:ext>
                </a:extLst>
              </p:cNvPr>
              <p:cNvGrpSpPr/>
              <p:nvPr/>
            </p:nvGrpSpPr>
            <p:grpSpPr>
              <a:xfrm>
                <a:off x="1046899" y="4641064"/>
                <a:ext cx="4896069" cy="1818457"/>
                <a:chOff x="1046899" y="4641064"/>
                <a:chExt cx="4896069" cy="1818457"/>
              </a:xfrm>
            </p:grpSpPr>
            <p:grpSp>
              <p:nvGrpSpPr>
                <p:cNvPr id="13" name="Group 12">
                  <a:extLst>
                    <a:ext uri="{FF2B5EF4-FFF2-40B4-BE49-F238E27FC236}">
                      <a16:creationId xmlns:a16="http://schemas.microsoft.com/office/drawing/2014/main" id="{13937AA7-2FEC-70A0-3FD0-D4C6BE494A87}"/>
                    </a:ext>
                  </a:extLst>
                </p:cNvPr>
                <p:cNvGrpSpPr/>
                <p:nvPr/>
              </p:nvGrpSpPr>
              <p:grpSpPr>
                <a:xfrm>
                  <a:off x="1046899" y="4641064"/>
                  <a:ext cx="4896069" cy="1482376"/>
                  <a:chOff x="4710184" y="4411624"/>
                  <a:chExt cx="4896069" cy="1482376"/>
                </a:xfrm>
              </p:grpSpPr>
              <p:grpSp>
                <p:nvGrpSpPr>
                  <p:cNvPr id="14" name="Group 13">
                    <a:extLst>
                      <a:ext uri="{FF2B5EF4-FFF2-40B4-BE49-F238E27FC236}">
                        <a16:creationId xmlns:a16="http://schemas.microsoft.com/office/drawing/2014/main" id="{5747A7E4-AE24-8FCB-BFA2-0B301FF4CF32}"/>
                      </a:ext>
                    </a:extLst>
                  </p:cNvPr>
                  <p:cNvGrpSpPr/>
                  <p:nvPr/>
                </p:nvGrpSpPr>
                <p:grpSpPr>
                  <a:xfrm>
                    <a:off x="4710184" y="4411624"/>
                    <a:ext cx="4896069" cy="1482376"/>
                    <a:chOff x="3162457" y="3842165"/>
                    <a:chExt cx="4896069" cy="1482376"/>
                  </a:xfrm>
                </p:grpSpPr>
                <p:grpSp>
                  <p:nvGrpSpPr>
                    <p:cNvPr id="16" name="Group 15">
                      <a:extLst>
                        <a:ext uri="{FF2B5EF4-FFF2-40B4-BE49-F238E27FC236}">
                          <a16:creationId xmlns:a16="http://schemas.microsoft.com/office/drawing/2014/main" id="{743E422B-7DC3-B235-B73F-09C875082546}"/>
                        </a:ext>
                      </a:extLst>
                    </p:cNvPr>
                    <p:cNvGrpSpPr/>
                    <p:nvPr/>
                  </p:nvGrpSpPr>
                  <p:grpSpPr>
                    <a:xfrm>
                      <a:off x="3162457" y="3842165"/>
                      <a:ext cx="4094980" cy="1482376"/>
                      <a:chOff x="-2917067" y="3842165"/>
                      <a:chExt cx="4094980" cy="1482376"/>
                    </a:xfrm>
                  </p:grpSpPr>
                  <p:pic>
                    <p:nvPicPr>
                      <p:cNvPr id="18" name="Picture 17">
                        <a:extLst>
                          <a:ext uri="{FF2B5EF4-FFF2-40B4-BE49-F238E27FC236}">
                            <a16:creationId xmlns:a16="http://schemas.microsoft.com/office/drawing/2014/main" id="{9A8EE5BE-A512-D845-757F-5AE4FF6A0AA3}"/>
                          </a:ext>
                        </a:extLst>
                      </p:cNvPr>
                      <p:cNvPicPr>
                        <a:picLocks noChangeAspect="1"/>
                      </p:cNvPicPr>
                      <p:nvPr/>
                    </p:nvPicPr>
                    <p:blipFill>
                      <a:blip r:embed="rId2">
                        <a:alphaModFix/>
                      </a:blip>
                      <a:stretch>
                        <a:fillRect/>
                      </a:stretch>
                    </p:blipFill>
                    <p:spPr>
                      <a:xfrm>
                        <a:off x="-2442933" y="3921068"/>
                        <a:ext cx="778137" cy="635378"/>
                      </a:xfrm>
                      <a:prstGeom prst="rect">
                        <a:avLst/>
                      </a:prstGeom>
                    </p:spPr>
                  </p:pic>
                  <p:sp>
                    <p:nvSpPr>
                      <p:cNvPr id="19" name="TextBox 18">
                        <a:extLst>
                          <a:ext uri="{FF2B5EF4-FFF2-40B4-BE49-F238E27FC236}">
                            <a16:creationId xmlns:a16="http://schemas.microsoft.com/office/drawing/2014/main" id="{D15DBEB2-4D62-AF2F-C8D6-B1ADD9126600}"/>
                          </a:ext>
                        </a:extLst>
                      </p:cNvPr>
                      <p:cNvSpPr txBox="1"/>
                      <p:nvPr/>
                    </p:nvSpPr>
                    <p:spPr>
                      <a:xfrm>
                        <a:off x="-714547" y="4438139"/>
                        <a:ext cx="377604" cy="369332"/>
                      </a:xfrm>
                      <a:prstGeom prst="rect">
                        <a:avLst/>
                      </a:prstGeom>
                      <a:noFill/>
                    </p:spPr>
                    <p:txBody>
                      <a:bodyPr wrap="none" rtlCol="0">
                        <a:spAutoFit/>
                      </a:bodyPr>
                      <a:lstStyle/>
                      <a:p>
                        <a:r>
                          <a:rPr lang="en-US" dirty="0"/>
                          <a:t>vs</a:t>
                        </a:r>
                      </a:p>
                    </p:txBody>
                  </p:sp>
                  <p:pic>
                    <p:nvPicPr>
                      <p:cNvPr id="20" name="Picture 19">
                        <a:extLst>
                          <a:ext uri="{FF2B5EF4-FFF2-40B4-BE49-F238E27FC236}">
                            <a16:creationId xmlns:a16="http://schemas.microsoft.com/office/drawing/2014/main" id="{B84ED04F-A309-250C-5F3A-2F4A9855DE91}"/>
                          </a:ext>
                        </a:extLst>
                      </p:cNvPr>
                      <p:cNvPicPr>
                        <a:picLocks noChangeAspect="1"/>
                      </p:cNvPicPr>
                      <p:nvPr/>
                    </p:nvPicPr>
                    <p:blipFill>
                      <a:blip r:embed="rId2">
                        <a:alphaModFix/>
                      </a:blip>
                      <a:stretch>
                        <a:fillRect/>
                      </a:stretch>
                    </p:blipFill>
                    <p:spPr>
                      <a:xfrm>
                        <a:off x="348251" y="3842165"/>
                        <a:ext cx="813925" cy="664600"/>
                      </a:xfrm>
                      <a:prstGeom prst="rect">
                        <a:avLst/>
                      </a:prstGeom>
                    </p:spPr>
                  </p:pic>
                  <p:sp>
                    <p:nvSpPr>
                      <p:cNvPr id="21" name="TextBox 20">
                        <a:extLst>
                          <a:ext uri="{FF2B5EF4-FFF2-40B4-BE49-F238E27FC236}">
                            <a16:creationId xmlns:a16="http://schemas.microsoft.com/office/drawing/2014/main" id="{C2D09496-0E3B-2E99-17C4-15F6787FA806}"/>
                          </a:ext>
                        </a:extLst>
                      </p:cNvPr>
                      <p:cNvSpPr txBox="1"/>
                      <p:nvPr/>
                    </p:nvSpPr>
                    <p:spPr>
                      <a:xfrm>
                        <a:off x="300750" y="4948181"/>
                        <a:ext cx="877163" cy="338554"/>
                      </a:xfrm>
                      <a:prstGeom prst="rect">
                        <a:avLst/>
                      </a:prstGeom>
                      <a:noFill/>
                    </p:spPr>
                    <p:txBody>
                      <a:bodyPr wrap="none" rtlCol="0">
                        <a:spAutoFit/>
                      </a:bodyPr>
                      <a:lstStyle/>
                      <a:p>
                        <a:r>
                          <a:rPr lang="en-US" sz="1600" dirty="0"/>
                          <a:t>Mutator</a:t>
                        </a:r>
                      </a:p>
                    </p:txBody>
                  </p:sp>
                  <p:sp>
                    <p:nvSpPr>
                      <p:cNvPr id="22" name="TextBox 21">
                        <a:extLst>
                          <a:ext uri="{FF2B5EF4-FFF2-40B4-BE49-F238E27FC236}">
                            <a16:creationId xmlns:a16="http://schemas.microsoft.com/office/drawing/2014/main" id="{8C42F8B1-2E5C-A4EA-94EA-18F185B3821A}"/>
                          </a:ext>
                        </a:extLst>
                      </p:cNvPr>
                      <p:cNvSpPr txBox="1"/>
                      <p:nvPr/>
                    </p:nvSpPr>
                    <p:spPr>
                      <a:xfrm>
                        <a:off x="-2917067" y="4985987"/>
                        <a:ext cx="1883656" cy="338554"/>
                      </a:xfrm>
                      <a:prstGeom prst="rect">
                        <a:avLst/>
                      </a:prstGeom>
                      <a:noFill/>
                    </p:spPr>
                    <p:txBody>
                      <a:bodyPr wrap="square" rtlCol="0">
                        <a:spAutoFit/>
                      </a:bodyPr>
                      <a:lstStyle/>
                      <a:p>
                        <a:r>
                          <a:rPr lang="en-US" sz="1600" dirty="0"/>
                          <a:t>Mutator + Mutation</a:t>
                        </a:r>
                      </a:p>
                    </p:txBody>
                  </p:sp>
                </p:grpSp>
                <p:pic>
                  <p:nvPicPr>
                    <p:cNvPr id="17" name="Picture 16">
                      <a:extLst>
                        <a:ext uri="{FF2B5EF4-FFF2-40B4-BE49-F238E27FC236}">
                          <a16:creationId xmlns:a16="http://schemas.microsoft.com/office/drawing/2014/main" id="{F3FAAFF2-1B94-FDF6-CDDD-A1014932E2B7}"/>
                        </a:ext>
                      </a:extLst>
                    </p:cNvPr>
                    <p:cNvPicPr>
                      <a:picLocks noChangeAspect="1"/>
                    </p:cNvPicPr>
                    <p:nvPr/>
                  </p:nvPicPr>
                  <p:blipFill>
                    <a:blip r:embed="rId3"/>
                    <a:stretch>
                      <a:fillRect/>
                    </a:stretch>
                  </p:blipFill>
                  <p:spPr>
                    <a:xfrm>
                      <a:off x="6054966" y="4581929"/>
                      <a:ext cx="2003560" cy="314284"/>
                    </a:xfrm>
                    <a:prstGeom prst="rect">
                      <a:avLst/>
                    </a:prstGeom>
                  </p:spPr>
                </p:pic>
              </p:grpSp>
              <p:pic>
                <p:nvPicPr>
                  <p:cNvPr id="15" name="Picture 14">
                    <a:extLst>
                      <a:ext uri="{FF2B5EF4-FFF2-40B4-BE49-F238E27FC236}">
                        <a16:creationId xmlns:a16="http://schemas.microsoft.com/office/drawing/2014/main" id="{C3EBE74F-F999-C8D5-BF01-1DBCA4D3DCB7}"/>
                      </a:ext>
                    </a:extLst>
                  </p:cNvPr>
                  <p:cNvPicPr>
                    <a:picLocks noChangeAspect="1"/>
                  </p:cNvPicPr>
                  <p:nvPr/>
                </p:nvPicPr>
                <p:blipFill>
                  <a:blip r:embed="rId4"/>
                  <a:stretch>
                    <a:fillRect/>
                  </a:stretch>
                </p:blipFill>
                <p:spPr>
                  <a:xfrm>
                    <a:off x="4827212" y="5165997"/>
                    <a:ext cx="1633518" cy="338553"/>
                  </a:xfrm>
                  <a:prstGeom prst="rect">
                    <a:avLst/>
                  </a:prstGeom>
                </p:spPr>
              </p:pic>
            </p:grpSp>
            <p:sp>
              <p:nvSpPr>
                <p:cNvPr id="46" name="TextBox 45">
                  <a:extLst>
                    <a:ext uri="{FF2B5EF4-FFF2-40B4-BE49-F238E27FC236}">
                      <a16:creationId xmlns:a16="http://schemas.microsoft.com/office/drawing/2014/main" id="{1BA1A571-024E-5F01-A7FE-CB8F1CA650E2}"/>
                    </a:ext>
                  </a:extLst>
                </p:cNvPr>
                <p:cNvSpPr txBox="1"/>
                <p:nvPr/>
              </p:nvSpPr>
              <p:spPr>
                <a:xfrm>
                  <a:off x="1060451" y="6120967"/>
                  <a:ext cx="1883657" cy="338554"/>
                </a:xfrm>
                <a:prstGeom prst="rect">
                  <a:avLst/>
                </a:prstGeom>
                <a:noFill/>
              </p:spPr>
              <p:txBody>
                <a:bodyPr wrap="none" rtlCol="0">
                  <a:spAutoFit/>
                </a:bodyPr>
                <a:lstStyle/>
                <a:p>
                  <a:r>
                    <a:rPr lang="en-US" sz="1600" i="1" dirty="0"/>
                    <a:t>(increased accuracy)</a:t>
                  </a:r>
                </a:p>
              </p:txBody>
            </p:sp>
          </p:grpSp>
          <p:sp>
            <p:nvSpPr>
              <p:cNvPr id="48" name="Explosion 1 47">
                <a:extLst>
                  <a:ext uri="{FF2B5EF4-FFF2-40B4-BE49-F238E27FC236}">
                    <a16:creationId xmlns:a16="http://schemas.microsoft.com/office/drawing/2014/main" id="{C9B4C666-E63F-2A7C-B02F-827B488B4FFC}"/>
                  </a:ext>
                </a:extLst>
              </p:cNvPr>
              <p:cNvSpPr/>
              <p:nvPr/>
            </p:nvSpPr>
            <p:spPr>
              <a:xfrm>
                <a:off x="1781903" y="4687222"/>
                <a:ext cx="198783" cy="198783"/>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60" name="TextBox 59">
            <a:extLst>
              <a:ext uri="{FF2B5EF4-FFF2-40B4-BE49-F238E27FC236}">
                <a16:creationId xmlns:a16="http://schemas.microsoft.com/office/drawing/2014/main" id="{B10B3C4D-A640-8066-8A9A-9F65B2ECC5A6}"/>
              </a:ext>
            </a:extLst>
          </p:cNvPr>
          <p:cNvSpPr txBox="1"/>
          <p:nvPr/>
        </p:nvSpPr>
        <p:spPr>
          <a:xfrm>
            <a:off x="8725263" y="4823690"/>
            <a:ext cx="2558328" cy="276999"/>
          </a:xfrm>
          <a:prstGeom prst="rect">
            <a:avLst/>
          </a:prstGeom>
          <a:noFill/>
        </p:spPr>
        <p:txBody>
          <a:bodyPr wrap="square">
            <a:spAutoFit/>
          </a:bodyPr>
          <a:lstStyle/>
          <a:p>
            <a:pPr algn="ctr"/>
            <a:r>
              <a:rPr lang="en-US" sz="1200" i="1" dirty="0"/>
              <a:t>Data from C. Liu lab, Cell 2018</a:t>
            </a:r>
          </a:p>
        </p:txBody>
      </p:sp>
      <p:sp>
        <p:nvSpPr>
          <p:cNvPr id="63" name="TextBox 62">
            <a:extLst>
              <a:ext uri="{FF2B5EF4-FFF2-40B4-BE49-F238E27FC236}">
                <a16:creationId xmlns:a16="http://schemas.microsoft.com/office/drawing/2014/main" id="{5319ABAF-2D9F-7183-E386-493BEC9E12F3}"/>
              </a:ext>
            </a:extLst>
          </p:cNvPr>
          <p:cNvSpPr txBox="1"/>
          <p:nvPr/>
        </p:nvSpPr>
        <p:spPr>
          <a:xfrm>
            <a:off x="5781066" y="5283204"/>
            <a:ext cx="6096000" cy="830997"/>
          </a:xfrm>
          <a:prstGeom prst="rect">
            <a:avLst/>
          </a:prstGeom>
          <a:noFill/>
        </p:spPr>
        <p:txBody>
          <a:bodyPr wrap="square">
            <a:spAutoFit/>
          </a:bodyPr>
          <a:lstStyle/>
          <a:p>
            <a:pPr algn="ctr"/>
            <a:r>
              <a:rPr lang="en-US" sz="2400" b="1" i="1" dirty="0">
                <a:solidFill>
                  <a:srgbClr val="FF0000"/>
                </a:solidFill>
              </a:rPr>
              <a:t>Evolve proofreading through</a:t>
            </a:r>
          </a:p>
          <a:p>
            <a:pPr algn="ctr"/>
            <a:r>
              <a:rPr lang="en-US" sz="2400" b="1" i="1" dirty="0">
                <a:solidFill>
                  <a:srgbClr val="FF0000"/>
                </a:solidFill>
              </a:rPr>
              <a:t>selection for higher speed???</a:t>
            </a:r>
            <a:endParaRPr lang="en-US" sz="2400" i="1" dirty="0"/>
          </a:p>
        </p:txBody>
      </p:sp>
      <p:pic>
        <p:nvPicPr>
          <p:cNvPr id="11" name="Picture 10" descr="A screen shot of a graph&#10;&#10;Description automatically generated">
            <a:extLst>
              <a:ext uri="{FF2B5EF4-FFF2-40B4-BE49-F238E27FC236}">
                <a16:creationId xmlns:a16="http://schemas.microsoft.com/office/drawing/2014/main" id="{3D3B3F7F-8090-C061-6E5E-425A504E3587}"/>
              </a:ext>
            </a:extLst>
          </p:cNvPr>
          <p:cNvPicPr>
            <a:picLocks noChangeAspect="1"/>
          </p:cNvPicPr>
          <p:nvPr/>
        </p:nvPicPr>
        <p:blipFill rotWithShape="1">
          <a:blip r:embed="rId5"/>
          <a:srcRect b="29585"/>
          <a:stretch/>
        </p:blipFill>
        <p:spPr>
          <a:xfrm>
            <a:off x="6358866" y="1346780"/>
            <a:ext cx="5255804" cy="3539225"/>
          </a:xfrm>
          <a:prstGeom prst="rect">
            <a:avLst/>
          </a:prstGeom>
        </p:spPr>
      </p:pic>
    </p:spTree>
    <p:extLst>
      <p:ext uri="{BB962C8B-B14F-4D97-AF65-F5344CB8AC3E}">
        <p14:creationId xmlns:p14="http://schemas.microsoft.com/office/powerpoint/2010/main" val="225045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E635C-EA6A-7174-1AA1-AAC62B581EA6}"/>
              </a:ext>
            </a:extLst>
          </p:cNvPr>
          <p:cNvSpPr>
            <a:spLocks noGrp="1"/>
          </p:cNvSpPr>
          <p:nvPr>
            <p:ph type="title"/>
          </p:nvPr>
        </p:nvSpPr>
        <p:spPr>
          <a:xfrm>
            <a:off x="838199" y="0"/>
            <a:ext cx="10515600" cy="1325563"/>
          </a:xfrm>
        </p:spPr>
        <p:txBody>
          <a:bodyPr/>
          <a:lstStyle/>
          <a:p>
            <a:pPr algn="ctr"/>
            <a:r>
              <a:rPr lang="en-US" dirty="0"/>
              <a:t>Next step</a:t>
            </a:r>
          </a:p>
        </p:txBody>
      </p:sp>
      <p:pic>
        <p:nvPicPr>
          <p:cNvPr id="4" name="Picture 3">
            <a:extLst>
              <a:ext uri="{FF2B5EF4-FFF2-40B4-BE49-F238E27FC236}">
                <a16:creationId xmlns:a16="http://schemas.microsoft.com/office/drawing/2014/main" id="{B76F6B71-535E-B5A1-BA47-7965C2A7B030}"/>
              </a:ext>
            </a:extLst>
          </p:cNvPr>
          <p:cNvPicPr>
            <a:picLocks noChangeAspect="1"/>
          </p:cNvPicPr>
          <p:nvPr/>
        </p:nvPicPr>
        <p:blipFill>
          <a:blip r:embed="rId2"/>
          <a:stretch>
            <a:fillRect/>
          </a:stretch>
        </p:blipFill>
        <p:spPr>
          <a:xfrm>
            <a:off x="13007926" y="4072142"/>
            <a:ext cx="5554036" cy="2609728"/>
          </a:xfrm>
          <a:prstGeom prst="rect">
            <a:avLst/>
          </a:prstGeom>
        </p:spPr>
      </p:pic>
      <p:grpSp>
        <p:nvGrpSpPr>
          <p:cNvPr id="19" name="Group 18">
            <a:extLst>
              <a:ext uri="{FF2B5EF4-FFF2-40B4-BE49-F238E27FC236}">
                <a16:creationId xmlns:a16="http://schemas.microsoft.com/office/drawing/2014/main" id="{F2B88A4D-9B20-D4A4-3098-3532DC274AC8}"/>
              </a:ext>
            </a:extLst>
          </p:cNvPr>
          <p:cNvGrpSpPr/>
          <p:nvPr/>
        </p:nvGrpSpPr>
        <p:grpSpPr>
          <a:xfrm>
            <a:off x="620465" y="1324648"/>
            <a:ext cx="4742709" cy="5100450"/>
            <a:chOff x="7328725" y="1518238"/>
            <a:chExt cx="4742709" cy="5100450"/>
          </a:xfrm>
        </p:grpSpPr>
        <p:sp>
          <p:nvSpPr>
            <p:cNvPr id="5" name="TextBox 4">
              <a:extLst>
                <a:ext uri="{FF2B5EF4-FFF2-40B4-BE49-F238E27FC236}">
                  <a16:creationId xmlns:a16="http://schemas.microsoft.com/office/drawing/2014/main" id="{EF98C708-44FF-A212-2160-EDC88A954B43}"/>
                </a:ext>
              </a:extLst>
            </p:cNvPr>
            <p:cNvSpPr txBox="1"/>
            <p:nvPr/>
          </p:nvSpPr>
          <p:spPr>
            <a:xfrm>
              <a:off x="7328725" y="1518238"/>
              <a:ext cx="4742709" cy="400110"/>
            </a:xfrm>
            <a:prstGeom prst="rect">
              <a:avLst/>
            </a:prstGeom>
            <a:noFill/>
          </p:spPr>
          <p:txBody>
            <a:bodyPr wrap="none" rtlCol="0">
              <a:spAutoFit/>
            </a:bodyPr>
            <a:lstStyle/>
            <a:p>
              <a:pPr algn="ctr"/>
              <a:r>
                <a:rPr lang="en-US" sz="2000" dirty="0"/>
                <a:t>High-throughput Luria Delbruck (</a:t>
              </a:r>
              <a:r>
                <a:rPr lang="en-US" sz="2000" b="1" dirty="0" err="1"/>
                <a:t>HiDenSeq</a:t>
              </a:r>
              <a:r>
                <a:rPr lang="en-US" sz="2000" dirty="0"/>
                <a:t>)</a:t>
              </a:r>
            </a:p>
          </p:txBody>
        </p:sp>
        <p:grpSp>
          <p:nvGrpSpPr>
            <p:cNvPr id="6" name="Group 5">
              <a:extLst>
                <a:ext uri="{FF2B5EF4-FFF2-40B4-BE49-F238E27FC236}">
                  <a16:creationId xmlns:a16="http://schemas.microsoft.com/office/drawing/2014/main" id="{ED0888F9-0141-F8C9-68F8-C57F9F979EED}"/>
                </a:ext>
              </a:extLst>
            </p:cNvPr>
            <p:cNvGrpSpPr/>
            <p:nvPr/>
          </p:nvGrpSpPr>
          <p:grpSpPr>
            <a:xfrm>
              <a:off x="7632761" y="2538194"/>
              <a:ext cx="4134638" cy="1218358"/>
              <a:chOff x="6901471" y="3744256"/>
              <a:chExt cx="5249250" cy="1546802"/>
            </a:xfrm>
          </p:grpSpPr>
          <p:pic>
            <p:nvPicPr>
              <p:cNvPr id="7" name="Picture 6">
                <a:extLst>
                  <a:ext uri="{FF2B5EF4-FFF2-40B4-BE49-F238E27FC236}">
                    <a16:creationId xmlns:a16="http://schemas.microsoft.com/office/drawing/2014/main" id="{2F8A7C1A-B627-CCB2-9E63-FBA9FA57F25C}"/>
                  </a:ext>
                </a:extLst>
              </p:cNvPr>
              <p:cNvPicPr>
                <a:picLocks noChangeAspect="1"/>
              </p:cNvPicPr>
              <p:nvPr/>
            </p:nvPicPr>
            <p:blipFill>
              <a:blip r:embed="rId3"/>
              <a:stretch>
                <a:fillRect/>
              </a:stretch>
            </p:blipFill>
            <p:spPr>
              <a:xfrm>
                <a:off x="6901471" y="3778613"/>
                <a:ext cx="3271401" cy="950428"/>
              </a:xfrm>
              <a:prstGeom prst="rect">
                <a:avLst/>
              </a:prstGeom>
            </p:spPr>
          </p:pic>
          <p:pic>
            <p:nvPicPr>
              <p:cNvPr id="8" name="Picture 7">
                <a:extLst>
                  <a:ext uri="{FF2B5EF4-FFF2-40B4-BE49-F238E27FC236}">
                    <a16:creationId xmlns:a16="http://schemas.microsoft.com/office/drawing/2014/main" id="{39960D4E-6DB2-742C-D689-22E278E6FAF4}"/>
                  </a:ext>
                </a:extLst>
              </p:cNvPr>
              <p:cNvPicPr>
                <a:picLocks noChangeAspect="1"/>
              </p:cNvPicPr>
              <p:nvPr/>
            </p:nvPicPr>
            <p:blipFill rotWithShape="1">
              <a:blip r:embed="rId4"/>
              <a:srcRect l="53565"/>
              <a:stretch/>
            </p:blipFill>
            <p:spPr>
              <a:xfrm>
                <a:off x="10410091" y="3744256"/>
                <a:ext cx="1552591" cy="979136"/>
              </a:xfrm>
              <a:prstGeom prst="rect">
                <a:avLst/>
              </a:prstGeom>
            </p:spPr>
          </p:pic>
          <p:sp>
            <p:nvSpPr>
              <p:cNvPr id="9" name="TextBox 8">
                <a:extLst>
                  <a:ext uri="{FF2B5EF4-FFF2-40B4-BE49-F238E27FC236}">
                    <a16:creationId xmlns:a16="http://schemas.microsoft.com/office/drawing/2014/main" id="{64BE9CC0-84AD-FE00-8762-280A57DEA478}"/>
                  </a:ext>
                </a:extLst>
              </p:cNvPr>
              <p:cNvSpPr txBox="1"/>
              <p:nvPr/>
            </p:nvSpPr>
            <p:spPr>
              <a:xfrm>
                <a:off x="10222051" y="4983281"/>
                <a:ext cx="1928670" cy="307777"/>
              </a:xfrm>
              <a:prstGeom prst="rect">
                <a:avLst/>
              </a:prstGeom>
              <a:noFill/>
            </p:spPr>
            <p:txBody>
              <a:bodyPr wrap="none" rtlCol="0">
                <a:spAutoFit/>
              </a:bodyPr>
              <a:lstStyle/>
              <a:p>
                <a:r>
                  <a:rPr lang="en-US" sz="1400" dirty="0"/>
                  <a:t>Nelson, Physical models</a:t>
                </a:r>
              </a:p>
            </p:txBody>
          </p:sp>
        </p:grpSp>
        <p:pic>
          <p:nvPicPr>
            <p:cNvPr id="10" name="Picture 9">
              <a:extLst>
                <a:ext uri="{FF2B5EF4-FFF2-40B4-BE49-F238E27FC236}">
                  <a16:creationId xmlns:a16="http://schemas.microsoft.com/office/drawing/2014/main" id="{69C84812-DF9A-DB98-32DF-2C125E500C92}"/>
                </a:ext>
              </a:extLst>
            </p:cNvPr>
            <p:cNvPicPr>
              <a:picLocks noChangeAspect="1"/>
            </p:cNvPicPr>
            <p:nvPr/>
          </p:nvPicPr>
          <p:blipFill>
            <a:blip r:embed="rId5"/>
            <a:stretch>
              <a:fillRect/>
            </a:stretch>
          </p:blipFill>
          <p:spPr>
            <a:xfrm>
              <a:off x="7515680" y="3935428"/>
              <a:ext cx="4368800" cy="2683260"/>
            </a:xfrm>
            <a:prstGeom prst="rect">
              <a:avLst/>
            </a:prstGeom>
          </p:spPr>
        </p:pic>
      </p:grpSp>
      <p:grpSp>
        <p:nvGrpSpPr>
          <p:cNvPr id="16" name="Group 15">
            <a:extLst>
              <a:ext uri="{FF2B5EF4-FFF2-40B4-BE49-F238E27FC236}">
                <a16:creationId xmlns:a16="http://schemas.microsoft.com/office/drawing/2014/main" id="{3DF1B4FB-C1EF-74E7-7404-876894C71A9F}"/>
              </a:ext>
            </a:extLst>
          </p:cNvPr>
          <p:cNvGrpSpPr/>
          <p:nvPr/>
        </p:nvGrpSpPr>
        <p:grpSpPr>
          <a:xfrm>
            <a:off x="8958021" y="5750193"/>
            <a:ext cx="3501971" cy="1107807"/>
            <a:chOff x="4570223" y="5429743"/>
            <a:chExt cx="3501971" cy="1107807"/>
          </a:xfrm>
        </p:grpSpPr>
        <p:pic>
          <p:nvPicPr>
            <p:cNvPr id="14" name="Picture 13" descr="Picture">
              <a:extLst>
                <a:ext uri="{FF2B5EF4-FFF2-40B4-BE49-F238E27FC236}">
                  <a16:creationId xmlns:a16="http://schemas.microsoft.com/office/drawing/2014/main" id="{BA1E8882-73C5-C1E6-7F93-C7340B3F9D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0223" y="5429743"/>
              <a:ext cx="976018" cy="110724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5FA8625-5040-E9B8-501C-FA5B296DAA6A}"/>
                </a:ext>
              </a:extLst>
            </p:cNvPr>
            <p:cNvSpPr txBox="1"/>
            <p:nvPr/>
          </p:nvSpPr>
          <p:spPr>
            <a:xfrm>
              <a:off x="5343062" y="5891219"/>
              <a:ext cx="2729132" cy="646331"/>
            </a:xfrm>
            <a:prstGeom prst="rect">
              <a:avLst/>
            </a:prstGeom>
            <a:noFill/>
          </p:spPr>
          <p:txBody>
            <a:bodyPr wrap="square">
              <a:spAutoFit/>
            </a:bodyPr>
            <a:lstStyle/>
            <a:p>
              <a:pPr algn="ctr"/>
              <a:r>
                <a:rPr lang="en-US" dirty="0"/>
                <a:t>Kabir Husain</a:t>
              </a:r>
            </a:p>
            <a:p>
              <a:pPr algn="ctr"/>
              <a:r>
                <a:rPr lang="en-US" i="1" dirty="0"/>
                <a:t>(Now faculty at UCL) </a:t>
              </a:r>
            </a:p>
          </p:txBody>
        </p:sp>
      </p:grpSp>
      <p:grpSp>
        <p:nvGrpSpPr>
          <p:cNvPr id="21" name="Group 20">
            <a:extLst>
              <a:ext uri="{FF2B5EF4-FFF2-40B4-BE49-F238E27FC236}">
                <a16:creationId xmlns:a16="http://schemas.microsoft.com/office/drawing/2014/main" id="{3B9F90DA-15D2-C186-3A59-DF1D5C0EF615}"/>
              </a:ext>
            </a:extLst>
          </p:cNvPr>
          <p:cNvGrpSpPr/>
          <p:nvPr/>
        </p:nvGrpSpPr>
        <p:grpSpPr>
          <a:xfrm>
            <a:off x="5879953" y="1324648"/>
            <a:ext cx="6312047" cy="3829970"/>
            <a:chOff x="5879953" y="1324648"/>
            <a:chExt cx="6312047" cy="3829970"/>
          </a:xfrm>
        </p:grpSpPr>
        <p:pic>
          <p:nvPicPr>
            <p:cNvPr id="3" name="Picture 2">
              <a:extLst>
                <a:ext uri="{FF2B5EF4-FFF2-40B4-BE49-F238E27FC236}">
                  <a16:creationId xmlns:a16="http://schemas.microsoft.com/office/drawing/2014/main" id="{6D0AD6E3-6827-30CE-3F43-DD6166AEB5BE}"/>
                </a:ext>
              </a:extLst>
            </p:cNvPr>
            <p:cNvPicPr>
              <a:picLocks noChangeAspect="1"/>
            </p:cNvPicPr>
            <p:nvPr/>
          </p:nvPicPr>
          <p:blipFill>
            <a:blip r:embed="rId7"/>
            <a:stretch>
              <a:fillRect/>
            </a:stretch>
          </p:blipFill>
          <p:spPr>
            <a:xfrm>
              <a:off x="6637964" y="2579466"/>
              <a:ext cx="5554036" cy="2575152"/>
            </a:xfrm>
            <a:prstGeom prst="rect">
              <a:avLst/>
            </a:prstGeom>
          </p:spPr>
        </p:pic>
        <p:sp>
          <p:nvSpPr>
            <p:cNvPr id="18" name="TextBox 17">
              <a:extLst>
                <a:ext uri="{FF2B5EF4-FFF2-40B4-BE49-F238E27FC236}">
                  <a16:creationId xmlns:a16="http://schemas.microsoft.com/office/drawing/2014/main" id="{DC37745C-A549-B3D2-467D-29A53ADBB7BC}"/>
                </a:ext>
              </a:extLst>
            </p:cNvPr>
            <p:cNvSpPr txBox="1"/>
            <p:nvPr/>
          </p:nvSpPr>
          <p:spPr>
            <a:xfrm>
              <a:off x="6318143" y="1324648"/>
              <a:ext cx="5823486" cy="369332"/>
            </a:xfrm>
            <a:prstGeom prst="rect">
              <a:avLst/>
            </a:prstGeom>
            <a:noFill/>
          </p:spPr>
          <p:txBody>
            <a:bodyPr wrap="square">
              <a:spAutoFit/>
            </a:bodyPr>
            <a:lstStyle/>
            <a:p>
              <a:pPr algn="ctr"/>
              <a:r>
                <a:rPr lang="en-US" sz="1800" dirty="0"/>
                <a:t>Deep mutational scans of DNA polymerases</a:t>
              </a:r>
            </a:p>
          </p:txBody>
        </p:sp>
        <p:sp>
          <p:nvSpPr>
            <p:cNvPr id="20" name="Right Arrow 19">
              <a:extLst>
                <a:ext uri="{FF2B5EF4-FFF2-40B4-BE49-F238E27FC236}">
                  <a16:creationId xmlns:a16="http://schemas.microsoft.com/office/drawing/2014/main" id="{0015B6A0-4695-AA6F-6885-AB821E0550D2}"/>
                </a:ext>
              </a:extLst>
            </p:cNvPr>
            <p:cNvSpPr/>
            <p:nvPr/>
          </p:nvSpPr>
          <p:spPr>
            <a:xfrm>
              <a:off x="5879953" y="1398516"/>
              <a:ext cx="597411" cy="316098"/>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4125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BE5E0-27AE-019C-CF94-A7C457887B8E}"/>
              </a:ext>
            </a:extLst>
          </p:cNvPr>
          <p:cNvSpPr>
            <a:spLocks noGrp="1"/>
          </p:cNvSpPr>
          <p:nvPr>
            <p:ph type="title"/>
          </p:nvPr>
        </p:nvSpPr>
        <p:spPr>
          <a:xfrm>
            <a:off x="838200" y="50053"/>
            <a:ext cx="10515600" cy="1325563"/>
          </a:xfrm>
        </p:spPr>
        <p:txBody>
          <a:bodyPr/>
          <a:lstStyle/>
          <a:p>
            <a:pPr algn="ctr"/>
            <a:r>
              <a:rPr lang="en-US" dirty="0"/>
              <a:t>Are you just saying ….</a:t>
            </a:r>
          </a:p>
        </p:txBody>
      </p:sp>
      <p:sp>
        <p:nvSpPr>
          <p:cNvPr id="6" name="TextBox 5">
            <a:extLst>
              <a:ext uri="{FF2B5EF4-FFF2-40B4-BE49-F238E27FC236}">
                <a16:creationId xmlns:a16="http://schemas.microsoft.com/office/drawing/2014/main" id="{C8064761-6995-BD0C-47E2-B90D9BD41844}"/>
              </a:ext>
            </a:extLst>
          </p:cNvPr>
          <p:cNvSpPr txBox="1"/>
          <p:nvPr/>
        </p:nvSpPr>
        <p:spPr>
          <a:xfrm>
            <a:off x="323610" y="1324770"/>
            <a:ext cx="3435800" cy="369332"/>
          </a:xfrm>
          <a:prstGeom prst="rect">
            <a:avLst/>
          </a:prstGeom>
          <a:noFill/>
        </p:spPr>
        <p:txBody>
          <a:bodyPr wrap="square" rtlCol="0">
            <a:spAutoFit/>
          </a:bodyPr>
          <a:lstStyle/>
          <a:p>
            <a:r>
              <a:rPr lang="en-US" b="1" dirty="0"/>
              <a:t>… correcting errors takes time?</a:t>
            </a:r>
          </a:p>
        </p:txBody>
      </p:sp>
      <p:sp>
        <p:nvSpPr>
          <p:cNvPr id="12" name="TextBox 11">
            <a:extLst>
              <a:ext uri="{FF2B5EF4-FFF2-40B4-BE49-F238E27FC236}">
                <a16:creationId xmlns:a16="http://schemas.microsoft.com/office/drawing/2014/main" id="{C7218E32-AA80-CDA1-1BCB-1F98DBF0E041}"/>
              </a:ext>
            </a:extLst>
          </p:cNvPr>
          <p:cNvSpPr txBox="1"/>
          <p:nvPr/>
        </p:nvSpPr>
        <p:spPr>
          <a:xfrm>
            <a:off x="704198" y="2233316"/>
            <a:ext cx="2494937" cy="523220"/>
          </a:xfrm>
          <a:prstGeom prst="rect">
            <a:avLst/>
          </a:prstGeom>
          <a:noFill/>
        </p:spPr>
        <p:txBody>
          <a:bodyPr wrap="square" rtlCol="0">
            <a:spAutoFit/>
          </a:bodyPr>
          <a:lstStyle/>
          <a:p>
            <a:r>
              <a:rPr lang="en-US" sz="1400" dirty="0"/>
              <a:t>Don’t fix mistakes  =&gt; Faster</a:t>
            </a:r>
          </a:p>
          <a:p>
            <a:r>
              <a:rPr lang="en-US" sz="1400" i="1" dirty="0"/>
              <a:t>(e.g., don’t use the </a:t>
            </a:r>
            <a:r>
              <a:rPr lang="en-US" sz="1400" i="1" dirty="0" err="1"/>
              <a:t>exo</a:t>
            </a:r>
            <a:r>
              <a:rPr lang="en-US" sz="1400" i="1" dirty="0"/>
              <a:t>)</a:t>
            </a:r>
          </a:p>
        </p:txBody>
      </p:sp>
      <p:sp>
        <p:nvSpPr>
          <p:cNvPr id="13" name="TextBox 12">
            <a:extLst>
              <a:ext uri="{FF2B5EF4-FFF2-40B4-BE49-F238E27FC236}">
                <a16:creationId xmlns:a16="http://schemas.microsoft.com/office/drawing/2014/main" id="{5E96AC50-F926-C418-B5B5-303186C62E07}"/>
              </a:ext>
            </a:extLst>
          </p:cNvPr>
          <p:cNvSpPr txBox="1"/>
          <p:nvPr/>
        </p:nvSpPr>
        <p:spPr>
          <a:xfrm>
            <a:off x="7989025" y="1325020"/>
            <a:ext cx="4242443" cy="369332"/>
          </a:xfrm>
          <a:prstGeom prst="rect">
            <a:avLst/>
          </a:prstGeom>
          <a:noFill/>
        </p:spPr>
        <p:txBody>
          <a:bodyPr wrap="none" rtlCol="0">
            <a:spAutoFit/>
          </a:bodyPr>
          <a:lstStyle/>
          <a:p>
            <a:r>
              <a:rPr lang="en-US" b="1" dirty="0"/>
              <a:t>.. mutations tend to “break” polymerases?</a:t>
            </a:r>
          </a:p>
        </p:txBody>
      </p:sp>
      <p:sp>
        <p:nvSpPr>
          <p:cNvPr id="18" name="TextBox 17">
            <a:extLst>
              <a:ext uri="{FF2B5EF4-FFF2-40B4-BE49-F238E27FC236}">
                <a16:creationId xmlns:a16="http://schemas.microsoft.com/office/drawing/2014/main" id="{88C7CFEE-04CC-D9B6-8B2D-CFF2DCC6E4D8}"/>
              </a:ext>
            </a:extLst>
          </p:cNvPr>
          <p:cNvSpPr txBox="1"/>
          <p:nvPr/>
        </p:nvSpPr>
        <p:spPr>
          <a:xfrm>
            <a:off x="4314617" y="2260528"/>
            <a:ext cx="2811154" cy="307777"/>
          </a:xfrm>
          <a:prstGeom prst="rect">
            <a:avLst/>
          </a:prstGeom>
          <a:noFill/>
        </p:spPr>
        <p:txBody>
          <a:bodyPr wrap="none" rtlCol="0">
            <a:spAutoFit/>
          </a:bodyPr>
          <a:lstStyle/>
          <a:p>
            <a:r>
              <a:rPr lang="en-US" sz="1400" dirty="0"/>
              <a:t>Stall less =&gt; Less accurate and faster</a:t>
            </a:r>
          </a:p>
        </p:txBody>
      </p:sp>
      <p:sp>
        <p:nvSpPr>
          <p:cNvPr id="21" name="TextBox 20">
            <a:extLst>
              <a:ext uri="{FF2B5EF4-FFF2-40B4-BE49-F238E27FC236}">
                <a16:creationId xmlns:a16="http://schemas.microsoft.com/office/drawing/2014/main" id="{F7A61C2B-F46E-8D5E-84CA-43D0E546B084}"/>
              </a:ext>
            </a:extLst>
          </p:cNvPr>
          <p:cNvSpPr txBox="1"/>
          <p:nvPr/>
        </p:nvSpPr>
        <p:spPr>
          <a:xfrm>
            <a:off x="8405087" y="2427833"/>
            <a:ext cx="3396123" cy="307777"/>
          </a:xfrm>
          <a:prstGeom prst="rect">
            <a:avLst/>
          </a:prstGeom>
          <a:noFill/>
        </p:spPr>
        <p:txBody>
          <a:bodyPr wrap="none" rtlCol="0">
            <a:spAutoFit/>
          </a:bodyPr>
          <a:lstStyle/>
          <a:p>
            <a:r>
              <a:rPr lang="en-US" sz="1400" dirty="0"/>
              <a:t>2. Both traits should degrade independently</a:t>
            </a:r>
          </a:p>
        </p:txBody>
      </p:sp>
      <p:sp>
        <p:nvSpPr>
          <p:cNvPr id="26" name="TextBox 25">
            <a:extLst>
              <a:ext uri="{FF2B5EF4-FFF2-40B4-BE49-F238E27FC236}">
                <a16:creationId xmlns:a16="http://schemas.microsoft.com/office/drawing/2014/main" id="{0FCA23C1-3338-EE89-C247-D52B5919647D}"/>
              </a:ext>
            </a:extLst>
          </p:cNvPr>
          <p:cNvSpPr txBox="1"/>
          <p:nvPr/>
        </p:nvSpPr>
        <p:spPr>
          <a:xfrm>
            <a:off x="12192000" y="4602285"/>
            <a:ext cx="3668815" cy="2246769"/>
          </a:xfrm>
          <a:prstGeom prst="rect">
            <a:avLst/>
          </a:prstGeom>
          <a:noFill/>
        </p:spPr>
        <p:txBody>
          <a:bodyPr wrap="square" rtlCol="0">
            <a:spAutoFit/>
          </a:bodyPr>
          <a:lstStyle/>
          <a:p>
            <a:r>
              <a:rPr lang="en-US" sz="1400" dirty="0"/>
              <a:t>Parameters:</a:t>
            </a:r>
          </a:p>
          <a:p>
            <a:pPr lvl="1"/>
            <a:endParaRPr lang="en-US" sz="1400" dirty="0"/>
          </a:p>
          <a:p>
            <a:pPr lvl="1"/>
            <a:r>
              <a:rPr lang="en-US" sz="1400" dirty="0"/>
              <a:t>Bare mutation rate (made by polymerase)</a:t>
            </a:r>
          </a:p>
          <a:p>
            <a:pPr lvl="1"/>
            <a:r>
              <a:rPr lang="en-US" sz="1400" dirty="0"/>
              <a:t>How often </a:t>
            </a:r>
            <a:r>
              <a:rPr lang="en-US" sz="1400" dirty="0" err="1"/>
              <a:t>exo</a:t>
            </a:r>
            <a:r>
              <a:rPr lang="en-US" sz="1400" dirty="0"/>
              <a:t>-nuclease is called </a:t>
            </a:r>
          </a:p>
          <a:p>
            <a:pPr lvl="1"/>
            <a:r>
              <a:rPr lang="en-US" sz="1400" dirty="0"/>
              <a:t>How long </a:t>
            </a:r>
            <a:r>
              <a:rPr lang="en-US" sz="1400" dirty="0" err="1"/>
              <a:t>exo</a:t>
            </a:r>
            <a:r>
              <a:rPr lang="en-US" sz="1400" dirty="0"/>
              <a:t>-takes to work</a:t>
            </a:r>
          </a:p>
          <a:p>
            <a:pPr lvl="1"/>
            <a:r>
              <a:rPr lang="en-US" sz="1400" dirty="0"/>
              <a:t>Stalled time in catalyzing next base.</a:t>
            </a:r>
          </a:p>
          <a:p>
            <a:pPr lvl="1"/>
            <a:r>
              <a:rPr lang="en-US" sz="1400" dirty="0"/>
              <a:t>Prob. of backtracking upon stalling and excising</a:t>
            </a:r>
          </a:p>
          <a:p>
            <a:pPr lvl="1"/>
            <a:endParaRPr lang="en-US" sz="1400" dirty="0"/>
          </a:p>
          <a:p>
            <a:endParaRPr lang="en-US" sz="1400" dirty="0"/>
          </a:p>
        </p:txBody>
      </p:sp>
      <p:sp>
        <p:nvSpPr>
          <p:cNvPr id="9" name="TextBox 8">
            <a:extLst>
              <a:ext uri="{FF2B5EF4-FFF2-40B4-BE49-F238E27FC236}">
                <a16:creationId xmlns:a16="http://schemas.microsoft.com/office/drawing/2014/main" id="{AD56B097-EDF3-6EF4-149F-6C689ACD3E09}"/>
              </a:ext>
            </a:extLst>
          </p:cNvPr>
          <p:cNvSpPr txBox="1"/>
          <p:nvPr/>
        </p:nvSpPr>
        <p:spPr>
          <a:xfrm>
            <a:off x="4187169" y="1321372"/>
            <a:ext cx="3198696" cy="369332"/>
          </a:xfrm>
          <a:prstGeom prst="rect">
            <a:avLst/>
          </a:prstGeom>
          <a:noFill/>
        </p:spPr>
        <p:txBody>
          <a:bodyPr wrap="none" rtlCol="0">
            <a:spAutoFit/>
          </a:bodyPr>
          <a:lstStyle/>
          <a:p>
            <a:r>
              <a:rPr lang="en-US" b="1" dirty="0"/>
              <a:t>..stalling leads to proofreading?</a:t>
            </a:r>
          </a:p>
        </p:txBody>
      </p:sp>
      <p:pic>
        <p:nvPicPr>
          <p:cNvPr id="11" name="Picture 10">
            <a:extLst>
              <a:ext uri="{FF2B5EF4-FFF2-40B4-BE49-F238E27FC236}">
                <a16:creationId xmlns:a16="http://schemas.microsoft.com/office/drawing/2014/main" id="{9A59CA5C-D667-1EF0-CC1E-70D22D48ECBD}"/>
              </a:ext>
            </a:extLst>
          </p:cNvPr>
          <p:cNvPicPr>
            <a:picLocks noChangeAspect="1"/>
          </p:cNvPicPr>
          <p:nvPr/>
        </p:nvPicPr>
        <p:blipFill>
          <a:blip r:embed="rId2"/>
          <a:stretch>
            <a:fillRect/>
          </a:stretch>
        </p:blipFill>
        <p:spPr>
          <a:xfrm>
            <a:off x="928606" y="3178417"/>
            <a:ext cx="1339516" cy="1271494"/>
          </a:xfrm>
          <a:prstGeom prst="rect">
            <a:avLst/>
          </a:prstGeom>
        </p:spPr>
      </p:pic>
      <p:sp>
        <p:nvSpPr>
          <p:cNvPr id="22" name="TextBox 21">
            <a:extLst>
              <a:ext uri="{FF2B5EF4-FFF2-40B4-BE49-F238E27FC236}">
                <a16:creationId xmlns:a16="http://schemas.microsoft.com/office/drawing/2014/main" id="{684CB33B-DEDE-75F8-7397-517319C270D4}"/>
              </a:ext>
            </a:extLst>
          </p:cNvPr>
          <p:cNvSpPr txBox="1"/>
          <p:nvPr/>
        </p:nvSpPr>
        <p:spPr>
          <a:xfrm>
            <a:off x="1366689" y="4648763"/>
            <a:ext cx="1036822" cy="369332"/>
          </a:xfrm>
          <a:prstGeom prst="rect">
            <a:avLst/>
          </a:prstGeom>
          <a:noFill/>
        </p:spPr>
        <p:txBody>
          <a:bodyPr wrap="square" rtlCol="0">
            <a:spAutoFit/>
          </a:bodyPr>
          <a:lstStyle/>
          <a:p>
            <a:r>
              <a:rPr lang="en-US" b="1" dirty="0"/>
              <a:t>No!</a:t>
            </a:r>
          </a:p>
        </p:txBody>
      </p:sp>
      <p:grpSp>
        <p:nvGrpSpPr>
          <p:cNvPr id="29" name="Group 28">
            <a:extLst>
              <a:ext uri="{FF2B5EF4-FFF2-40B4-BE49-F238E27FC236}">
                <a16:creationId xmlns:a16="http://schemas.microsoft.com/office/drawing/2014/main" id="{E0E9C168-DC1B-38D3-A93E-0376E71CADAD}"/>
              </a:ext>
            </a:extLst>
          </p:cNvPr>
          <p:cNvGrpSpPr/>
          <p:nvPr/>
        </p:nvGrpSpPr>
        <p:grpSpPr>
          <a:xfrm>
            <a:off x="2326187" y="5577958"/>
            <a:ext cx="6460710" cy="1146632"/>
            <a:chOff x="1490060" y="5577958"/>
            <a:chExt cx="6460710" cy="1146632"/>
          </a:xfrm>
        </p:grpSpPr>
        <p:sp>
          <p:nvSpPr>
            <p:cNvPr id="15" name="TextBox 14">
              <a:extLst>
                <a:ext uri="{FF2B5EF4-FFF2-40B4-BE49-F238E27FC236}">
                  <a16:creationId xmlns:a16="http://schemas.microsoft.com/office/drawing/2014/main" id="{8AEA402E-3436-6031-B6C7-5307198E6C86}"/>
                </a:ext>
              </a:extLst>
            </p:cNvPr>
            <p:cNvSpPr txBox="1"/>
            <p:nvPr/>
          </p:nvSpPr>
          <p:spPr>
            <a:xfrm>
              <a:off x="1490060" y="6024672"/>
              <a:ext cx="5154681" cy="369332"/>
            </a:xfrm>
            <a:prstGeom prst="rect">
              <a:avLst/>
            </a:prstGeom>
            <a:noFill/>
          </p:spPr>
          <p:txBody>
            <a:bodyPr wrap="none" rtlCol="0">
              <a:spAutoFit/>
            </a:bodyPr>
            <a:lstStyle/>
            <a:p>
              <a:r>
                <a:rPr lang="en-US" dirty="0"/>
                <a:t>None of these models predict faster is more accurate</a:t>
              </a:r>
            </a:p>
          </p:txBody>
        </p:sp>
        <p:pic>
          <p:nvPicPr>
            <p:cNvPr id="28" name="Picture 27">
              <a:extLst>
                <a:ext uri="{FF2B5EF4-FFF2-40B4-BE49-F238E27FC236}">
                  <a16:creationId xmlns:a16="http://schemas.microsoft.com/office/drawing/2014/main" id="{7A664F8C-6329-CFEE-9C12-32AD2BFFA0AF}"/>
                </a:ext>
              </a:extLst>
            </p:cNvPr>
            <p:cNvPicPr>
              <a:picLocks noChangeAspect="1"/>
            </p:cNvPicPr>
            <p:nvPr/>
          </p:nvPicPr>
          <p:blipFill>
            <a:blip r:embed="rId3"/>
            <a:stretch>
              <a:fillRect/>
            </a:stretch>
          </p:blipFill>
          <p:spPr>
            <a:xfrm>
              <a:off x="6644741" y="5577958"/>
              <a:ext cx="1306029" cy="1146632"/>
            </a:xfrm>
            <a:prstGeom prst="rect">
              <a:avLst/>
            </a:prstGeom>
          </p:spPr>
        </p:pic>
      </p:grpSp>
      <p:pic>
        <p:nvPicPr>
          <p:cNvPr id="30" name="Picture 29">
            <a:extLst>
              <a:ext uri="{FF2B5EF4-FFF2-40B4-BE49-F238E27FC236}">
                <a16:creationId xmlns:a16="http://schemas.microsoft.com/office/drawing/2014/main" id="{EA55FE46-5269-5680-30C7-997C41C135B7}"/>
              </a:ext>
            </a:extLst>
          </p:cNvPr>
          <p:cNvPicPr>
            <a:picLocks noChangeAspect="1"/>
          </p:cNvPicPr>
          <p:nvPr/>
        </p:nvPicPr>
        <p:blipFill>
          <a:blip r:embed="rId2"/>
          <a:stretch>
            <a:fillRect/>
          </a:stretch>
        </p:blipFill>
        <p:spPr>
          <a:xfrm>
            <a:off x="4890105" y="3211823"/>
            <a:ext cx="1436920" cy="1363952"/>
          </a:xfrm>
          <a:prstGeom prst="rect">
            <a:avLst/>
          </a:prstGeom>
        </p:spPr>
      </p:pic>
      <p:sp>
        <p:nvSpPr>
          <p:cNvPr id="31" name="TextBox 30">
            <a:extLst>
              <a:ext uri="{FF2B5EF4-FFF2-40B4-BE49-F238E27FC236}">
                <a16:creationId xmlns:a16="http://schemas.microsoft.com/office/drawing/2014/main" id="{662C73EB-245E-046C-13E4-EB2976B13B40}"/>
              </a:ext>
            </a:extLst>
          </p:cNvPr>
          <p:cNvSpPr txBox="1"/>
          <p:nvPr/>
        </p:nvSpPr>
        <p:spPr>
          <a:xfrm>
            <a:off x="5577589" y="4643752"/>
            <a:ext cx="1036822" cy="369332"/>
          </a:xfrm>
          <a:prstGeom prst="rect">
            <a:avLst/>
          </a:prstGeom>
          <a:noFill/>
        </p:spPr>
        <p:txBody>
          <a:bodyPr wrap="square" rtlCol="0">
            <a:spAutoFit/>
          </a:bodyPr>
          <a:lstStyle/>
          <a:p>
            <a:r>
              <a:rPr lang="en-US" b="1" dirty="0"/>
              <a:t>No!</a:t>
            </a:r>
          </a:p>
        </p:txBody>
      </p:sp>
      <p:pic>
        <p:nvPicPr>
          <p:cNvPr id="36" name="Picture 35">
            <a:extLst>
              <a:ext uri="{FF2B5EF4-FFF2-40B4-BE49-F238E27FC236}">
                <a16:creationId xmlns:a16="http://schemas.microsoft.com/office/drawing/2014/main" id="{41FDE460-7AC6-DEF2-342D-50593896328D}"/>
              </a:ext>
            </a:extLst>
          </p:cNvPr>
          <p:cNvPicPr>
            <a:picLocks noChangeAspect="1"/>
          </p:cNvPicPr>
          <p:nvPr/>
        </p:nvPicPr>
        <p:blipFill>
          <a:blip r:embed="rId4"/>
          <a:stretch>
            <a:fillRect/>
          </a:stretch>
        </p:blipFill>
        <p:spPr>
          <a:xfrm>
            <a:off x="9163224" y="3136489"/>
            <a:ext cx="1456711" cy="1439286"/>
          </a:xfrm>
          <a:prstGeom prst="rect">
            <a:avLst/>
          </a:prstGeom>
        </p:spPr>
      </p:pic>
      <p:sp>
        <p:nvSpPr>
          <p:cNvPr id="40" name="TextBox 39">
            <a:extLst>
              <a:ext uri="{FF2B5EF4-FFF2-40B4-BE49-F238E27FC236}">
                <a16:creationId xmlns:a16="http://schemas.microsoft.com/office/drawing/2014/main" id="{F2B5C690-1311-C216-8DF6-45B24F2EFE0D}"/>
              </a:ext>
            </a:extLst>
          </p:cNvPr>
          <p:cNvSpPr txBox="1"/>
          <p:nvPr/>
        </p:nvSpPr>
        <p:spPr>
          <a:xfrm>
            <a:off x="8405087" y="2138307"/>
            <a:ext cx="2807435" cy="307777"/>
          </a:xfrm>
          <a:prstGeom prst="rect">
            <a:avLst/>
          </a:prstGeom>
          <a:noFill/>
        </p:spPr>
        <p:txBody>
          <a:bodyPr wrap="none" rtlCol="0">
            <a:spAutoFit/>
          </a:bodyPr>
          <a:lstStyle/>
          <a:p>
            <a:r>
              <a:rPr lang="en-US" sz="1400" dirty="0"/>
              <a:t>1. Does not apply to non-WT DNAPs</a:t>
            </a:r>
          </a:p>
        </p:txBody>
      </p:sp>
      <p:sp>
        <p:nvSpPr>
          <p:cNvPr id="4" name="TextBox 3">
            <a:extLst>
              <a:ext uri="{FF2B5EF4-FFF2-40B4-BE49-F238E27FC236}">
                <a16:creationId xmlns:a16="http://schemas.microsoft.com/office/drawing/2014/main" id="{025C3803-7BA6-0613-4DA7-9A4347EBE896}"/>
              </a:ext>
            </a:extLst>
          </p:cNvPr>
          <p:cNvSpPr txBox="1"/>
          <p:nvPr/>
        </p:nvSpPr>
        <p:spPr>
          <a:xfrm>
            <a:off x="14172893" y="2309706"/>
            <a:ext cx="7936394" cy="1169551"/>
          </a:xfrm>
          <a:prstGeom prst="rect">
            <a:avLst/>
          </a:prstGeom>
          <a:noFill/>
        </p:spPr>
        <p:txBody>
          <a:bodyPr wrap="square">
            <a:spAutoFit/>
          </a:bodyPr>
          <a:lstStyle/>
          <a:p>
            <a:r>
              <a:rPr lang="en-US" sz="1400" dirty="0"/>
              <a:t>(assume such mutations exist)</a:t>
            </a:r>
          </a:p>
          <a:p>
            <a:r>
              <a:rPr lang="en-US" sz="1400" dirty="0"/>
              <a:t>	=&gt;  Faster is less accurate</a:t>
            </a:r>
          </a:p>
          <a:p>
            <a:pPr marL="342900" indent="-342900">
              <a:buAutoNum type="arabicPeriod"/>
            </a:pPr>
            <a:r>
              <a:rPr lang="en-US" sz="1400" dirty="0"/>
              <a:t>Not needed in our model mechanistically</a:t>
            </a:r>
          </a:p>
          <a:p>
            <a:pPr marL="342900" indent="-342900">
              <a:buAutoNum type="arabicPeriod"/>
            </a:pPr>
            <a:r>
              <a:rPr lang="en-US" sz="1400" dirty="0" err="1"/>
              <a:t>Polym</a:t>
            </a:r>
            <a:r>
              <a:rPr lang="en-US" sz="1400" dirty="0"/>
              <a:t> mistakes =&gt; stall =&gt; more likely to use </a:t>
            </a:r>
            <a:r>
              <a:rPr lang="en-US" sz="1400" dirty="0" err="1"/>
              <a:t>exo</a:t>
            </a:r>
            <a:r>
              <a:rPr lang="en-US" sz="1400" dirty="0"/>
              <a:t> </a:t>
            </a:r>
          </a:p>
          <a:p>
            <a:pPr marL="800100" lvl="1" indent="-342900">
              <a:buAutoNum type="arabicPeriod"/>
            </a:pPr>
            <a:r>
              <a:rPr lang="en-US" sz="1400" dirty="0"/>
              <a:t>=&gt; more accurate poly =&gt; </a:t>
            </a:r>
          </a:p>
        </p:txBody>
      </p:sp>
      <p:sp>
        <p:nvSpPr>
          <p:cNvPr id="5" name="TextBox 4">
            <a:extLst>
              <a:ext uri="{FF2B5EF4-FFF2-40B4-BE49-F238E27FC236}">
                <a16:creationId xmlns:a16="http://schemas.microsoft.com/office/drawing/2014/main" id="{D51A6E04-F6BA-D40C-F5C1-D672E682E42D}"/>
              </a:ext>
            </a:extLst>
          </p:cNvPr>
          <p:cNvSpPr txBox="1"/>
          <p:nvPr/>
        </p:nvSpPr>
        <p:spPr>
          <a:xfrm>
            <a:off x="9788489" y="4619426"/>
            <a:ext cx="1036822" cy="369332"/>
          </a:xfrm>
          <a:prstGeom prst="rect">
            <a:avLst/>
          </a:prstGeom>
          <a:noFill/>
        </p:spPr>
        <p:txBody>
          <a:bodyPr wrap="square" rtlCol="0">
            <a:spAutoFit/>
          </a:bodyPr>
          <a:lstStyle/>
          <a:p>
            <a:r>
              <a:rPr lang="en-US" b="1" dirty="0"/>
              <a:t>No!</a:t>
            </a:r>
          </a:p>
        </p:txBody>
      </p:sp>
    </p:spTree>
    <p:extLst>
      <p:ext uri="{BB962C8B-B14F-4D97-AF65-F5344CB8AC3E}">
        <p14:creationId xmlns:p14="http://schemas.microsoft.com/office/powerpoint/2010/main" val="1379875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2DB1A-9D75-6BDD-C499-14450CA631C7}"/>
              </a:ext>
            </a:extLst>
          </p:cNvPr>
          <p:cNvSpPr>
            <a:spLocks noGrp="1"/>
          </p:cNvSpPr>
          <p:nvPr>
            <p:ph type="title"/>
          </p:nvPr>
        </p:nvSpPr>
        <p:spPr>
          <a:xfrm>
            <a:off x="583379" y="54925"/>
            <a:ext cx="11608621" cy="1325563"/>
          </a:xfrm>
        </p:spPr>
        <p:txBody>
          <a:bodyPr/>
          <a:lstStyle/>
          <a:p>
            <a:pPr algn="ctr"/>
            <a:r>
              <a:rPr lang="en-US" dirty="0"/>
              <a:t>Luria Delbruck x100000</a:t>
            </a:r>
          </a:p>
        </p:txBody>
      </p:sp>
      <p:pic>
        <p:nvPicPr>
          <p:cNvPr id="8" name="Picture 7">
            <a:extLst>
              <a:ext uri="{FF2B5EF4-FFF2-40B4-BE49-F238E27FC236}">
                <a16:creationId xmlns:a16="http://schemas.microsoft.com/office/drawing/2014/main" id="{E1F8CD16-7F89-958C-4B73-AF637651C15B}"/>
              </a:ext>
            </a:extLst>
          </p:cNvPr>
          <p:cNvPicPr>
            <a:picLocks noChangeAspect="1"/>
          </p:cNvPicPr>
          <p:nvPr/>
        </p:nvPicPr>
        <p:blipFill>
          <a:blip r:embed="rId2"/>
          <a:stretch>
            <a:fillRect/>
          </a:stretch>
        </p:blipFill>
        <p:spPr>
          <a:xfrm>
            <a:off x="-3389300" y="62399"/>
            <a:ext cx="1240205" cy="1190362"/>
          </a:xfrm>
          <a:prstGeom prst="rect">
            <a:avLst/>
          </a:prstGeom>
        </p:spPr>
      </p:pic>
      <p:grpSp>
        <p:nvGrpSpPr>
          <p:cNvPr id="15" name="Group 14">
            <a:extLst>
              <a:ext uri="{FF2B5EF4-FFF2-40B4-BE49-F238E27FC236}">
                <a16:creationId xmlns:a16="http://schemas.microsoft.com/office/drawing/2014/main" id="{7EE9E371-339A-8621-3B62-09FFF190B7A7}"/>
              </a:ext>
            </a:extLst>
          </p:cNvPr>
          <p:cNvGrpSpPr/>
          <p:nvPr/>
        </p:nvGrpSpPr>
        <p:grpSpPr>
          <a:xfrm>
            <a:off x="929313" y="1483798"/>
            <a:ext cx="5249250" cy="1546802"/>
            <a:chOff x="6901471" y="3744256"/>
            <a:chExt cx="5249250" cy="1546802"/>
          </a:xfrm>
        </p:grpSpPr>
        <p:pic>
          <p:nvPicPr>
            <p:cNvPr id="5" name="Picture 4">
              <a:extLst>
                <a:ext uri="{FF2B5EF4-FFF2-40B4-BE49-F238E27FC236}">
                  <a16:creationId xmlns:a16="http://schemas.microsoft.com/office/drawing/2014/main" id="{923ED86F-2ED9-3D85-CF59-9304C971F447}"/>
                </a:ext>
              </a:extLst>
            </p:cNvPr>
            <p:cNvPicPr>
              <a:picLocks noChangeAspect="1"/>
            </p:cNvPicPr>
            <p:nvPr/>
          </p:nvPicPr>
          <p:blipFill>
            <a:blip r:embed="rId3"/>
            <a:stretch>
              <a:fillRect/>
            </a:stretch>
          </p:blipFill>
          <p:spPr>
            <a:xfrm>
              <a:off x="6901471" y="3778613"/>
              <a:ext cx="3271401" cy="950428"/>
            </a:xfrm>
            <a:prstGeom prst="rect">
              <a:avLst/>
            </a:prstGeom>
          </p:spPr>
        </p:pic>
        <p:pic>
          <p:nvPicPr>
            <p:cNvPr id="6" name="Picture 5">
              <a:extLst>
                <a:ext uri="{FF2B5EF4-FFF2-40B4-BE49-F238E27FC236}">
                  <a16:creationId xmlns:a16="http://schemas.microsoft.com/office/drawing/2014/main" id="{3EF76BD4-54EF-B4FE-37FA-08F1858078B6}"/>
                </a:ext>
              </a:extLst>
            </p:cNvPr>
            <p:cNvPicPr>
              <a:picLocks noChangeAspect="1"/>
            </p:cNvPicPr>
            <p:nvPr/>
          </p:nvPicPr>
          <p:blipFill rotWithShape="1">
            <a:blip r:embed="rId4"/>
            <a:srcRect l="53565"/>
            <a:stretch/>
          </p:blipFill>
          <p:spPr>
            <a:xfrm>
              <a:off x="10410091" y="3744256"/>
              <a:ext cx="1552591" cy="979136"/>
            </a:xfrm>
            <a:prstGeom prst="rect">
              <a:avLst/>
            </a:prstGeom>
          </p:spPr>
        </p:pic>
        <p:sp>
          <p:nvSpPr>
            <p:cNvPr id="9" name="TextBox 8">
              <a:extLst>
                <a:ext uri="{FF2B5EF4-FFF2-40B4-BE49-F238E27FC236}">
                  <a16:creationId xmlns:a16="http://schemas.microsoft.com/office/drawing/2014/main" id="{6E0A82C6-DD6B-6E97-7453-F57F8AE240E9}"/>
                </a:ext>
              </a:extLst>
            </p:cNvPr>
            <p:cNvSpPr txBox="1"/>
            <p:nvPr/>
          </p:nvSpPr>
          <p:spPr>
            <a:xfrm>
              <a:off x="10222051" y="4983281"/>
              <a:ext cx="1928670" cy="307777"/>
            </a:xfrm>
            <a:prstGeom prst="rect">
              <a:avLst/>
            </a:prstGeom>
            <a:noFill/>
          </p:spPr>
          <p:txBody>
            <a:bodyPr wrap="none" rtlCol="0">
              <a:spAutoFit/>
            </a:bodyPr>
            <a:lstStyle/>
            <a:p>
              <a:r>
                <a:rPr lang="en-US" sz="1400" dirty="0"/>
                <a:t>Nelson, Physical models</a:t>
              </a:r>
            </a:p>
          </p:txBody>
        </p:sp>
      </p:grpSp>
      <p:sp>
        <p:nvSpPr>
          <p:cNvPr id="10" name="TextBox 9">
            <a:extLst>
              <a:ext uri="{FF2B5EF4-FFF2-40B4-BE49-F238E27FC236}">
                <a16:creationId xmlns:a16="http://schemas.microsoft.com/office/drawing/2014/main" id="{4C37BBB5-2982-0C1D-3CD6-6E137284CFF0}"/>
              </a:ext>
            </a:extLst>
          </p:cNvPr>
          <p:cNvSpPr txBox="1"/>
          <p:nvPr/>
        </p:nvSpPr>
        <p:spPr>
          <a:xfrm>
            <a:off x="630851" y="7493199"/>
            <a:ext cx="3265894" cy="338554"/>
          </a:xfrm>
          <a:prstGeom prst="rect">
            <a:avLst/>
          </a:prstGeom>
          <a:noFill/>
        </p:spPr>
        <p:txBody>
          <a:bodyPr wrap="none" rtlCol="0">
            <a:spAutoFit/>
          </a:bodyPr>
          <a:lstStyle/>
          <a:p>
            <a:r>
              <a:rPr lang="en-US" sz="1600" dirty="0"/>
              <a:t>Current record ~ 745 (Lang/Murray)?</a:t>
            </a:r>
          </a:p>
        </p:txBody>
      </p:sp>
      <p:grpSp>
        <p:nvGrpSpPr>
          <p:cNvPr id="60" name="Group 59">
            <a:extLst>
              <a:ext uri="{FF2B5EF4-FFF2-40B4-BE49-F238E27FC236}">
                <a16:creationId xmlns:a16="http://schemas.microsoft.com/office/drawing/2014/main" id="{2496EF4A-3053-D390-0463-0F3A57E63880}"/>
              </a:ext>
            </a:extLst>
          </p:cNvPr>
          <p:cNvGrpSpPr/>
          <p:nvPr/>
        </p:nvGrpSpPr>
        <p:grpSpPr>
          <a:xfrm>
            <a:off x="551117" y="3054151"/>
            <a:ext cx="3081134" cy="2734237"/>
            <a:chOff x="551117" y="3054151"/>
            <a:chExt cx="3081134" cy="2734237"/>
          </a:xfrm>
        </p:grpSpPr>
        <p:sp>
          <p:nvSpPr>
            <p:cNvPr id="23" name="TextBox 22">
              <a:extLst>
                <a:ext uri="{FF2B5EF4-FFF2-40B4-BE49-F238E27FC236}">
                  <a16:creationId xmlns:a16="http://schemas.microsoft.com/office/drawing/2014/main" id="{3087ECED-34D0-9993-C8AB-8EF13B2C12E6}"/>
                </a:ext>
              </a:extLst>
            </p:cNvPr>
            <p:cNvSpPr txBox="1"/>
            <p:nvPr/>
          </p:nvSpPr>
          <p:spPr>
            <a:xfrm>
              <a:off x="1316999" y="3054151"/>
              <a:ext cx="1473673" cy="369332"/>
            </a:xfrm>
            <a:prstGeom prst="rect">
              <a:avLst/>
            </a:prstGeom>
            <a:noFill/>
          </p:spPr>
          <p:txBody>
            <a:bodyPr wrap="none" rtlCol="0">
              <a:spAutoFit/>
            </a:bodyPr>
            <a:lstStyle/>
            <a:p>
              <a:r>
                <a:rPr lang="en-US" dirty="0"/>
                <a:t>Traditional LD</a:t>
              </a:r>
            </a:p>
          </p:txBody>
        </p:sp>
        <p:pic>
          <p:nvPicPr>
            <p:cNvPr id="24" name="Picture 23">
              <a:extLst>
                <a:ext uri="{FF2B5EF4-FFF2-40B4-BE49-F238E27FC236}">
                  <a16:creationId xmlns:a16="http://schemas.microsoft.com/office/drawing/2014/main" id="{DA2C3D3F-B7F4-F87C-493B-DD73AD216921}"/>
                </a:ext>
              </a:extLst>
            </p:cNvPr>
            <p:cNvPicPr>
              <a:picLocks noChangeAspect="1"/>
            </p:cNvPicPr>
            <p:nvPr/>
          </p:nvPicPr>
          <p:blipFill rotWithShape="1">
            <a:blip r:embed="rId5"/>
            <a:srcRect b="31470"/>
            <a:stretch/>
          </p:blipFill>
          <p:spPr>
            <a:xfrm>
              <a:off x="663055" y="3826122"/>
              <a:ext cx="2969196" cy="1184487"/>
            </a:xfrm>
            <a:prstGeom prst="rect">
              <a:avLst/>
            </a:prstGeom>
          </p:spPr>
        </p:pic>
        <p:sp>
          <p:nvSpPr>
            <p:cNvPr id="25" name="TextBox 24">
              <a:extLst>
                <a:ext uri="{FF2B5EF4-FFF2-40B4-BE49-F238E27FC236}">
                  <a16:creationId xmlns:a16="http://schemas.microsoft.com/office/drawing/2014/main" id="{7CB11011-B7B2-D93F-94E3-4515D7F8E9F5}"/>
                </a:ext>
              </a:extLst>
            </p:cNvPr>
            <p:cNvSpPr txBox="1"/>
            <p:nvPr/>
          </p:nvSpPr>
          <p:spPr>
            <a:xfrm>
              <a:off x="551117" y="5449834"/>
              <a:ext cx="3005438" cy="338554"/>
            </a:xfrm>
            <a:prstGeom prst="rect">
              <a:avLst/>
            </a:prstGeom>
            <a:noFill/>
          </p:spPr>
          <p:txBody>
            <a:bodyPr wrap="none" rtlCol="0">
              <a:spAutoFit/>
            </a:bodyPr>
            <a:lstStyle/>
            <a:p>
              <a:r>
                <a:rPr lang="en-US" sz="1600" dirty="0"/>
                <a:t>1945 Luria Delbruck: 87 replicates</a:t>
              </a:r>
            </a:p>
          </p:txBody>
        </p:sp>
      </p:grpSp>
      <p:pic>
        <p:nvPicPr>
          <p:cNvPr id="26" name="Picture 25">
            <a:extLst>
              <a:ext uri="{FF2B5EF4-FFF2-40B4-BE49-F238E27FC236}">
                <a16:creationId xmlns:a16="http://schemas.microsoft.com/office/drawing/2014/main" id="{6001271A-0ED5-899B-7829-DA7077124AFC}"/>
              </a:ext>
            </a:extLst>
          </p:cNvPr>
          <p:cNvPicPr>
            <a:picLocks noChangeAspect="1"/>
          </p:cNvPicPr>
          <p:nvPr/>
        </p:nvPicPr>
        <p:blipFill>
          <a:blip r:embed="rId6"/>
          <a:stretch>
            <a:fillRect/>
          </a:stretch>
        </p:blipFill>
        <p:spPr>
          <a:xfrm>
            <a:off x="12919464" y="7129232"/>
            <a:ext cx="2610028" cy="1405042"/>
          </a:xfrm>
          <a:prstGeom prst="rect">
            <a:avLst/>
          </a:prstGeom>
        </p:spPr>
      </p:pic>
      <p:sp>
        <p:nvSpPr>
          <p:cNvPr id="27" name="TextBox 26">
            <a:extLst>
              <a:ext uri="{FF2B5EF4-FFF2-40B4-BE49-F238E27FC236}">
                <a16:creationId xmlns:a16="http://schemas.microsoft.com/office/drawing/2014/main" id="{BAD9FF3B-EFC3-E736-C515-2B071AD2F7ED}"/>
              </a:ext>
            </a:extLst>
          </p:cNvPr>
          <p:cNvSpPr txBox="1"/>
          <p:nvPr/>
        </p:nvSpPr>
        <p:spPr>
          <a:xfrm>
            <a:off x="13127927" y="6858000"/>
            <a:ext cx="2193101" cy="338554"/>
          </a:xfrm>
          <a:prstGeom prst="rect">
            <a:avLst/>
          </a:prstGeom>
          <a:noFill/>
        </p:spPr>
        <p:txBody>
          <a:bodyPr wrap="none" rtlCol="0">
            <a:spAutoFit/>
          </a:bodyPr>
          <a:lstStyle/>
          <a:p>
            <a:r>
              <a:rPr lang="en-US" sz="1600" dirty="0"/>
              <a:t>1945 Data: 87 replicates</a:t>
            </a:r>
          </a:p>
        </p:txBody>
      </p:sp>
      <p:sp>
        <p:nvSpPr>
          <p:cNvPr id="30" name="TextBox 29">
            <a:extLst>
              <a:ext uri="{FF2B5EF4-FFF2-40B4-BE49-F238E27FC236}">
                <a16:creationId xmlns:a16="http://schemas.microsoft.com/office/drawing/2014/main" id="{079C1B45-D26E-B074-4985-72BF1423BBC6}"/>
              </a:ext>
            </a:extLst>
          </p:cNvPr>
          <p:cNvSpPr txBox="1"/>
          <p:nvPr/>
        </p:nvSpPr>
        <p:spPr>
          <a:xfrm>
            <a:off x="2461309" y="1136462"/>
            <a:ext cx="2415491" cy="369332"/>
          </a:xfrm>
          <a:prstGeom prst="rect">
            <a:avLst/>
          </a:prstGeom>
          <a:noFill/>
        </p:spPr>
        <p:txBody>
          <a:bodyPr wrap="square">
            <a:spAutoFit/>
          </a:bodyPr>
          <a:lstStyle/>
          <a:p>
            <a:r>
              <a:rPr lang="en-US" dirty="0"/>
              <a:t>Luria-Delbruck</a:t>
            </a:r>
          </a:p>
        </p:txBody>
      </p:sp>
      <p:grpSp>
        <p:nvGrpSpPr>
          <p:cNvPr id="58" name="Group 57">
            <a:extLst>
              <a:ext uri="{FF2B5EF4-FFF2-40B4-BE49-F238E27FC236}">
                <a16:creationId xmlns:a16="http://schemas.microsoft.com/office/drawing/2014/main" id="{D01E19BA-4B74-6022-1684-1B87AB101842}"/>
              </a:ext>
            </a:extLst>
          </p:cNvPr>
          <p:cNvGrpSpPr/>
          <p:nvPr/>
        </p:nvGrpSpPr>
        <p:grpSpPr>
          <a:xfrm>
            <a:off x="6482711" y="1180446"/>
            <a:ext cx="4017411" cy="1585840"/>
            <a:chOff x="6618107" y="1180446"/>
            <a:chExt cx="4017411" cy="1585840"/>
          </a:xfrm>
        </p:grpSpPr>
        <p:pic>
          <p:nvPicPr>
            <p:cNvPr id="17" name="Picture 16">
              <a:extLst>
                <a:ext uri="{FF2B5EF4-FFF2-40B4-BE49-F238E27FC236}">
                  <a16:creationId xmlns:a16="http://schemas.microsoft.com/office/drawing/2014/main" id="{3220C590-20B6-9FB5-F570-8223D88210E6}"/>
                </a:ext>
              </a:extLst>
            </p:cNvPr>
            <p:cNvPicPr>
              <a:picLocks noChangeAspect="1"/>
            </p:cNvPicPr>
            <p:nvPr/>
          </p:nvPicPr>
          <p:blipFill>
            <a:blip r:embed="rId7"/>
            <a:stretch>
              <a:fillRect/>
            </a:stretch>
          </p:blipFill>
          <p:spPr>
            <a:xfrm>
              <a:off x="7095750" y="1180446"/>
              <a:ext cx="2610028" cy="1585840"/>
            </a:xfrm>
            <a:prstGeom prst="rect">
              <a:avLst/>
            </a:prstGeom>
          </p:spPr>
        </p:pic>
        <p:sp>
          <p:nvSpPr>
            <p:cNvPr id="22" name="Right Arrow 21">
              <a:extLst>
                <a:ext uri="{FF2B5EF4-FFF2-40B4-BE49-F238E27FC236}">
                  <a16:creationId xmlns:a16="http://schemas.microsoft.com/office/drawing/2014/main" id="{823933C1-E65E-F96D-21D0-CEB2D24BEEBA}"/>
                </a:ext>
              </a:extLst>
            </p:cNvPr>
            <p:cNvSpPr/>
            <p:nvPr/>
          </p:nvSpPr>
          <p:spPr>
            <a:xfrm>
              <a:off x="6618107" y="1866621"/>
              <a:ext cx="230848" cy="24478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Right Arrow 31">
              <a:extLst>
                <a:ext uri="{FF2B5EF4-FFF2-40B4-BE49-F238E27FC236}">
                  <a16:creationId xmlns:a16="http://schemas.microsoft.com/office/drawing/2014/main" id="{D64B0169-4819-B0E1-0568-4457DF64DF73}"/>
                </a:ext>
              </a:extLst>
            </p:cNvPr>
            <p:cNvSpPr/>
            <p:nvPr/>
          </p:nvSpPr>
          <p:spPr>
            <a:xfrm>
              <a:off x="9748920" y="1850974"/>
              <a:ext cx="209862" cy="24478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E3EDF3D0-F0DD-C7E4-AC38-A121D284E7F0}"/>
                </a:ext>
              </a:extLst>
            </p:cNvPr>
            <p:cNvPicPr>
              <a:picLocks noChangeAspect="1"/>
            </p:cNvPicPr>
            <p:nvPr/>
          </p:nvPicPr>
          <p:blipFill>
            <a:blip r:embed="rId8"/>
            <a:stretch>
              <a:fillRect/>
            </a:stretch>
          </p:blipFill>
          <p:spPr>
            <a:xfrm>
              <a:off x="10299531" y="1800051"/>
              <a:ext cx="335987" cy="419985"/>
            </a:xfrm>
            <a:prstGeom prst="rect">
              <a:avLst/>
            </a:prstGeom>
          </p:spPr>
        </p:pic>
      </p:grpSp>
      <p:pic>
        <p:nvPicPr>
          <p:cNvPr id="34" name="Picture 33" descr="Picture">
            <a:extLst>
              <a:ext uri="{FF2B5EF4-FFF2-40B4-BE49-F238E27FC236}">
                <a16:creationId xmlns:a16="http://schemas.microsoft.com/office/drawing/2014/main" id="{C2633DA0-61CE-22D9-AB07-047C8259CC0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033201" y="112757"/>
            <a:ext cx="883540" cy="1002335"/>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48C1B03A-4E02-5094-C2B3-E2F72F00B864}"/>
              </a:ext>
            </a:extLst>
          </p:cNvPr>
          <p:cNvSpPr txBox="1"/>
          <p:nvPr/>
        </p:nvSpPr>
        <p:spPr>
          <a:xfrm>
            <a:off x="10635518" y="1195203"/>
            <a:ext cx="1591491" cy="307777"/>
          </a:xfrm>
          <a:prstGeom prst="rect">
            <a:avLst/>
          </a:prstGeom>
          <a:noFill/>
        </p:spPr>
        <p:txBody>
          <a:bodyPr wrap="square">
            <a:spAutoFit/>
          </a:bodyPr>
          <a:lstStyle/>
          <a:p>
            <a:pPr algn="ctr"/>
            <a:r>
              <a:rPr lang="en-US" sz="1400" b="1" dirty="0"/>
              <a:t>Kabir Husain </a:t>
            </a:r>
          </a:p>
        </p:txBody>
      </p:sp>
      <p:grpSp>
        <p:nvGrpSpPr>
          <p:cNvPr id="39" name="Group 38">
            <a:extLst>
              <a:ext uri="{FF2B5EF4-FFF2-40B4-BE49-F238E27FC236}">
                <a16:creationId xmlns:a16="http://schemas.microsoft.com/office/drawing/2014/main" id="{968FAA0C-9A5D-1FA1-1BC2-4FC42A7E197C}"/>
              </a:ext>
            </a:extLst>
          </p:cNvPr>
          <p:cNvGrpSpPr/>
          <p:nvPr/>
        </p:nvGrpSpPr>
        <p:grpSpPr>
          <a:xfrm>
            <a:off x="9376544" y="3570869"/>
            <a:ext cx="2267581" cy="2729557"/>
            <a:chOff x="9378583" y="2558421"/>
            <a:chExt cx="2267581" cy="2729557"/>
          </a:xfrm>
        </p:grpSpPr>
        <p:pic>
          <p:nvPicPr>
            <p:cNvPr id="40" name="Picture 39">
              <a:extLst>
                <a:ext uri="{FF2B5EF4-FFF2-40B4-BE49-F238E27FC236}">
                  <a16:creationId xmlns:a16="http://schemas.microsoft.com/office/drawing/2014/main" id="{E5A2FBC4-EC8D-4C18-6DFA-8C5ACAF578C3}"/>
                </a:ext>
              </a:extLst>
            </p:cNvPr>
            <p:cNvPicPr>
              <a:picLocks noChangeAspect="1"/>
            </p:cNvPicPr>
            <p:nvPr/>
          </p:nvPicPr>
          <p:blipFill>
            <a:blip r:embed="rId10"/>
            <a:stretch>
              <a:fillRect/>
            </a:stretch>
          </p:blipFill>
          <p:spPr>
            <a:xfrm>
              <a:off x="9378583" y="2558421"/>
              <a:ext cx="2267581" cy="1305884"/>
            </a:xfrm>
            <a:prstGeom prst="rect">
              <a:avLst/>
            </a:prstGeom>
          </p:spPr>
        </p:pic>
        <p:pic>
          <p:nvPicPr>
            <p:cNvPr id="41" name="Picture 40">
              <a:extLst>
                <a:ext uri="{FF2B5EF4-FFF2-40B4-BE49-F238E27FC236}">
                  <a16:creationId xmlns:a16="http://schemas.microsoft.com/office/drawing/2014/main" id="{DC8D26DB-5515-48FD-1885-E64CEA066866}"/>
                </a:ext>
              </a:extLst>
            </p:cNvPr>
            <p:cNvPicPr>
              <a:picLocks noChangeAspect="1"/>
            </p:cNvPicPr>
            <p:nvPr/>
          </p:nvPicPr>
          <p:blipFill>
            <a:blip r:embed="rId11"/>
            <a:stretch>
              <a:fillRect/>
            </a:stretch>
          </p:blipFill>
          <p:spPr>
            <a:xfrm>
              <a:off x="10666534" y="4234837"/>
              <a:ext cx="800100" cy="469900"/>
            </a:xfrm>
            <a:prstGeom prst="rect">
              <a:avLst/>
            </a:prstGeom>
          </p:spPr>
        </p:pic>
        <p:cxnSp>
          <p:nvCxnSpPr>
            <p:cNvPr id="42" name="Straight Arrow Connector 41">
              <a:extLst>
                <a:ext uri="{FF2B5EF4-FFF2-40B4-BE49-F238E27FC236}">
                  <a16:creationId xmlns:a16="http://schemas.microsoft.com/office/drawing/2014/main" id="{CB14C986-F0A0-FBFB-53D6-6E4A2ECBB2B3}"/>
                </a:ext>
              </a:extLst>
            </p:cNvPr>
            <p:cNvCxnSpPr>
              <a:cxnSpLocks/>
            </p:cNvCxnSpPr>
            <p:nvPr/>
          </p:nvCxnSpPr>
          <p:spPr>
            <a:xfrm>
              <a:off x="11066584" y="3957637"/>
              <a:ext cx="0" cy="22604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DC7060E7-27BA-BF8A-B428-5D50DF3E581C}"/>
                </a:ext>
              </a:extLst>
            </p:cNvPr>
            <p:cNvSpPr txBox="1"/>
            <p:nvPr/>
          </p:nvSpPr>
          <p:spPr>
            <a:xfrm>
              <a:off x="10593185" y="4703203"/>
              <a:ext cx="946798" cy="584775"/>
            </a:xfrm>
            <a:prstGeom prst="rect">
              <a:avLst/>
            </a:prstGeom>
            <a:noFill/>
          </p:spPr>
          <p:txBody>
            <a:bodyPr wrap="none" rtlCol="0">
              <a:spAutoFit/>
            </a:bodyPr>
            <a:lstStyle/>
            <a:p>
              <a:pPr algn="ctr"/>
              <a:r>
                <a:rPr lang="en-US" sz="1600" dirty="0"/>
                <a:t>Select</a:t>
              </a:r>
            </a:p>
            <a:p>
              <a:pPr algn="ctr"/>
              <a:r>
                <a:rPr lang="en-US" sz="1600" dirty="0"/>
                <a:t>on plates</a:t>
              </a:r>
            </a:p>
          </p:txBody>
        </p:sp>
      </p:grpSp>
      <p:grpSp>
        <p:nvGrpSpPr>
          <p:cNvPr id="62" name="Group 61">
            <a:extLst>
              <a:ext uri="{FF2B5EF4-FFF2-40B4-BE49-F238E27FC236}">
                <a16:creationId xmlns:a16="http://schemas.microsoft.com/office/drawing/2014/main" id="{F5DD7736-885A-B183-5D0E-5DA17D5344D7}"/>
              </a:ext>
            </a:extLst>
          </p:cNvPr>
          <p:cNvGrpSpPr/>
          <p:nvPr/>
        </p:nvGrpSpPr>
        <p:grpSpPr>
          <a:xfrm>
            <a:off x="5964374" y="5010609"/>
            <a:ext cx="4535748" cy="1891781"/>
            <a:chOff x="5964374" y="5010609"/>
            <a:chExt cx="4535748" cy="1891781"/>
          </a:xfrm>
        </p:grpSpPr>
        <p:grpSp>
          <p:nvGrpSpPr>
            <p:cNvPr id="44" name="Group 43">
              <a:extLst>
                <a:ext uri="{FF2B5EF4-FFF2-40B4-BE49-F238E27FC236}">
                  <a16:creationId xmlns:a16="http://schemas.microsoft.com/office/drawing/2014/main" id="{56B7FE9F-6D86-0391-3582-83003FA304C4}"/>
                </a:ext>
              </a:extLst>
            </p:cNvPr>
            <p:cNvGrpSpPr/>
            <p:nvPr/>
          </p:nvGrpSpPr>
          <p:grpSpPr>
            <a:xfrm>
              <a:off x="5964374" y="5010609"/>
              <a:ext cx="4535748" cy="1803897"/>
              <a:chOff x="5950375" y="4267623"/>
              <a:chExt cx="4535748" cy="1803897"/>
            </a:xfrm>
          </p:grpSpPr>
          <p:sp>
            <p:nvSpPr>
              <p:cNvPr id="45" name="TextBox 44">
                <a:extLst>
                  <a:ext uri="{FF2B5EF4-FFF2-40B4-BE49-F238E27FC236}">
                    <a16:creationId xmlns:a16="http://schemas.microsoft.com/office/drawing/2014/main" id="{8F4ECE76-D29B-D1F6-3EBD-9A632CCA090A}"/>
                  </a:ext>
                </a:extLst>
              </p:cNvPr>
              <p:cNvSpPr txBox="1"/>
              <p:nvPr/>
            </p:nvSpPr>
            <p:spPr>
              <a:xfrm>
                <a:off x="8854434" y="5266852"/>
                <a:ext cx="934871" cy="523220"/>
              </a:xfrm>
              <a:prstGeom prst="rect">
                <a:avLst/>
              </a:prstGeom>
              <a:noFill/>
            </p:spPr>
            <p:txBody>
              <a:bodyPr wrap="none" rtlCol="0">
                <a:spAutoFit/>
              </a:bodyPr>
              <a:lstStyle/>
              <a:p>
                <a:pPr algn="ctr"/>
                <a:r>
                  <a:rPr lang="en-US" sz="1400" dirty="0"/>
                  <a:t>Sequence </a:t>
                </a:r>
              </a:p>
              <a:p>
                <a:pPr algn="ctr"/>
                <a:r>
                  <a:rPr lang="en-US" sz="1400" dirty="0"/>
                  <a:t>barcodes</a:t>
                </a:r>
              </a:p>
            </p:txBody>
          </p:sp>
          <p:grpSp>
            <p:nvGrpSpPr>
              <p:cNvPr id="46" name="Group 45">
                <a:extLst>
                  <a:ext uri="{FF2B5EF4-FFF2-40B4-BE49-F238E27FC236}">
                    <a16:creationId xmlns:a16="http://schemas.microsoft.com/office/drawing/2014/main" id="{E80FBD74-455F-EF1F-C252-F6D601604C7A}"/>
                  </a:ext>
                </a:extLst>
              </p:cNvPr>
              <p:cNvGrpSpPr/>
              <p:nvPr/>
            </p:nvGrpSpPr>
            <p:grpSpPr>
              <a:xfrm>
                <a:off x="5950375" y="4267623"/>
                <a:ext cx="4535748" cy="1803897"/>
                <a:chOff x="5950375" y="4267623"/>
                <a:chExt cx="4535748" cy="1803897"/>
              </a:xfrm>
            </p:grpSpPr>
            <p:grpSp>
              <p:nvGrpSpPr>
                <p:cNvPr id="47" name="Group 46">
                  <a:extLst>
                    <a:ext uri="{FF2B5EF4-FFF2-40B4-BE49-F238E27FC236}">
                      <a16:creationId xmlns:a16="http://schemas.microsoft.com/office/drawing/2014/main" id="{1FF9CB6E-83F3-B4FF-463E-D9939A0FBA6D}"/>
                    </a:ext>
                  </a:extLst>
                </p:cNvPr>
                <p:cNvGrpSpPr/>
                <p:nvPr/>
              </p:nvGrpSpPr>
              <p:grpSpPr>
                <a:xfrm>
                  <a:off x="6325352" y="4267623"/>
                  <a:ext cx="4160771" cy="1035010"/>
                  <a:chOff x="6325352" y="4267623"/>
                  <a:chExt cx="4160771" cy="1035010"/>
                </a:xfrm>
              </p:grpSpPr>
              <p:pic>
                <p:nvPicPr>
                  <p:cNvPr id="51" name="Picture 50">
                    <a:extLst>
                      <a:ext uri="{FF2B5EF4-FFF2-40B4-BE49-F238E27FC236}">
                        <a16:creationId xmlns:a16="http://schemas.microsoft.com/office/drawing/2014/main" id="{F19A6BE7-73A3-40BE-5C33-17AEE5CA2870}"/>
                      </a:ext>
                    </a:extLst>
                  </p:cNvPr>
                  <p:cNvPicPr>
                    <a:picLocks noChangeAspect="1"/>
                  </p:cNvPicPr>
                  <p:nvPr/>
                </p:nvPicPr>
                <p:blipFill>
                  <a:blip r:embed="rId12"/>
                  <a:stretch>
                    <a:fillRect/>
                  </a:stretch>
                </p:blipFill>
                <p:spPr>
                  <a:xfrm>
                    <a:off x="8849720" y="4267623"/>
                    <a:ext cx="946798" cy="1035010"/>
                  </a:xfrm>
                  <a:prstGeom prst="rect">
                    <a:avLst/>
                  </a:prstGeom>
                </p:spPr>
              </p:pic>
              <p:sp>
                <p:nvSpPr>
                  <p:cNvPr id="52" name="TextBox 51">
                    <a:extLst>
                      <a:ext uri="{FF2B5EF4-FFF2-40B4-BE49-F238E27FC236}">
                        <a16:creationId xmlns:a16="http://schemas.microsoft.com/office/drawing/2014/main" id="{4C4BD058-E81C-41D5-59EB-6F228E5ED75A}"/>
                      </a:ext>
                    </a:extLst>
                  </p:cNvPr>
                  <p:cNvSpPr txBox="1"/>
                  <p:nvPr/>
                </p:nvSpPr>
                <p:spPr>
                  <a:xfrm>
                    <a:off x="6325352" y="4368294"/>
                    <a:ext cx="1356525" cy="338554"/>
                  </a:xfrm>
                  <a:prstGeom prst="rect">
                    <a:avLst/>
                  </a:prstGeom>
                  <a:noFill/>
                </p:spPr>
                <p:txBody>
                  <a:bodyPr wrap="none" rtlCol="0">
                    <a:spAutoFit/>
                  </a:bodyPr>
                  <a:lstStyle/>
                  <a:p>
                    <a:r>
                      <a:rPr lang="en-US" sz="1600" dirty="0"/>
                      <a:t>Tally barcodes</a:t>
                    </a:r>
                  </a:p>
                </p:txBody>
              </p:sp>
              <p:cxnSp>
                <p:nvCxnSpPr>
                  <p:cNvPr id="53" name="Straight Arrow Connector 52">
                    <a:extLst>
                      <a:ext uri="{FF2B5EF4-FFF2-40B4-BE49-F238E27FC236}">
                        <a16:creationId xmlns:a16="http://schemas.microsoft.com/office/drawing/2014/main" id="{D3E3124F-1365-8587-5B42-0C7F4EBCF90C}"/>
                      </a:ext>
                    </a:extLst>
                  </p:cNvPr>
                  <p:cNvCxnSpPr>
                    <a:cxnSpLocks/>
                  </p:cNvCxnSpPr>
                  <p:nvPr/>
                </p:nvCxnSpPr>
                <p:spPr>
                  <a:xfrm flipH="1" flipV="1">
                    <a:off x="9920973" y="4565226"/>
                    <a:ext cx="565150" cy="858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9972A20A-26C2-0EE9-C3F1-C34EA2E8D03C}"/>
                      </a:ext>
                    </a:extLst>
                  </p:cNvPr>
                  <p:cNvCxnSpPr>
                    <a:cxnSpLocks/>
                  </p:cNvCxnSpPr>
                  <p:nvPr/>
                </p:nvCxnSpPr>
                <p:spPr>
                  <a:xfrm flipH="1" flipV="1">
                    <a:off x="7908942" y="4555710"/>
                    <a:ext cx="626512" cy="95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AEBCDD5C-1CCC-A1DD-3BFE-2897F683B65D}"/>
                    </a:ext>
                  </a:extLst>
                </p:cNvPr>
                <p:cNvGrpSpPr/>
                <p:nvPr/>
              </p:nvGrpSpPr>
              <p:grpSpPr>
                <a:xfrm>
                  <a:off x="5950375" y="4675823"/>
                  <a:ext cx="1695044" cy="1395697"/>
                  <a:chOff x="5950375" y="4675823"/>
                  <a:chExt cx="1695044" cy="1395697"/>
                </a:xfrm>
              </p:grpSpPr>
              <p:pic>
                <p:nvPicPr>
                  <p:cNvPr id="49" name="Picture 48">
                    <a:extLst>
                      <a:ext uri="{FF2B5EF4-FFF2-40B4-BE49-F238E27FC236}">
                        <a16:creationId xmlns:a16="http://schemas.microsoft.com/office/drawing/2014/main" id="{EBBDBE22-4154-FDEB-8586-A44C3C8266B5}"/>
                      </a:ext>
                    </a:extLst>
                  </p:cNvPr>
                  <p:cNvPicPr>
                    <a:picLocks noChangeAspect="1"/>
                  </p:cNvPicPr>
                  <p:nvPr/>
                </p:nvPicPr>
                <p:blipFill>
                  <a:blip r:embed="rId13"/>
                  <a:stretch>
                    <a:fillRect/>
                  </a:stretch>
                </p:blipFill>
                <p:spPr>
                  <a:xfrm>
                    <a:off x="5950375" y="5129047"/>
                    <a:ext cx="1695044" cy="942473"/>
                  </a:xfrm>
                  <a:prstGeom prst="rect">
                    <a:avLst/>
                  </a:prstGeom>
                </p:spPr>
              </p:pic>
              <p:cxnSp>
                <p:nvCxnSpPr>
                  <p:cNvPr id="50" name="Straight Arrow Connector 49">
                    <a:extLst>
                      <a:ext uri="{FF2B5EF4-FFF2-40B4-BE49-F238E27FC236}">
                        <a16:creationId xmlns:a16="http://schemas.microsoft.com/office/drawing/2014/main" id="{23CF1803-0EDB-A09E-D205-C00176023286}"/>
                      </a:ext>
                    </a:extLst>
                  </p:cNvPr>
                  <p:cNvCxnSpPr>
                    <a:cxnSpLocks/>
                  </p:cNvCxnSpPr>
                  <p:nvPr/>
                </p:nvCxnSpPr>
                <p:spPr>
                  <a:xfrm>
                    <a:off x="6888837" y="4675823"/>
                    <a:ext cx="0" cy="33164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sp>
          <p:nvSpPr>
            <p:cNvPr id="55" name="TextBox 54">
              <a:extLst>
                <a:ext uri="{FF2B5EF4-FFF2-40B4-BE49-F238E27FC236}">
                  <a16:creationId xmlns:a16="http://schemas.microsoft.com/office/drawing/2014/main" id="{74CC2B46-32BF-EF43-DADC-180A5CE3716E}"/>
                </a:ext>
              </a:extLst>
            </p:cNvPr>
            <p:cNvSpPr txBox="1"/>
            <p:nvPr/>
          </p:nvSpPr>
          <p:spPr>
            <a:xfrm>
              <a:off x="7867881" y="6533058"/>
              <a:ext cx="2508059" cy="369332"/>
            </a:xfrm>
            <a:prstGeom prst="rect">
              <a:avLst/>
            </a:prstGeom>
            <a:noFill/>
          </p:spPr>
          <p:txBody>
            <a:bodyPr wrap="none" rtlCol="0">
              <a:spAutoFit/>
            </a:bodyPr>
            <a:lstStyle/>
            <a:p>
              <a:r>
                <a:rPr lang="en-US" dirty="0"/>
                <a:t>Replicates ~ 10^5 – 10^8</a:t>
              </a:r>
            </a:p>
          </p:txBody>
        </p:sp>
      </p:grpSp>
      <p:grpSp>
        <p:nvGrpSpPr>
          <p:cNvPr id="61" name="Group 60">
            <a:extLst>
              <a:ext uri="{FF2B5EF4-FFF2-40B4-BE49-F238E27FC236}">
                <a16:creationId xmlns:a16="http://schemas.microsoft.com/office/drawing/2014/main" id="{28482E2A-3B04-512C-AC33-A8854D69BD1C}"/>
              </a:ext>
            </a:extLst>
          </p:cNvPr>
          <p:cNvGrpSpPr/>
          <p:nvPr/>
        </p:nvGrpSpPr>
        <p:grpSpPr>
          <a:xfrm>
            <a:off x="6096000" y="3030212"/>
            <a:ext cx="4632568" cy="1735565"/>
            <a:chOff x="6096000" y="3030212"/>
            <a:chExt cx="4632568" cy="1735565"/>
          </a:xfrm>
        </p:grpSpPr>
        <p:pic>
          <p:nvPicPr>
            <p:cNvPr id="38" name="Picture 37">
              <a:extLst>
                <a:ext uri="{FF2B5EF4-FFF2-40B4-BE49-F238E27FC236}">
                  <a16:creationId xmlns:a16="http://schemas.microsoft.com/office/drawing/2014/main" id="{64AEA953-F546-BFBA-67F9-1186C1AE7126}"/>
                </a:ext>
              </a:extLst>
            </p:cNvPr>
            <p:cNvPicPr>
              <a:picLocks noChangeAspect="1"/>
            </p:cNvPicPr>
            <p:nvPr/>
          </p:nvPicPr>
          <p:blipFill>
            <a:blip r:embed="rId14"/>
            <a:stretch>
              <a:fillRect/>
            </a:stretch>
          </p:blipFill>
          <p:spPr>
            <a:xfrm>
              <a:off x="6096000" y="3581289"/>
              <a:ext cx="2899345" cy="1184488"/>
            </a:xfrm>
            <a:prstGeom prst="rect">
              <a:avLst/>
            </a:prstGeom>
          </p:spPr>
        </p:pic>
        <p:sp>
          <p:nvSpPr>
            <p:cNvPr id="59" name="TextBox 58">
              <a:extLst>
                <a:ext uri="{FF2B5EF4-FFF2-40B4-BE49-F238E27FC236}">
                  <a16:creationId xmlns:a16="http://schemas.microsoft.com/office/drawing/2014/main" id="{FEA425FC-72EE-7F6B-48ED-9F3030C7B9CD}"/>
                </a:ext>
              </a:extLst>
            </p:cNvPr>
            <p:cNvSpPr txBox="1"/>
            <p:nvPr/>
          </p:nvSpPr>
          <p:spPr>
            <a:xfrm>
              <a:off x="7096996" y="3030212"/>
              <a:ext cx="3631572" cy="400110"/>
            </a:xfrm>
            <a:prstGeom prst="rect">
              <a:avLst/>
            </a:prstGeom>
            <a:noFill/>
          </p:spPr>
          <p:txBody>
            <a:bodyPr wrap="none" rtlCol="0">
              <a:spAutoFit/>
            </a:bodyPr>
            <a:lstStyle/>
            <a:p>
              <a:r>
                <a:rPr lang="en-US" sz="2000" b="1" dirty="0" err="1"/>
                <a:t>HiDenSeq</a:t>
              </a:r>
              <a:r>
                <a:rPr lang="en-US" b="1" dirty="0"/>
                <a:t> </a:t>
              </a:r>
              <a:r>
                <a:rPr lang="en-US" dirty="0"/>
                <a:t>(High Density LD by Seq.)</a:t>
              </a:r>
            </a:p>
          </p:txBody>
        </p:sp>
      </p:grpSp>
    </p:spTree>
    <p:extLst>
      <p:ext uri="{BB962C8B-B14F-4D97-AF65-F5344CB8AC3E}">
        <p14:creationId xmlns:p14="http://schemas.microsoft.com/office/powerpoint/2010/main" val="117658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B02D75-5B73-0B3E-6E83-74D3B331C8C1}"/>
              </a:ext>
            </a:extLst>
          </p:cNvPr>
          <p:cNvPicPr>
            <a:picLocks noChangeAspect="1"/>
          </p:cNvPicPr>
          <p:nvPr/>
        </p:nvPicPr>
        <p:blipFill>
          <a:blip r:embed="rId2">
            <a:alphaModFix/>
          </a:blip>
          <a:stretch>
            <a:fillRect/>
          </a:stretch>
        </p:blipFill>
        <p:spPr>
          <a:xfrm>
            <a:off x="2781300" y="1611086"/>
            <a:ext cx="6668366" cy="4042842"/>
          </a:xfrm>
          <a:prstGeom prst="rect">
            <a:avLst/>
          </a:prstGeom>
        </p:spPr>
      </p:pic>
      <p:pic>
        <p:nvPicPr>
          <p:cNvPr id="4" name="Picture 3">
            <a:extLst>
              <a:ext uri="{FF2B5EF4-FFF2-40B4-BE49-F238E27FC236}">
                <a16:creationId xmlns:a16="http://schemas.microsoft.com/office/drawing/2014/main" id="{FFF9BFBC-36AC-86F5-31D2-B0BB1EE8D39B}"/>
              </a:ext>
            </a:extLst>
          </p:cNvPr>
          <p:cNvPicPr>
            <a:picLocks noChangeAspect="1"/>
          </p:cNvPicPr>
          <p:nvPr/>
        </p:nvPicPr>
        <p:blipFill>
          <a:blip r:embed="rId3"/>
          <a:stretch>
            <a:fillRect/>
          </a:stretch>
        </p:blipFill>
        <p:spPr>
          <a:xfrm>
            <a:off x="2755900" y="1581766"/>
            <a:ext cx="6654800" cy="4101483"/>
          </a:xfrm>
          <a:prstGeom prst="rect">
            <a:avLst/>
          </a:prstGeom>
        </p:spPr>
      </p:pic>
      <p:pic>
        <p:nvPicPr>
          <p:cNvPr id="5" name="Picture 4">
            <a:extLst>
              <a:ext uri="{FF2B5EF4-FFF2-40B4-BE49-F238E27FC236}">
                <a16:creationId xmlns:a16="http://schemas.microsoft.com/office/drawing/2014/main" id="{85FF8526-AC50-CBB4-AD60-DDD3131C592F}"/>
              </a:ext>
            </a:extLst>
          </p:cNvPr>
          <p:cNvPicPr>
            <a:picLocks noChangeAspect="1"/>
          </p:cNvPicPr>
          <p:nvPr/>
        </p:nvPicPr>
        <p:blipFill>
          <a:blip r:embed="rId4"/>
          <a:stretch>
            <a:fillRect/>
          </a:stretch>
        </p:blipFill>
        <p:spPr>
          <a:xfrm>
            <a:off x="2745493" y="1608658"/>
            <a:ext cx="6677907" cy="4101483"/>
          </a:xfrm>
          <a:prstGeom prst="rect">
            <a:avLst/>
          </a:prstGeom>
        </p:spPr>
      </p:pic>
      <p:sp>
        <p:nvSpPr>
          <p:cNvPr id="2" name="Title 1">
            <a:extLst>
              <a:ext uri="{FF2B5EF4-FFF2-40B4-BE49-F238E27FC236}">
                <a16:creationId xmlns:a16="http://schemas.microsoft.com/office/drawing/2014/main" id="{0BC9BD61-759C-979D-2007-AF248EE48855}"/>
              </a:ext>
            </a:extLst>
          </p:cNvPr>
          <p:cNvSpPr>
            <a:spLocks noGrp="1"/>
          </p:cNvSpPr>
          <p:nvPr>
            <p:ph type="title"/>
          </p:nvPr>
        </p:nvSpPr>
        <p:spPr>
          <a:xfrm>
            <a:off x="838200" y="0"/>
            <a:ext cx="10515600" cy="1325563"/>
          </a:xfrm>
        </p:spPr>
        <p:txBody>
          <a:bodyPr/>
          <a:lstStyle/>
          <a:p>
            <a:pPr algn="ctr"/>
            <a:r>
              <a:rPr lang="en-US" dirty="0"/>
              <a:t>Luria-Delbruck’s tail </a:t>
            </a:r>
            <a:br>
              <a:rPr lang="en-US" dirty="0"/>
            </a:br>
            <a:r>
              <a:rPr lang="en-US" sz="3200" dirty="0"/>
              <a:t>reveals evolutionary capacitors</a:t>
            </a:r>
          </a:p>
        </p:txBody>
      </p:sp>
      <p:pic>
        <p:nvPicPr>
          <p:cNvPr id="6" name="Picture 5">
            <a:extLst>
              <a:ext uri="{FF2B5EF4-FFF2-40B4-BE49-F238E27FC236}">
                <a16:creationId xmlns:a16="http://schemas.microsoft.com/office/drawing/2014/main" id="{E127C7BB-E1E5-9523-A4A7-C9DCE4073986}"/>
              </a:ext>
            </a:extLst>
          </p:cNvPr>
          <p:cNvPicPr>
            <a:picLocks noChangeAspect="1"/>
          </p:cNvPicPr>
          <p:nvPr/>
        </p:nvPicPr>
        <p:blipFill>
          <a:blip r:embed="rId5"/>
          <a:stretch>
            <a:fillRect/>
          </a:stretch>
        </p:blipFill>
        <p:spPr>
          <a:xfrm>
            <a:off x="7899400" y="5880100"/>
            <a:ext cx="4292600" cy="977900"/>
          </a:xfrm>
          <a:prstGeom prst="rect">
            <a:avLst/>
          </a:prstGeom>
        </p:spPr>
      </p:pic>
      <p:pic>
        <p:nvPicPr>
          <p:cNvPr id="7" name="Picture 6" descr="Picture">
            <a:extLst>
              <a:ext uri="{FF2B5EF4-FFF2-40B4-BE49-F238E27FC236}">
                <a16:creationId xmlns:a16="http://schemas.microsoft.com/office/drawing/2014/main" id="{9445CF93-D215-C84C-F1C0-CFF22EF7D5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33201" y="112757"/>
            <a:ext cx="883540" cy="10023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9F2BAC3-0EEA-CBAF-8DB5-3F5E00ABFA8C}"/>
              </a:ext>
            </a:extLst>
          </p:cNvPr>
          <p:cNvSpPr txBox="1"/>
          <p:nvPr/>
        </p:nvSpPr>
        <p:spPr>
          <a:xfrm>
            <a:off x="10635518" y="1195203"/>
            <a:ext cx="1591491" cy="307777"/>
          </a:xfrm>
          <a:prstGeom prst="rect">
            <a:avLst/>
          </a:prstGeom>
          <a:noFill/>
        </p:spPr>
        <p:txBody>
          <a:bodyPr wrap="square">
            <a:spAutoFit/>
          </a:bodyPr>
          <a:lstStyle/>
          <a:p>
            <a:pPr algn="ctr"/>
            <a:r>
              <a:rPr lang="en-US" sz="1400" b="1" dirty="0"/>
              <a:t>Kabir Husain </a:t>
            </a:r>
          </a:p>
        </p:txBody>
      </p:sp>
    </p:spTree>
    <p:extLst>
      <p:ext uri="{BB962C8B-B14F-4D97-AF65-F5344CB8AC3E}">
        <p14:creationId xmlns:p14="http://schemas.microsoft.com/office/powerpoint/2010/main" val="299164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0ADD0E78-A656-8ADA-437B-1A51FE26DB78}"/>
              </a:ext>
            </a:extLst>
          </p:cNvPr>
          <p:cNvSpPr/>
          <p:nvPr/>
        </p:nvSpPr>
        <p:spPr>
          <a:xfrm>
            <a:off x="7863704" y="1866916"/>
            <a:ext cx="3035848" cy="369331"/>
          </a:xfrm>
          <a:prstGeom prst="roundRect">
            <a:avLst/>
          </a:prstGeom>
          <a:solidFill>
            <a:srgbClr val="4895C6">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F8A1ED9F-7129-76A2-731B-89D2FEFC6EEC}"/>
              </a:ext>
            </a:extLst>
          </p:cNvPr>
          <p:cNvSpPr txBox="1"/>
          <p:nvPr/>
        </p:nvSpPr>
        <p:spPr>
          <a:xfrm>
            <a:off x="7863704" y="1881205"/>
            <a:ext cx="3276600" cy="369332"/>
          </a:xfrm>
          <a:prstGeom prst="rect">
            <a:avLst/>
          </a:prstGeom>
        </p:spPr>
        <p:txBody>
          <a:bodyPr wrap="square" rtlCol="0">
            <a:spAutoFit/>
          </a:bodyPr>
          <a:lstStyle/>
          <a:p>
            <a:r>
              <a:rPr lang="en-US" dirty="0">
                <a:latin typeface="Avenir Book" panose="02000503020000020003" pitchFamily="2" charset="0"/>
              </a:rPr>
              <a:t>Non-equilibrium mechanism</a:t>
            </a:r>
            <a:endParaRPr lang="en-GB" dirty="0">
              <a:latin typeface="Avenir Book" panose="02000503020000020003" pitchFamily="2" charset="0"/>
            </a:endParaRPr>
          </a:p>
        </p:txBody>
      </p:sp>
      <p:sp>
        <p:nvSpPr>
          <p:cNvPr id="19" name="Rounded Rectangle 18">
            <a:extLst>
              <a:ext uri="{FF2B5EF4-FFF2-40B4-BE49-F238E27FC236}">
                <a16:creationId xmlns:a16="http://schemas.microsoft.com/office/drawing/2014/main" id="{7F3BE060-29CB-8980-B52C-33869808FEA9}"/>
              </a:ext>
            </a:extLst>
          </p:cNvPr>
          <p:cNvSpPr/>
          <p:nvPr/>
        </p:nvSpPr>
        <p:spPr>
          <a:xfrm>
            <a:off x="4057316" y="1860340"/>
            <a:ext cx="1658995" cy="369332"/>
          </a:xfrm>
          <a:prstGeom prst="roundRect">
            <a:avLst/>
          </a:prstGeom>
          <a:solidFill>
            <a:srgbClr val="4E8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5A2CACA7-EE24-C2CE-EF53-C98A8CE7D252}"/>
              </a:ext>
            </a:extLst>
          </p:cNvPr>
          <p:cNvSpPr txBox="1"/>
          <p:nvPr/>
        </p:nvSpPr>
        <p:spPr>
          <a:xfrm>
            <a:off x="-217497" y="174948"/>
            <a:ext cx="12626994" cy="1015663"/>
          </a:xfrm>
          <a:prstGeom prst="rect">
            <a:avLst/>
          </a:prstGeom>
          <a:noFill/>
        </p:spPr>
        <p:txBody>
          <a:bodyPr wrap="square" rtlCol="0">
            <a:spAutoFit/>
          </a:bodyPr>
          <a:lstStyle/>
          <a:p>
            <a:pPr algn="ctr"/>
            <a:r>
              <a:rPr lang="en-GB" sz="3000" b="1" dirty="0">
                <a:latin typeface="Avenir Book" panose="02000503020000020003" pitchFamily="2" charset="0"/>
              </a:rPr>
              <a:t>Non-equilibrium ordering mechanisms </a:t>
            </a:r>
          </a:p>
          <a:p>
            <a:pPr algn="ctr"/>
            <a:r>
              <a:rPr lang="en-GB" sz="3000" b="1" dirty="0">
                <a:latin typeface="Avenir Book" panose="02000503020000020003" pitchFamily="2" charset="0"/>
              </a:rPr>
              <a:t>through fast self-replication</a:t>
            </a:r>
          </a:p>
        </p:txBody>
      </p:sp>
      <p:sp>
        <p:nvSpPr>
          <p:cNvPr id="3" name="TextBox 2">
            <a:extLst>
              <a:ext uri="{FF2B5EF4-FFF2-40B4-BE49-F238E27FC236}">
                <a16:creationId xmlns:a16="http://schemas.microsoft.com/office/drawing/2014/main" id="{B1FB9843-F1AD-DD84-D63B-AB3135601E3E}"/>
              </a:ext>
            </a:extLst>
          </p:cNvPr>
          <p:cNvSpPr txBox="1"/>
          <p:nvPr/>
        </p:nvSpPr>
        <p:spPr>
          <a:xfrm>
            <a:off x="593920" y="2683252"/>
            <a:ext cx="2758628" cy="369332"/>
          </a:xfrm>
          <a:prstGeom prst="rect">
            <a:avLst/>
          </a:prstGeom>
        </p:spPr>
        <p:txBody>
          <a:bodyPr wrap="square" rtlCol="0">
            <a:spAutoFit/>
          </a:bodyPr>
          <a:lstStyle/>
          <a:p>
            <a:r>
              <a:rPr lang="en-US" dirty="0">
                <a:latin typeface="Avenir Book" panose="02000503020000020003" pitchFamily="2" charset="0"/>
              </a:rPr>
              <a:t>Templated replication</a:t>
            </a:r>
          </a:p>
        </p:txBody>
      </p:sp>
      <p:sp>
        <p:nvSpPr>
          <p:cNvPr id="5" name="TextBox 4">
            <a:extLst>
              <a:ext uri="{FF2B5EF4-FFF2-40B4-BE49-F238E27FC236}">
                <a16:creationId xmlns:a16="http://schemas.microsoft.com/office/drawing/2014/main" id="{73943F7A-506B-C7BD-0992-1512C8C8372C}"/>
              </a:ext>
            </a:extLst>
          </p:cNvPr>
          <p:cNvSpPr txBox="1"/>
          <p:nvPr/>
        </p:nvSpPr>
        <p:spPr>
          <a:xfrm>
            <a:off x="588430" y="3871453"/>
            <a:ext cx="2082858" cy="369332"/>
          </a:xfrm>
          <a:prstGeom prst="rect">
            <a:avLst/>
          </a:prstGeom>
        </p:spPr>
        <p:txBody>
          <a:bodyPr wrap="square" rtlCol="0">
            <a:spAutoFit/>
          </a:bodyPr>
          <a:lstStyle/>
          <a:p>
            <a:r>
              <a:rPr lang="en-US" dirty="0">
                <a:latin typeface="Avenir Book" panose="02000503020000020003" pitchFamily="2" charset="0"/>
              </a:rPr>
              <a:t>Self-assembly</a:t>
            </a:r>
            <a:endParaRPr lang="en-GB" dirty="0">
              <a:latin typeface="Avenir Book" panose="02000503020000020003" pitchFamily="2" charset="0"/>
            </a:endParaRPr>
          </a:p>
        </p:txBody>
      </p:sp>
      <p:sp>
        <p:nvSpPr>
          <p:cNvPr id="6" name="TextBox 5">
            <a:extLst>
              <a:ext uri="{FF2B5EF4-FFF2-40B4-BE49-F238E27FC236}">
                <a16:creationId xmlns:a16="http://schemas.microsoft.com/office/drawing/2014/main" id="{3ADC46A8-4457-BFAD-D7E5-E2A7CA140D6E}"/>
              </a:ext>
            </a:extLst>
          </p:cNvPr>
          <p:cNvSpPr txBox="1"/>
          <p:nvPr/>
        </p:nvSpPr>
        <p:spPr>
          <a:xfrm>
            <a:off x="588430" y="5005614"/>
            <a:ext cx="2082858" cy="646331"/>
          </a:xfrm>
          <a:prstGeom prst="rect">
            <a:avLst/>
          </a:prstGeom>
        </p:spPr>
        <p:txBody>
          <a:bodyPr wrap="square" rtlCol="0">
            <a:spAutoFit/>
          </a:bodyPr>
          <a:lstStyle/>
          <a:p>
            <a:r>
              <a:rPr lang="en-US" dirty="0">
                <a:latin typeface="Avenir Book" panose="02000503020000020003" pitchFamily="2" charset="0"/>
              </a:rPr>
              <a:t>Navigating </a:t>
            </a:r>
          </a:p>
          <a:p>
            <a:r>
              <a:rPr lang="en-US" dirty="0">
                <a:latin typeface="Avenir Book" panose="02000503020000020003" pitchFamily="2" charset="0"/>
              </a:rPr>
              <a:t>high-dim spaces</a:t>
            </a:r>
            <a:endParaRPr lang="en-GB" dirty="0">
              <a:latin typeface="Avenir Book" panose="02000503020000020003" pitchFamily="2" charset="0"/>
            </a:endParaRPr>
          </a:p>
        </p:txBody>
      </p:sp>
      <p:sp>
        <p:nvSpPr>
          <p:cNvPr id="7" name="TextBox 6">
            <a:extLst>
              <a:ext uri="{FF2B5EF4-FFF2-40B4-BE49-F238E27FC236}">
                <a16:creationId xmlns:a16="http://schemas.microsoft.com/office/drawing/2014/main" id="{1FAD05B2-8A63-5F79-2F3F-023F70EAC2E2}"/>
              </a:ext>
            </a:extLst>
          </p:cNvPr>
          <p:cNvSpPr txBox="1"/>
          <p:nvPr/>
        </p:nvSpPr>
        <p:spPr>
          <a:xfrm>
            <a:off x="4019866" y="1881205"/>
            <a:ext cx="2082858" cy="369332"/>
          </a:xfrm>
          <a:prstGeom prst="rect">
            <a:avLst/>
          </a:prstGeom>
        </p:spPr>
        <p:txBody>
          <a:bodyPr wrap="square" rtlCol="0">
            <a:spAutoFit/>
          </a:bodyPr>
          <a:lstStyle/>
          <a:p>
            <a:r>
              <a:rPr lang="en-US" dirty="0">
                <a:latin typeface="Avenir Book" panose="02000503020000020003" pitchFamily="2" charset="0"/>
              </a:rPr>
              <a:t>Key ingredient</a:t>
            </a:r>
            <a:endParaRPr lang="en-GB" dirty="0">
              <a:latin typeface="Avenir Book" panose="02000503020000020003" pitchFamily="2" charset="0"/>
            </a:endParaRPr>
          </a:p>
        </p:txBody>
      </p:sp>
      <p:sp>
        <p:nvSpPr>
          <p:cNvPr id="9" name="TextBox 8">
            <a:extLst>
              <a:ext uri="{FF2B5EF4-FFF2-40B4-BE49-F238E27FC236}">
                <a16:creationId xmlns:a16="http://schemas.microsoft.com/office/drawing/2014/main" id="{5BB7CCF8-1321-17A9-99F8-B0832A05432A}"/>
              </a:ext>
            </a:extLst>
          </p:cNvPr>
          <p:cNvSpPr txBox="1"/>
          <p:nvPr/>
        </p:nvSpPr>
        <p:spPr>
          <a:xfrm>
            <a:off x="4233639" y="2706881"/>
            <a:ext cx="944620" cy="369332"/>
          </a:xfrm>
          <a:prstGeom prst="rect">
            <a:avLst/>
          </a:prstGeom>
        </p:spPr>
        <p:txBody>
          <a:bodyPr wrap="square" rtlCol="0">
            <a:spAutoFit/>
          </a:bodyPr>
          <a:lstStyle/>
          <a:p>
            <a:r>
              <a:rPr lang="en-US" dirty="0">
                <a:latin typeface="Avenir Book" panose="02000503020000020003" pitchFamily="2" charset="0"/>
              </a:rPr>
              <a:t>Stalling</a:t>
            </a:r>
            <a:endParaRPr lang="en-GB" dirty="0">
              <a:latin typeface="Avenir Book" panose="02000503020000020003" pitchFamily="2" charset="0"/>
            </a:endParaRPr>
          </a:p>
        </p:txBody>
      </p:sp>
      <p:sp>
        <p:nvSpPr>
          <p:cNvPr id="10" name="TextBox 9">
            <a:extLst>
              <a:ext uri="{FF2B5EF4-FFF2-40B4-BE49-F238E27FC236}">
                <a16:creationId xmlns:a16="http://schemas.microsoft.com/office/drawing/2014/main" id="{EA160A53-A839-227B-0A4C-4C8835ECB003}"/>
              </a:ext>
            </a:extLst>
          </p:cNvPr>
          <p:cNvSpPr txBox="1"/>
          <p:nvPr/>
        </p:nvSpPr>
        <p:spPr>
          <a:xfrm>
            <a:off x="4226917" y="3717748"/>
            <a:ext cx="1756238" cy="646331"/>
          </a:xfrm>
          <a:prstGeom prst="rect">
            <a:avLst/>
          </a:prstGeom>
        </p:spPr>
        <p:txBody>
          <a:bodyPr wrap="square" rtlCol="0">
            <a:spAutoFit/>
          </a:bodyPr>
          <a:lstStyle/>
          <a:p>
            <a:r>
              <a:rPr lang="en-US" dirty="0">
                <a:latin typeface="Avenir Book" panose="02000503020000020003" pitchFamily="2" charset="0"/>
              </a:rPr>
              <a:t>Geometric frustration</a:t>
            </a:r>
            <a:endParaRPr lang="en-GB" dirty="0">
              <a:latin typeface="Avenir Book" panose="02000503020000020003" pitchFamily="2" charset="0"/>
            </a:endParaRPr>
          </a:p>
        </p:txBody>
      </p:sp>
      <p:sp>
        <p:nvSpPr>
          <p:cNvPr id="11" name="TextBox 10">
            <a:extLst>
              <a:ext uri="{FF2B5EF4-FFF2-40B4-BE49-F238E27FC236}">
                <a16:creationId xmlns:a16="http://schemas.microsoft.com/office/drawing/2014/main" id="{0E34B06D-908D-2834-024D-15906AA4A3B5}"/>
              </a:ext>
            </a:extLst>
          </p:cNvPr>
          <p:cNvSpPr txBox="1"/>
          <p:nvPr/>
        </p:nvSpPr>
        <p:spPr>
          <a:xfrm>
            <a:off x="4233639" y="5005614"/>
            <a:ext cx="2544820" cy="646331"/>
          </a:xfrm>
          <a:prstGeom prst="rect">
            <a:avLst/>
          </a:prstGeom>
        </p:spPr>
        <p:txBody>
          <a:bodyPr wrap="square" rtlCol="0">
            <a:spAutoFit/>
          </a:bodyPr>
          <a:lstStyle/>
          <a:p>
            <a:r>
              <a:rPr lang="en-US" dirty="0">
                <a:latin typeface="Avenir Book" panose="02000503020000020003" pitchFamily="2" charset="0"/>
              </a:rPr>
              <a:t>Highly variable replication times</a:t>
            </a:r>
            <a:endParaRPr lang="en-GB" dirty="0">
              <a:latin typeface="Avenir Book" panose="02000503020000020003" pitchFamily="2" charset="0"/>
            </a:endParaRPr>
          </a:p>
        </p:txBody>
      </p:sp>
      <p:sp>
        <p:nvSpPr>
          <p:cNvPr id="12" name="TextBox 11">
            <a:extLst>
              <a:ext uri="{FF2B5EF4-FFF2-40B4-BE49-F238E27FC236}">
                <a16:creationId xmlns:a16="http://schemas.microsoft.com/office/drawing/2014/main" id="{08DD623A-E9A8-CE89-99B8-BAC2EA8F399F}"/>
              </a:ext>
            </a:extLst>
          </p:cNvPr>
          <p:cNvSpPr txBox="1"/>
          <p:nvPr/>
        </p:nvSpPr>
        <p:spPr>
          <a:xfrm>
            <a:off x="8504259" y="5039635"/>
            <a:ext cx="904875" cy="369332"/>
          </a:xfrm>
          <a:prstGeom prst="rect">
            <a:avLst/>
          </a:prstGeom>
        </p:spPr>
        <p:txBody>
          <a:bodyPr wrap="square" rtlCol="0">
            <a:spAutoFit/>
          </a:bodyPr>
          <a:lstStyle/>
          <a:p>
            <a:r>
              <a:rPr lang="en-US" dirty="0">
                <a:latin typeface="Avenir Book" panose="02000503020000020003" pitchFamily="2" charset="0"/>
              </a:rPr>
              <a:t>Resets</a:t>
            </a:r>
            <a:endParaRPr lang="en-GB" dirty="0">
              <a:latin typeface="Avenir Book" panose="02000503020000020003" pitchFamily="2" charset="0"/>
            </a:endParaRPr>
          </a:p>
        </p:txBody>
      </p:sp>
      <p:sp>
        <p:nvSpPr>
          <p:cNvPr id="13" name="TextBox 12">
            <a:extLst>
              <a:ext uri="{FF2B5EF4-FFF2-40B4-BE49-F238E27FC236}">
                <a16:creationId xmlns:a16="http://schemas.microsoft.com/office/drawing/2014/main" id="{0DFA32AE-9EDE-382E-0FA8-FE2F6C8555D8}"/>
              </a:ext>
            </a:extLst>
          </p:cNvPr>
          <p:cNvSpPr txBox="1"/>
          <p:nvPr/>
        </p:nvSpPr>
        <p:spPr>
          <a:xfrm>
            <a:off x="8493148" y="3871453"/>
            <a:ext cx="2424114" cy="369332"/>
          </a:xfrm>
          <a:prstGeom prst="rect">
            <a:avLst/>
          </a:prstGeom>
        </p:spPr>
        <p:txBody>
          <a:bodyPr wrap="square" rtlCol="0">
            <a:spAutoFit/>
          </a:bodyPr>
          <a:lstStyle/>
          <a:p>
            <a:r>
              <a:rPr lang="en-US" dirty="0">
                <a:latin typeface="Avenir Book" panose="02000503020000020003" pitchFamily="2" charset="0"/>
              </a:rPr>
              <a:t>Dynamic instability</a:t>
            </a:r>
            <a:endParaRPr lang="en-GB" dirty="0">
              <a:latin typeface="Avenir Book" panose="02000503020000020003" pitchFamily="2" charset="0"/>
            </a:endParaRPr>
          </a:p>
        </p:txBody>
      </p:sp>
      <p:sp>
        <p:nvSpPr>
          <p:cNvPr id="14" name="TextBox 13">
            <a:extLst>
              <a:ext uri="{FF2B5EF4-FFF2-40B4-BE49-F238E27FC236}">
                <a16:creationId xmlns:a16="http://schemas.microsoft.com/office/drawing/2014/main" id="{68930D00-1617-38F8-E92D-CE40A28A9F2F}"/>
              </a:ext>
            </a:extLst>
          </p:cNvPr>
          <p:cNvSpPr txBox="1"/>
          <p:nvPr/>
        </p:nvSpPr>
        <p:spPr>
          <a:xfrm>
            <a:off x="8504259" y="2714668"/>
            <a:ext cx="1995489" cy="369332"/>
          </a:xfrm>
          <a:prstGeom prst="rect">
            <a:avLst/>
          </a:prstGeom>
        </p:spPr>
        <p:txBody>
          <a:bodyPr wrap="square" rtlCol="0">
            <a:spAutoFit/>
          </a:bodyPr>
          <a:lstStyle/>
          <a:p>
            <a:r>
              <a:rPr lang="en-US" dirty="0">
                <a:latin typeface="Avenir Book" panose="02000503020000020003" pitchFamily="2" charset="0"/>
              </a:rPr>
              <a:t>Proofreading</a:t>
            </a:r>
            <a:endParaRPr lang="en-GB" dirty="0">
              <a:latin typeface="Avenir Book" panose="02000503020000020003" pitchFamily="2" charset="0"/>
            </a:endParaRPr>
          </a:p>
        </p:txBody>
      </p:sp>
      <p:cxnSp>
        <p:nvCxnSpPr>
          <p:cNvPr id="15" name="Straight Arrow Connector 14">
            <a:extLst>
              <a:ext uri="{FF2B5EF4-FFF2-40B4-BE49-F238E27FC236}">
                <a16:creationId xmlns:a16="http://schemas.microsoft.com/office/drawing/2014/main" id="{6DCFA275-EC94-6364-E17A-D49E5ACC0B40}"/>
              </a:ext>
            </a:extLst>
          </p:cNvPr>
          <p:cNvCxnSpPr>
            <a:cxnSpLocks/>
          </p:cNvCxnSpPr>
          <p:nvPr/>
        </p:nvCxnSpPr>
        <p:spPr>
          <a:xfrm flipH="1">
            <a:off x="588430" y="2352884"/>
            <a:ext cx="10551874" cy="0"/>
          </a:xfrm>
          <a:prstGeom prst="straightConnector1">
            <a:avLst/>
          </a:prstGeom>
          <a:ln w="31750">
            <a:headEnd type="none" w="lg" len="lg"/>
            <a:tailEnd type="none" w="lg" len="med"/>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DC179932-587A-A4AD-D90D-4E5B927A55A8}"/>
              </a:ext>
            </a:extLst>
          </p:cNvPr>
          <p:cNvCxnSpPr>
            <a:cxnSpLocks/>
          </p:cNvCxnSpPr>
          <p:nvPr/>
        </p:nvCxnSpPr>
        <p:spPr>
          <a:xfrm flipV="1">
            <a:off x="3155115" y="1640541"/>
            <a:ext cx="0" cy="4269406"/>
          </a:xfrm>
          <a:prstGeom prst="straightConnector1">
            <a:avLst/>
          </a:prstGeom>
          <a:ln w="31750">
            <a:headEnd type="none" w="lg" len="lg"/>
            <a:tailEnd type="none" w="lg" len="med"/>
          </a:ln>
        </p:spPr>
        <p:style>
          <a:lnRef idx="1">
            <a:schemeClr val="dk1"/>
          </a:lnRef>
          <a:fillRef idx="0">
            <a:schemeClr val="dk1"/>
          </a:fillRef>
          <a:effectRef idx="0">
            <a:schemeClr val="dk1"/>
          </a:effectRef>
          <a:fontRef idx="minor">
            <a:schemeClr val="tx1"/>
          </a:fontRef>
        </p:style>
      </p:cxnSp>
      <p:pic>
        <p:nvPicPr>
          <p:cNvPr id="4" name="Picture 3">
            <a:extLst>
              <a:ext uri="{FF2B5EF4-FFF2-40B4-BE49-F238E27FC236}">
                <a16:creationId xmlns:a16="http://schemas.microsoft.com/office/drawing/2014/main" id="{24D5BC2D-4DEA-B27D-3AA5-5B079175C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8418" y="1090278"/>
            <a:ext cx="766419" cy="776638"/>
          </a:xfrm>
          <a:prstGeom prst="rect">
            <a:avLst/>
          </a:prstGeom>
        </p:spPr>
      </p:pic>
      <p:sp>
        <p:nvSpPr>
          <p:cNvPr id="17" name="Rectangle 16">
            <a:extLst>
              <a:ext uri="{FF2B5EF4-FFF2-40B4-BE49-F238E27FC236}">
                <a16:creationId xmlns:a16="http://schemas.microsoft.com/office/drawing/2014/main" id="{0BE6DF56-1EA1-A907-7182-D934B8650066}"/>
              </a:ext>
            </a:extLst>
          </p:cNvPr>
          <p:cNvSpPr/>
          <p:nvPr/>
        </p:nvSpPr>
        <p:spPr>
          <a:xfrm>
            <a:off x="558710" y="2476424"/>
            <a:ext cx="10551861" cy="884508"/>
          </a:xfrm>
          <a:prstGeom prst="rect">
            <a:avLst/>
          </a:prstGeom>
          <a:solidFill>
            <a:schemeClr val="bg2">
              <a:lumMod val="75000"/>
              <a:alpha val="2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03803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4.375E-6 -2.96296E-6 L -0.00339 0.16181 " pathEditMode="relative" rAng="0" ptsTypes="AA">
                                      <p:cBhvr>
                                        <p:cTn id="6" dur="500" fill="hold"/>
                                        <p:tgtEl>
                                          <p:spTgt spid="17"/>
                                        </p:tgtEl>
                                        <p:attrNameLst>
                                          <p:attrName>ppt_x</p:attrName>
                                          <p:attrName>ppt_y</p:attrName>
                                        </p:attrNameLst>
                                      </p:cBhvr>
                                      <p:rCtr x="-169" y="80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FB22D-4BF5-5535-2AC1-5CAD4C9994FA}"/>
              </a:ext>
            </a:extLst>
          </p:cNvPr>
          <p:cNvSpPr>
            <a:spLocks noGrp="1"/>
          </p:cNvSpPr>
          <p:nvPr>
            <p:ph type="title"/>
          </p:nvPr>
        </p:nvSpPr>
        <p:spPr>
          <a:xfrm>
            <a:off x="838200" y="0"/>
            <a:ext cx="10515600" cy="1325563"/>
          </a:xfrm>
        </p:spPr>
        <p:txBody>
          <a:bodyPr/>
          <a:lstStyle/>
          <a:p>
            <a:pPr algn="ctr"/>
            <a:r>
              <a:rPr lang="en-US" dirty="0"/>
              <a:t>Self-replication limited by self-assembly</a:t>
            </a:r>
          </a:p>
        </p:txBody>
      </p:sp>
      <p:pic>
        <p:nvPicPr>
          <p:cNvPr id="6" name="Picture 5">
            <a:extLst>
              <a:ext uri="{FF2B5EF4-FFF2-40B4-BE49-F238E27FC236}">
                <a16:creationId xmlns:a16="http://schemas.microsoft.com/office/drawing/2014/main" id="{CE835690-68F0-7276-88EE-CDB286F180AA}"/>
              </a:ext>
            </a:extLst>
          </p:cNvPr>
          <p:cNvPicPr>
            <a:picLocks noChangeAspect="1"/>
          </p:cNvPicPr>
          <p:nvPr/>
        </p:nvPicPr>
        <p:blipFill>
          <a:blip r:embed="rId2"/>
          <a:stretch>
            <a:fillRect/>
          </a:stretch>
        </p:blipFill>
        <p:spPr>
          <a:xfrm>
            <a:off x="219660" y="1466026"/>
            <a:ext cx="11752679" cy="3925948"/>
          </a:xfrm>
          <a:prstGeom prst="rect">
            <a:avLst/>
          </a:prstGeom>
        </p:spPr>
      </p:pic>
    </p:spTree>
    <p:extLst>
      <p:ext uri="{BB962C8B-B14F-4D97-AF65-F5344CB8AC3E}">
        <p14:creationId xmlns:p14="http://schemas.microsoft.com/office/powerpoint/2010/main" val="36873162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DC7DC-FC4A-DE37-13E1-3AA7B8F81566}"/>
              </a:ext>
            </a:extLst>
          </p:cNvPr>
          <p:cNvSpPr>
            <a:spLocks noGrp="1"/>
          </p:cNvSpPr>
          <p:nvPr>
            <p:ph type="title"/>
          </p:nvPr>
        </p:nvSpPr>
        <p:spPr>
          <a:xfrm>
            <a:off x="0" y="45541"/>
            <a:ext cx="12192000" cy="1325563"/>
          </a:xfrm>
        </p:spPr>
        <p:txBody>
          <a:bodyPr>
            <a:normAutofit/>
          </a:bodyPr>
          <a:lstStyle/>
          <a:p>
            <a:pPr algn="ctr"/>
            <a:r>
              <a:rPr lang="en-US" sz="4000" dirty="0"/>
              <a:t>Self-assembly can stall due to kinetic traps</a:t>
            </a:r>
          </a:p>
        </p:txBody>
      </p:sp>
      <p:grpSp>
        <p:nvGrpSpPr>
          <p:cNvPr id="24" name="Group 23">
            <a:extLst>
              <a:ext uri="{FF2B5EF4-FFF2-40B4-BE49-F238E27FC236}">
                <a16:creationId xmlns:a16="http://schemas.microsoft.com/office/drawing/2014/main" id="{DB6C11BD-0ECA-1333-0AD9-E7BE1E6A5D7A}"/>
              </a:ext>
            </a:extLst>
          </p:cNvPr>
          <p:cNvGrpSpPr/>
          <p:nvPr/>
        </p:nvGrpSpPr>
        <p:grpSpPr>
          <a:xfrm>
            <a:off x="5333997" y="1976363"/>
            <a:ext cx="5186683" cy="3170901"/>
            <a:chOff x="6167117" y="1433986"/>
            <a:chExt cx="5186683" cy="3170901"/>
          </a:xfrm>
        </p:grpSpPr>
        <p:pic>
          <p:nvPicPr>
            <p:cNvPr id="5" name="Picture 4">
              <a:extLst>
                <a:ext uri="{FF2B5EF4-FFF2-40B4-BE49-F238E27FC236}">
                  <a16:creationId xmlns:a16="http://schemas.microsoft.com/office/drawing/2014/main" id="{76726464-A2B9-1471-55FD-567D6B00AC91}"/>
                </a:ext>
              </a:extLst>
            </p:cNvPr>
            <p:cNvPicPr>
              <a:picLocks noChangeAspect="1"/>
            </p:cNvPicPr>
            <p:nvPr/>
          </p:nvPicPr>
          <p:blipFill rotWithShape="1">
            <a:blip r:embed="rId2"/>
            <a:srcRect l="16992"/>
            <a:stretch/>
          </p:blipFill>
          <p:spPr>
            <a:xfrm>
              <a:off x="6167117" y="1433986"/>
              <a:ext cx="5186681" cy="1435603"/>
            </a:xfrm>
            <a:prstGeom prst="rect">
              <a:avLst/>
            </a:prstGeom>
          </p:spPr>
        </p:pic>
        <p:pic>
          <p:nvPicPr>
            <p:cNvPr id="6" name="Picture 5">
              <a:extLst>
                <a:ext uri="{FF2B5EF4-FFF2-40B4-BE49-F238E27FC236}">
                  <a16:creationId xmlns:a16="http://schemas.microsoft.com/office/drawing/2014/main" id="{FA972324-CF1F-618F-BF57-240148962360}"/>
                </a:ext>
              </a:extLst>
            </p:cNvPr>
            <p:cNvPicPr>
              <a:picLocks noChangeAspect="1"/>
            </p:cNvPicPr>
            <p:nvPr/>
          </p:nvPicPr>
          <p:blipFill rotWithShape="1">
            <a:blip r:embed="rId3"/>
            <a:srcRect l="16992"/>
            <a:stretch/>
          </p:blipFill>
          <p:spPr>
            <a:xfrm>
              <a:off x="6167120" y="3345793"/>
              <a:ext cx="5186680" cy="1259094"/>
            </a:xfrm>
            <a:prstGeom prst="rect">
              <a:avLst/>
            </a:prstGeom>
          </p:spPr>
        </p:pic>
      </p:grpSp>
      <p:grpSp>
        <p:nvGrpSpPr>
          <p:cNvPr id="14" name="Group 13">
            <a:extLst>
              <a:ext uri="{FF2B5EF4-FFF2-40B4-BE49-F238E27FC236}">
                <a16:creationId xmlns:a16="http://schemas.microsoft.com/office/drawing/2014/main" id="{D8CCD53C-2C8D-9414-61F0-B2018058F1B9}"/>
              </a:ext>
            </a:extLst>
          </p:cNvPr>
          <p:cNvGrpSpPr/>
          <p:nvPr/>
        </p:nvGrpSpPr>
        <p:grpSpPr>
          <a:xfrm>
            <a:off x="1053354" y="2519696"/>
            <a:ext cx="2971104" cy="1784539"/>
            <a:chOff x="838200" y="2616924"/>
            <a:chExt cx="3092823" cy="1857647"/>
          </a:xfrm>
        </p:grpSpPr>
        <p:sp>
          <p:nvSpPr>
            <p:cNvPr id="9" name="TextBox 8">
              <a:extLst>
                <a:ext uri="{FF2B5EF4-FFF2-40B4-BE49-F238E27FC236}">
                  <a16:creationId xmlns:a16="http://schemas.microsoft.com/office/drawing/2014/main" id="{9EDDC1FE-A4D8-1414-6613-561E3C1B304B}"/>
                </a:ext>
              </a:extLst>
            </p:cNvPr>
            <p:cNvSpPr txBox="1"/>
            <p:nvPr/>
          </p:nvSpPr>
          <p:spPr>
            <a:xfrm>
              <a:off x="1013750" y="3828240"/>
              <a:ext cx="2917273" cy="646331"/>
            </a:xfrm>
            <a:prstGeom prst="rect">
              <a:avLst/>
            </a:prstGeom>
            <a:noFill/>
          </p:spPr>
          <p:txBody>
            <a:bodyPr wrap="none" rtlCol="0">
              <a:spAutoFit/>
            </a:bodyPr>
            <a:lstStyle/>
            <a:p>
              <a:endParaRPr lang="en-US" dirty="0"/>
            </a:p>
            <a:p>
              <a:r>
                <a:rPr lang="en-US" dirty="0">
                  <a:solidFill>
                    <a:srgbClr val="FF0000"/>
                  </a:solidFill>
                </a:rPr>
                <a:t>Red</a:t>
              </a:r>
              <a:r>
                <a:rPr lang="en-US" dirty="0"/>
                <a:t>   = off-target interactions</a:t>
              </a:r>
            </a:p>
          </p:txBody>
        </p:sp>
        <p:pic>
          <p:nvPicPr>
            <p:cNvPr id="13" name="Picture 12">
              <a:extLst>
                <a:ext uri="{FF2B5EF4-FFF2-40B4-BE49-F238E27FC236}">
                  <a16:creationId xmlns:a16="http://schemas.microsoft.com/office/drawing/2014/main" id="{8F1658D4-B991-EC5A-2342-10F9912EBCCB}"/>
                </a:ext>
              </a:extLst>
            </p:cNvPr>
            <p:cNvPicPr>
              <a:picLocks noChangeAspect="1"/>
            </p:cNvPicPr>
            <p:nvPr/>
          </p:nvPicPr>
          <p:blipFill>
            <a:blip r:embed="rId4"/>
            <a:stretch>
              <a:fillRect/>
            </a:stretch>
          </p:blipFill>
          <p:spPr>
            <a:xfrm>
              <a:off x="838200" y="2616924"/>
              <a:ext cx="3092823" cy="1479737"/>
            </a:xfrm>
            <a:prstGeom prst="rect">
              <a:avLst/>
            </a:prstGeom>
          </p:spPr>
        </p:pic>
      </p:grpSp>
    </p:spTree>
    <p:extLst>
      <p:ext uri="{BB962C8B-B14F-4D97-AF65-F5344CB8AC3E}">
        <p14:creationId xmlns:p14="http://schemas.microsoft.com/office/powerpoint/2010/main" val="379171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7B14E952-D2EF-9CC2-7DAD-86702DFF5383}"/>
              </a:ext>
            </a:extLst>
          </p:cNvPr>
          <p:cNvGrpSpPr/>
          <p:nvPr/>
        </p:nvGrpSpPr>
        <p:grpSpPr>
          <a:xfrm>
            <a:off x="327106" y="2226197"/>
            <a:ext cx="4380233" cy="2787786"/>
            <a:chOff x="310887" y="3588959"/>
            <a:chExt cx="4380233" cy="2787786"/>
          </a:xfrm>
        </p:grpSpPr>
        <p:sp>
          <p:nvSpPr>
            <p:cNvPr id="6" name="TextBox 5">
              <a:extLst>
                <a:ext uri="{FF2B5EF4-FFF2-40B4-BE49-F238E27FC236}">
                  <a16:creationId xmlns:a16="http://schemas.microsoft.com/office/drawing/2014/main" id="{4CE35971-3BEC-D340-D8AF-51C1F3A05F9C}"/>
                </a:ext>
              </a:extLst>
            </p:cNvPr>
            <p:cNvSpPr txBox="1"/>
            <p:nvPr/>
          </p:nvSpPr>
          <p:spPr>
            <a:xfrm>
              <a:off x="745064" y="6007413"/>
              <a:ext cx="1304455" cy="369332"/>
            </a:xfrm>
            <a:prstGeom prst="rect">
              <a:avLst/>
            </a:prstGeom>
          </p:spPr>
          <p:txBody>
            <a:bodyPr wrap="square" rtlCol="0">
              <a:spAutoFit/>
            </a:bodyPr>
            <a:lstStyle/>
            <a:p>
              <a:r>
                <a:rPr lang="en-US" dirty="0">
                  <a:latin typeface="Avenir Book" panose="02000503020000020003" pitchFamily="2" charset="0"/>
                </a:rPr>
                <a:t>Tiles</a:t>
              </a:r>
              <a:endParaRPr lang="en-GB" dirty="0">
                <a:latin typeface="Avenir Book" panose="02000503020000020003" pitchFamily="2" charset="0"/>
              </a:endParaRPr>
            </a:p>
          </p:txBody>
        </p:sp>
        <p:sp>
          <p:nvSpPr>
            <p:cNvPr id="7" name="TextBox 6">
              <a:extLst>
                <a:ext uri="{FF2B5EF4-FFF2-40B4-BE49-F238E27FC236}">
                  <a16:creationId xmlns:a16="http://schemas.microsoft.com/office/drawing/2014/main" id="{4409276E-67C9-FE17-97B9-2AA100B82FA3}"/>
                </a:ext>
              </a:extLst>
            </p:cNvPr>
            <p:cNvSpPr txBox="1"/>
            <p:nvPr/>
          </p:nvSpPr>
          <p:spPr>
            <a:xfrm>
              <a:off x="1930987" y="6007413"/>
              <a:ext cx="2099734" cy="369332"/>
            </a:xfrm>
            <a:prstGeom prst="rect">
              <a:avLst/>
            </a:prstGeom>
          </p:spPr>
          <p:txBody>
            <a:bodyPr wrap="square" rtlCol="0">
              <a:spAutoFit/>
            </a:bodyPr>
            <a:lstStyle/>
            <a:p>
              <a:r>
                <a:rPr lang="en-US" dirty="0">
                  <a:latin typeface="Avenir Book" panose="02000503020000020003" pitchFamily="2" charset="0"/>
                </a:rPr>
                <a:t>Interaction matrix</a:t>
              </a:r>
              <a:endParaRPr lang="en-GB" dirty="0">
                <a:latin typeface="Avenir Book" panose="02000503020000020003" pitchFamily="2" charset="0"/>
              </a:endParaRPr>
            </a:p>
          </p:txBody>
        </p:sp>
        <p:sp>
          <p:nvSpPr>
            <p:cNvPr id="8" name="TextBox 7">
              <a:extLst>
                <a:ext uri="{FF2B5EF4-FFF2-40B4-BE49-F238E27FC236}">
                  <a16:creationId xmlns:a16="http://schemas.microsoft.com/office/drawing/2014/main" id="{ECE7AAE7-7606-E732-5AA4-11F1E8BA5848}"/>
                </a:ext>
              </a:extLst>
            </p:cNvPr>
            <p:cNvSpPr txBox="1"/>
            <p:nvPr/>
          </p:nvSpPr>
          <p:spPr>
            <a:xfrm>
              <a:off x="2242134" y="3588959"/>
              <a:ext cx="2448986" cy="369332"/>
            </a:xfrm>
            <a:prstGeom prst="rect">
              <a:avLst/>
            </a:prstGeom>
          </p:spPr>
          <p:txBody>
            <a:bodyPr wrap="square" rtlCol="0">
              <a:spAutoFit/>
            </a:bodyPr>
            <a:lstStyle/>
            <a:p>
              <a:r>
                <a:rPr lang="en-US" dirty="0">
                  <a:solidFill>
                    <a:srgbClr val="FF0000"/>
                  </a:solidFill>
                  <a:latin typeface="Avenir Book" panose="02000503020000020003" pitchFamily="2" charset="0"/>
                </a:rPr>
                <a:t>Off-target interaction</a:t>
              </a:r>
              <a:endParaRPr lang="en-GB" dirty="0">
                <a:solidFill>
                  <a:srgbClr val="FF0000"/>
                </a:solidFill>
                <a:latin typeface="Avenir Book" panose="02000503020000020003" pitchFamily="2" charset="0"/>
              </a:endParaRPr>
            </a:p>
          </p:txBody>
        </p:sp>
        <p:pic>
          <p:nvPicPr>
            <p:cNvPr id="14" name="Picture 13">
              <a:extLst>
                <a:ext uri="{FF2B5EF4-FFF2-40B4-BE49-F238E27FC236}">
                  <a16:creationId xmlns:a16="http://schemas.microsoft.com/office/drawing/2014/main" id="{CC49A9F1-9E71-E04A-BA18-CFC91BD3CDAB}"/>
                </a:ext>
              </a:extLst>
            </p:cNvPr>
            <p:cNvPicPr>
              <a:picLocks noChangeAspect="1"/>
            </p:cNvPicPr>
            <p:nvPr/>
          </p:nvPicPr>
          <p:blipFill rotWithShape="1">
            <a:blip r:embed="rId2">
              <a:extLst>
                <a:ext uri="{28A0092B-C50C-407E-A947-70E740481C1C}">
                  <a14:useLocalDpi xmlns:a14="http://schemas.microsoft.com/office/drawing/2010/main" val="0"/>
                </a:ext>
              </a:extLst>
            </a:blip>
            <a:srcRect t="61603" r="67915" b="7331"/>
            <a:stretch/>
          </p:blipFill>
          <p:spPr>
            <a:xfrm>
              <a:off x="310887" y="4014993"/>
              <a:ext cx="3617919" cy="1967557"/>
            </a:xfrm>
            <a:prstGeom prst="rect">
              <a:avLst/>
            </a:prstGeom>
          </p:spPr>
        </p:pic>
      </p:grpSp>
      <p:pic>
        <p:nvPicPr>
          <p:cNvPr id="21" name="Picture 20" descr="A screenshot of a video game&#10;&#10;Description automatically generated">
            <a:extLst>
              <a:ext uri="{FF2B5EF4-FFF2-40B4-BE49-F238E27FC236}">
                <a16:creationId xmlns:a16="http://schemas.microsoft.com/office/drawing/2014/main" id="{B88CEDD6-DC0E-08E8-C548-844ED92268B9}"/>
              </a:ext>
            </a:extLst>
          </p:cNvPr>
          <p:cNvPicPr>
            <a:picLocks noChangeAspect="1"/>
          </p:cNvPicPr>
          <p:nvPr/>
        </p:nvPicPr>
        <p:blipFill rotWithShape="1">
          <a:blip r:embed="rId3"/>
          <a:srcRect l="37879" b="53166"/>
          <a:stretch/>
        </p:blipFill>
        <p:spPr>
          <a:xfrm>
            <a:off x="4404882" y="1515250"/>
            <a:ext cx="6541761" cy="2442388"/>
          </a:xfrm>
          <a:prstGeom prst="rect">
            <a:avLst/>
          </a:prstGeom>
        </p:spPr>
      </p:pic>
      <p:sp>
        <p:nvSpPr>
          <p:cNvPr id="3" name="Title 1">
            <a:extLst>
              <a:ext uri="{FF2B5EF4-FFF2-40B4-BE49-F238E27FC236}">
                <a16:creationId xmlns:a16="http://schemas.microsoft.com/office/drawing/2014/main" id="{89DADEBF-7A7C-01A8-FCA7-9802D59BCA5A}"/>
              </a:ext>
            </a:extLst>
          </p:cNvPr>
          <p:cNvSpPr txBox="1">
            <a:spLocks/>
          </p:cNvSpPr>
          <p:nvPr/>
        </p:nvSpPr>
        <p:spPr>
          <a:xfrm>
            <a:off x="0" y="-370834"/>
            <a:ext cx="121920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t>Self-assembly can stall due to kinetic traps</a:t>
            </a:r>
          </a:p>
        </p:txBody>
      </p:sp>
      <p:grpSp>
        <p:nvGrpSpPr>
          <p:cNvPr id="4" name="Group 3">
            <a:extLst>
              <a:ext uri="{FF2B5EF4-FFF2-40B4-BE49-F238E27FC236}">
                <a16:creationId xmlns:a16="http://schemas.microsoft.com/office/drawing/2014/main" id="{B838F766-466F-CB1D-31F6-E71D93921314}"/>
              </a:ext>
            </a:extLst>
          </p:cNvPr>
          <p:cNvGrpSpPr/>
          <p:nvPr/>
        </p:nvGrpSpPr>
        <p:grpSpPr>
          <a:xfrm>
            <a:off x="11065790" y="4989471"/>
            <a:ext cx="1291327" cy="1832096"/>
            <a:chOff x="11065790" y="4989471"/>
            <a:chExt cx="1291327" cy="1832096"/>
          </a:xfrm>
        </p:grpSpPr>
        <p:sp>
          <p:nvSpPr>
            <p:cNvPr id="15" name="TextBox 14">
              <a:extLst>
                <a:ext uri="{FF2B5EF4-FFF2-40B4-BE49-F238E27FC236}">
                  <a16:creationId xmlns:a16="http://schemas.microsoft.com/office/drawing/2014/main" id="{47291681-50F8-05B9-CED4-F05C7B21C60E}"/>
                </a:ext>
              </a:extLst>
            </p:cNvPr>
            <p:cNvSpPr txBox="1"/>
            <p:nvPr/>
          </p:nvSpPr>
          <p:spPr>
            <a:xfrm>
              <a:off x="11065790" y="6452235"/>
              <a:ext cx="1291327" cy="369332"/>
            </a:xfrm>
            <a:prstGeom prst="rect">
              <a:avLst/>
            </a:prstGeom>
          </p:spPr>
          <p:txBody>
            <a:bodyPr wrap="square" rtlCol="0">
              <a:spAutoFit/>
            </a:bodyPr>
            <a:lstStyle/>
            <a:p>
              <a:r>
                <a:rPr lang="en-US" dirty="0">
                  <a:latin typeface="Avenir Book" panose="02000503020000020003" pitchFamily="2" charset="0"/>
                </a:rPr>
                <a:t>C. Evans</a:t>
              </a:r>
              <a:endParaRPr lang="en-GB" dirty="0">
                <a:latin typeface="Avenir Book" panose="02000503020000020003" pitchFamily="2" charset="0"/>
              </a:endParaRPr>
            </a:p>
          </p:txBody>
        </p:sp>
        <p:pic>
          <p:nvPicPr>
            <p:cNvPr id="2" name="Picture 1">
              <a:extLst>
                <a:ext uri="{FF2B5EF4-FFF2-40B4-BE49-F238E27FC236}">
                  <a16:creationId xmlns:a16="http://schemas.microsoft.com/office/drawing/2014/main" id="{34471BFF-C9CB-B802-F3C5-B7B749406850}"/>
                </a:ext>
              </a:extLst>
            </p:cNvPr>
            <p:cNvPicPr>
              <a:picLocks noChangeAspect="1"/>
            </p:cNvPicPr>
            <p:nvPr/>
          </p:nvPicPr>
          <p:blipFill>
            <a:blip r:embed="rId4"/>
            <a:stretch>
              <a:fillRect/>
            </a:stretch>
          </p:blipFill>
          <p:spPr>
            <a:xfrm>
              <a:off x="11065790" y="4989471"/>
              <a:ext cx="1126210" cy="1439517"/>
            </a:xfrm>
            <a:prstGeom prst="rect">
              <a:avLst/>
            </a:prstGeom>
          </p:spPr>
        </p:pic>
      </p:grpSp>
    </p:spTree>
    <p:extLst>
      <p:ext uri="{BB962C8B-B14F-4D97-AF65-F5344CB8AC3E}">
        <p14:creationId xmlns:p14="http://schemas.microsoft.com/office/powerpoint/2010/main" val="23936485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7B14E952-D2EF-9CC2-7DAD-86702DFF5383}"/>
              </a:ext>
            </a:extLst>
          </p:cNvPr>
          <p:cNvGrpSpPr/>
          <p:nvPr/>
        </p:nvGrpSpPr>
        <p:grpSpPr>
          <a:xfrm>
            <a:off x="327106" y="2226197"/>
            <a:ext cx="4380233" cy="2787786"/>
            <a:chOff x="310887" y="3588959"/>
            <a:chExt cx="4380233" cy="2787786"/>
          </a:xfrm>
        </p:grpSpPr>
        <p:sp>
          <p:nvSpPr>
            <p:cNvPr id="6" name="TextBox 5">
              <a:extLst>
                <a:ext uri="{FF2B5EF4-FFF2-40B4-BE49-F238E27FC236}">
                  <a16:creationId xmlns:a16="http://schemas.microsoft.com/office/drawing/2014/main" id="{4CE35971-3BEC-D340-D8AF-51C1F3A05F9C}"/>
                </a:ext>
              </a:extLst>
            </p:cNvPr>
            <p:cNvSpPr txBox="1"/>
            <p:nvPr/>
          </p:nvSpPr>
          <p:spPr>
            <a:xfrm>
              <a:off x="745064" y="6007413"/>
              <a:ext cx="1304455" cy="369332"/>
            </a:xfrm>
            <a:prstGeom prst="rect">
              <a:avLst/>
            </a:prstGeom>
          </p:spPr>
          <p:txBody>
            <a:bodyPr wrap="square" rtlCol="0">
              <a:spAutoFit/>
            </a:bodyPr>
            <a:lstStyle/>
            <a:p>
              <a:r>
                <a:rPr lang="en-US" dirty="0">
                  <a:latin typeface="Avenir Book" panose="02000503020000020003" pitchFamily="2" charset="0"/>
                </a:rPr>
                <a:t>Tiles</a:t>
              </a:r>
              <a:endParaRPr lang="en-GB" dirty="0">
                <a:latin typeface="Avenir Book" panose="02000503020000020003" pitchFamily="2" charset="0"/>
              </a:endParaRPr>
            </a:p>
          </p:txBody>
        </p:sp>
        <p:sp>
          <p:nvSpPr>
            <p:cNvPr id="7" name="TextBox 6">
              <a:extLst>
                <a:ext uri="{FF2B5EF4-FFF2-40B4-BE49-F238E27FC236}">
                  <a16:creationId xmlns:a16="http://schemas.microsoft.com/office/drawing/2014/main" id="{4409276E-67C9-FE17-97B9-2AA100B82FA3}"/>
                </a:ext>
              </a:extLst>
            </p:cNvPr>
            <p:cNvSpPr txBox="1"/>
            <p:nvPr/>
          </p:nvSpPr>
          <p:spPr>
            <a:xfrm>
              <a:off x="1930987" y="6007413"/>
              <a:ext cx="2099734" cy="369332"/>
            </a:xfrm>
            <a:prstGeom prst="rect">
              <a:avLst/>
            </a:prstGeom>
          </p:spPr>
          <p:txBody>
            <a:bodyPr wrap="square" rtlCol="0">
              <a:spAutoFit/>
            </a:bodyPr>
            <a:lstStyle/>
            <a:p>
              <a:r>
                <a:rPr lang="en-US" dirty="0">
                  <a:latin typeface="Avenir Book" panose="02000503020000020003" pitchFamily="2" charset="0"/>
                </a:rPr>
                <a:t>Interaction matrix</a:t>
              </a:r>
              <a:endParaRPr lang="en-GB" dirty="0">
                <a:latin typeface="Avenir Book" panose="02000503020000020003" pitchFamily="2" charset="0"/>
              </a:endParaRPr>
            </a:p>
          </p:txBody>
        </p:sp>
        <p:sp>
          <p:nvSpPr>
            <p:cNvPr id="8" name="TextBox 7">
              <a:extLst>
                <a:ext uri="{FF2B5EF4-FFF2-40B4-BE49-F238E27FC236}">
                  <a16:creationId xmlns:a16="http://schemas.microsoft.com/office/drawing/2014/main" id="{ECE7AAE7-7606-E732-5AA4-11F1E8BA5848}"/>
                </a:ext>
              </a:extLst>
            </p:cNvPr>
            <p:cNvSpPr txBox="1"/>
            <p:nvPr/>
          </p:nvSpPr>
          <p:spPr>
            <a:xfrm>
              <a:off x="2242134" y="3588959"/>
              <a:ext cx="2448986" cy="369332"/>
            </a:xfrm>
            <a:prstGeom prst="rect">
              <a:avLst/>
            </a:prstGeom>
          </p:spPr>
          <p:txBody>
            <a:bodyPr wrap="square" rtlCol="0">
              <a:spAutoFit/>
            </a:bodyPr>
            <a:lstStyle/>
            <a:p>
              <a:r>
                <a:rPr lang="en-US" dirty="0">
                  <a:solidFill>
                    <a:srgbClr val="FF0000"/>
                  </a:solidFill>
                  <a:latin typeface="Avenir Book" panose="02000503020000020003" pitchFamily="2" charset="0"/>
                </a:rPr>
                <a:t>Off-target interaction</a:t>
              </a:r>
              <a:endParaRPr lang="en-GB" dirty="0">
                <a:solidFill>
                  <a:srgbClr val="FF0000"/>
                </a:solidFill>
                <a:latin typeface="Avenir Book" panose="02000503020000020003" pitchFamily="2" charset="0"/>
              </a:endParaRPr>
            </a:p>
          </p:txBody>
        </p:sp>
        <p:pic>
          <p:nvPicPr>
            <p:cNvPr id="14" name="Picture 13">
              <a:extLst>
                <a:ext uri="{FF2B5EF4-FFF2-40B4-BE49-F238E27FC236}">
                  <a16:creationId xmlns:a16="http://schemas.microsoft.com/office/drawing/2014/main" id="{CC49A9F1-9E71-E04A-BA18-CFC91BD3CDAB}"/>
                </a:ext>
              </a:extLst>
            </p:cNvPr>
            <p:cNvPicPr>
              <a:picLocks noChangeAspect="1"/>
            </p:cNvPicPr>
            <p:nvPr/>
          </p:nvPicPr>
          <p:blipFill rotWithShape="1">
            <a:blip r:embed="rId2">
              <a:extLst>
                <a:ext uri="{28A0092B-C50C-407E-A947-70E740481C1C}">
                  <a14:useLocalDpi xmlns:a14="http://schemas.microsoft.com/office/drawing/2010/main" val="0"/>
                </a:ext>
              </a:extLst>
            </a:blip>
            <a:srcRect t="61603" r="67915" b="7331"/>
            <a:stretch/>
          </p:blipFill>
          <p:spPr>
            <a:xfrm>
              <a:off x="310887" y="4014993"/>
              <a:ext cx="3617919" cy="1967557"/>
            </a:xfrm>
            <a:prstGeom prst="rect">
              <a:avLst/>
            </a:prstGeom>
          </p:spPr>
        </p:pic>
      </p:grpSp>
      <p:pic>
        <p:nvPicPr>
          <p:cNvPr id="3" name="Picture 2" descr="A screenshot of a video game&#10;&#10;Description automatically generated">
            <a:extLst>
              <a:ext uri="{FF2B5EF4-FFF2-40B4-BE49-F238E27FC236}">
                <a16:creationId xmlns:a16="http://schemas.microsoft.com/office/drawing/2014/main" id="{6AFC2615-E21A-0F9D-5A09-C096686F8E75}"/>
              </a:ext>
            </a:extLst>
          </p:cNvPr>
          <p:cNvPicPr>
            <a:picLocks noChangeAspect="1"/>
          </p:cNvPicPr>
          <p:nvPr/>
        </p:nvPicPr>
        <p:blipFill rotWithShape="1">
          <a:blip r:embed="rId3"/>
          <a:srcRect l="37879"/>
          <a:stretch/>
        </p:blipFill>
        <p:spPr>
          <a:xfrm>
            <a:off x="4404882" y="1524677"/>
            <a:ext cx="6541761" cy="5214940"/>
          </a:xfrm>
          <a:prstGeom prst="rect">
            <a:avLst/>
          </a:prstGeom>
        </p:spPr>
      </p:pic>
      <p:sp>
        <p:nvSpPr>
          <p:cNvPr id="5" name="TextBox 4">
            <a:extLst>
              <a:ext uri="{FF2B5EF4-FFF2-40B4-BE49-F238E27FC236}">
                <a16:creationId xmlns:a16="http://schemas.microsoft.com/office/drawing/2014/main" id="{F3A3ED10-D45E-971B-3BF6-7E0AF6DE6071}"/>
              </a:ext>
            </a:extLst>
          </p:cNvPr>
          <p:cNvSpPr txBox="1"/>
          <p:nvPr/>
        </p:nvSpPr>
        <p:spPr>
          <a:xfrm>
            <a:off x="7537094" y="5452910"/>
            <a:ext cx="1066213" cy="369332"/>
          </a:xfrm>
          <a:prstGeom prst="rect">
            <a:avLst/>
          </a:prstGeom>
        </p:spPr>
        <p:txBody>
          <a:bodyPr wrap="square" rtlCol="0">
            <a:spAutoFit/>
          </a:bodyPr>
          <a:lstStyle/>
          <a:p>
            <a:r>
              <a:rPr lang="en-US" dirty="0">
                <a:latin typeface="Avenir Book" panose="02000503020000020003" pitchFamily="2" charset="0"/>
              </a:rPr>
              <a:t>Stalled</a:t>
            </a:r>
            <a:endParaRPr lang="en-GB" dirty="0">
              <a:latin typeface="Avenir Book" panose="02000503020000020003" pitchFamily="2" charset="0"/>
            </a:endParaRPr>
          </a:p>
        </p:txBody>
      </p:sp>
      <p:sp>
        <p:nvSpPr>
          <p:cNvPr id="2" name="Title 1">
            <a:extLst>
              <a:ext uri="{FF2B5EF4-FFF2-40B4-BE49-F238E27FC236}">
                <a16:creationId xmlns:a16="http://schemas.microsoft.com/office/drawing/2014/main" id="{3841423B-84B5-C3F6-3813-A64779839473}"/>
              </a:ext>
            </a:extLst>
          </p:cNvPr>
          <p:cNvSpPr txBox="1">
            <a:spLocks/>
          </p:cNvSpPr>
          <p:nvPr/>
        </p:nvSpPr>
        <p:spPr>
          <a:xfrm>
            <a:off x="0" y="-370834"/>
            <a:ext cx="121920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t>Self-assembly can stall due to kinetic traps</a:t>
            </a:r>
          </a:p>
        </p:txBody>
      </p:sp>
      <p:grpSp>
        <p:nvGrpSpPr>
          <p:cNvPr id="4" name="Group 3">
            <a:extLst>
              <a:ext uri="{FF2B5EF4-FFF2-40B4-BE49-F238E27FC236}">
                <a16:creationId xmlns:a16="http://schemas.microsoft.com/office/drawing/2014/main" id="{16CDF487-FF5D-79D6-5460-93E8BAEE5429}"/>
              </a:ext>
            </a:extLst>
          </p:cNvPr>
          <p:cNvGrpSpPr/>
          <p:nvPr/>
        </p:nvGrpSpPr>
        <p:grpSpPr>
          <a:xfrm>
            <a:off x="11065790" y="4989471"/>
            <a:ext cx="1291327" cy="1832096"/>
            <a:chOff x="11065790" y="4989471"/>
            <a:chExt cx="1291327" cy="1832096"/>
          </a:xfrm>
        </p:grpSpPr>
        <p:sp>
          <p:nvSpPr>
            <p:cNvPr id="9" name="TextBox 8">
              <a:extLst>
                <a:ext uri="{FF2B5EF4-FFF2-40B4-BE49-F238E27FC236}">
                  <a16:creationId xmlns:a16="http://schemas.microsoft.com/office/drawing/2014/main" id="{64445848-1E51-68BE-5415-675A4BA72A85}"/>
                </a:ext>
              </a:extLst>
            </p:cNvPr>
            <p:cNvSpPr txBox="1"/>
            <p:nvPr/>
          </p:nvSpPr>
          <p:spPr>
            <a:xfrm>
              <a:off x="11065790" y="6452235"/>
              <a:ext cx="1291327" cy="369332"/>
            </a:xfrm>
            <a:prstGeom prst="rect">
              <a:avLst/>
            </a:prstGeom>
          </p:spPr>
          <p:txBody>
            <a:bodyPr wrap="square" rtlCol="0">
              <a:spAutoFit/>
            </a:bodyPr>
            <a:lstStyle/>
            <a:p>
              <a:r>
                <a:rPr lang="en-US" dirty="0">
                  <a:latin typeface="Avenir Book" panose="02000503020000020003" pitchFamily="2" charset="0"/>
                </a:rPr>
                <a:t>C. Evans</a:t>
              </a:r>
              <a:endParaRPr lang="en-GB" dirty="0">
                <a:latin typeface="Avenir Book" panose="02000503020000020003" pitchFamily="2" charset="0"/>
              </a:endParaRPr>
            </a:p>
          </p:txBody>
        </p:sp>
        <p:pic>
          <p:nvPicPr>
            <p:cNvPr id="10" name="Picture 9">
              <a:extLst>
                <a:ext uri="{FF2B5EF4-FFF2-40B4-BE49-F238E27FC236}">
                  <a16:creationId xmlns:a16="http://schemas.microsoft.com/office/drawing/2014/main" id="{69153677-5E55-2215-0546-9CD901FA4080}"/>
                </a:ext>
              </a:extLst>
            </p:cNvPr>
            <p:cNvPicPr>
              <a:picLocks noChangeAspect="1"/>
            </p:cNvPicPr>
            <p:nvPr/>
          </p:nvPicPr>
          <p:blipFill>
            <a:blip r:embed="rId4"/>
            <a:stretch>
              <a:fillRect/>
            </a:stretch>
          </p:blipFill>
          <p:spPr>
            <a:xfrm>
              <a:off x="11065790" y="4989471"/>
              <a:ext cx="1126210" cy="1439517"/>
            </a:xfrm>
            <a:prstGeom prst="rect">
              <a:avLst/>
            </a:prstGeom>
          </p:spPr>
        </p:pic>
      </p:grpSp>
    </p:spTree>
    <p:extLst>
      <p:ext uri="{BB962C8B-B14F-4D97-AF65-F5344CB8AC3E}">
        <p14:creationId xmlns:p14="http://schemas.microsoft.com/office/powerpoint/2010/main" val="39339759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DC7DC-FC4A-DE37-13E1-3AA7B8F81566}"/>
              </a:ext>
            </a:extLst>
          </p:cNvPr>
          <p:cNvSpPr>
            <a:spLocks noGrp="1"/>
          </p:cNvSpPr>
          <p:nvPr>
            <p:ph type="title"/>
          </p:nvPr>
        </p:nvSpPr>
        <p:spPr>
          <a:xfrm>
            <a:off x="0" y="45541"/>
            <a:ext cx="12192000" cy="1325563"/>
          </a:xfrm>
        </p:spPr>
        <p:txBody>
          <a:bodyPr>
            <a:normAutofit/>
          </a:bodyPr>
          <a:lstStyle/>
          <a:p>
            <a:pPr algn="ctr"/>
            <a:r>
              <a:rPr lang="en-US" sz="4000" dirty="0"/>
              <a:t> Self-replication + disorder =&gt; Non-eq order</a:t>
            </a:r>
          </a:p>
        </p:txBody>
      </p:sp>
      <p:grpSp>
        <p:nvGrpSpPr>
          <p:cNvPr id="24" name="Group 23">
            <a:extLst>
              <a:ext uri="{FF2B5EF4-FFF2-40B4-BE49-F238E27FC236}">
                <a16:creationId xmlns:a16="http://schemas.microsoft.com/office/drawing/2014/main" id="{DB6C11BD-0ECA-1333-0AD9-E7BE1E6A5D7A}"/>
              </a:ext>
            </a:extLst>
          </p:cNvPr>
          <p:cNvGrpSpPr/>
          <p:nvPr/>
        </p:nvGrpSpPr>
        <p:grpSpPr>
          <a:xfrm>
            <a:off x="5094248" y="960548"/>
            <a:ext cx="6248401" cy="2694697"/>
            <a:chOff x="5105399" y="1433986"/>
            <a:chExt cx="6248401" cy="2694697"/>
          </a:xfrm>
        </p:grpSpPr>
        <p:pic>
          <p:nvPicPr>
            <p:cNvPr id="5" name="Picture 4">
              <a:extLst>
                <a:ext uri="{FF2B5EF4-FFF2-40B4-BE49-F238E27FC236}">
                  <a16:creationId xmlns:a16="http://schemas.microsoft.com/office/drawing/2014/main" id="{76726464-A2B9-1471-55FD-567D6B00AC91}"/>
                </a:ext>
              </a:extLst>
            </p:cNvPr>
            <p:cNvPicPr>
              <a:picLocks noChangeAspect="1"/>
            </p:cNvPicPr>
            <p:nvPr/>
          </p:nvPicPr>
          <p:blipFill>
            <a:blip r:embed="rId2"/>
            <a:stretch>
              <a:fillRect/>
            </a:stretch>
          </p:blipFill>
          <p:spPr>
            <a:xfrm>
              <a:off x="5105399" y="1433986"/>
              <a:ext cx="6248400" cy="1435603"/>
            </a:xfrm>
            <a:prstGeom prst="rect">
              <a:avLst/>
            </a:prstGeom>
          </p:spPr>
        </p:pic>
        <p:pic>
          <p:nvPicPr>
            <p:cNvPr id="6" name="Picture 5">
              <a:extLst>
                <a:ext uri="{FF2B5EF4-FFF2-40B4-BE49-F238E27FC236}">
                  <a16:creationId xmlns:a16="http://schemas.microsoft.com/office/drawing/2014/main" id="{FA972324-CF1F-618F-BF57-240148962360}"/>
                </a:ext>
              </a:extLst>
            </p:cNvPr>
            <p:cNvPicPr>
              <a:picLocks noChangeAspect="1"/>
            </p:cNvPicPr>
            <p:nvPr/>
          </p:nvPicPr>
          <p:blipFill>
            <a:blip r:embed="rId3"/>
            <a:stretch>
              <a:fillRect/>
            </a:stretch>
          </p:blipFill>
          <p:spPr>
            <a:xfrm>
              <a:off x="5105399" y="2869589"/>
              <a:ext cx="6248401" cy="1259094"/>
            </a:xfrm>
            <a:prstGeom prst="rect">
              <a:avLst/>
            </a:prstGeom>
          </p:spPr>
        </p:pic>
      </p:grpSp>
      <p:grpSp>
        <p:nvGrpSpPr>
          <p:cNvPr id="14" name="Group 13">
            <a:extLst>
              <a:ext uri="{FF2B5EF4-FFF2-40B4-BE49-F238E27FC236}">
                <a16:creationId xmlns:a16="http://schemas.microsoft.com/office/drawing/2014/main" id="{D8CCD53C-2C8D-9414-61F0-B2018058F1B9}"/>
              </a:ext>
            </a:extLst>
          </p:cNvPr>
          <p:cNvGrpSpPr/>
          <p:nvPr/>
        </p:nvGrpSpPr>
        <p:grpSpPr>
          <a:xfrm>
            <a:off x="574748" y="1264741"/>
            <a:ext cx="2536442" cy="1422924"/>
            <a:chOff x="619662" y="2616924"/>
            <a:chExt cx="3311361" cy="1857647"/>
          </a:xfrm>
        </p:grpSpPr>
        <p:sp>
          <p:nvSpPr>
            <p:cNvPr id="9" name="TextBox 8">
              <a:extLst>
                <a:ext uri="{FF2B5EF4-FFF2-40B4-BE49-F238E27FC236}">
                  <a16:creationId xmlns:a16="http://schemas.microsoft.com/office/drawing/2014/main" id="{9EDDC1FE-A4D8-1414-6613-561E3C1B304B}"/>
                </a:ext>
              </a:extLst>
            </p:cNvPr>
            <p:cNvSpPr txBox="1"/>
            <p:nvPr/>
          </p:nvSpPr>
          <p:spPr>
            <a:xfrm>
              <a:off x="619662" y="3828240"/>
              <a:ext cx="2917273" cy="646331"/>
            </a:xfrm>
            <a:prstGeom prst="rect">
              <a:avLst/>
            </a:prstGeom>
            <a:noFill/>
          </p:spPr>
          <p:txBody>
            <a:bodyPr wrap="none" rtlCol="0">
              <a:spAutoFit/>
            </a:bodyPr>
            <a:lstStyle/>
            <a:p>
              <a:endParaRPr lang="en-US" dirty="0"/>
            </a:p>
            <a:p>
              <a:r>
                <a:rPr lang="en-US" dirty="0">
                  <a:solidFill>
                    <a:srgbClr val="FF0000"/>
                  </a:solidFill>
                </a:rPr>
                <a:t>Red</a:t>
              </a:r>
              <a:r>
                <a:rPr lang="en-US" dirty="0"/>
                <a:t>   = off-target interactions</a:t>
              </a:r>
            </a:p>
          </p:txBody>
        </p:sp>
        <p:pic>
          <p:nvPicPr>
            <p:cNvPr id="13" name="Picture 12">
              <a:extLst>
                <a:ext uri="{FF2B5EF4-FFF2-40B4-BE49-F238E27FC236}">
                  <a16:creationId xmlns:a16="http://schemas.microsoft.com/office/drawing/2014/main" id="{8F1658D4-B991-EC5A-2342-10F9912EBCCB}"/>
                </a:ext>
              </a:extLst>
            </p:cNvPr>
            <p:cNvPicPr>
              <a:picLocks noChangeAspect="1"/>
            </p:cNvPicPr>
            <p:nvPr/>
          </p:nvPicPr>
          <p:blipFill>
            <a:blip r:embed="rId4"/>
            <a:stretch>
              <a:fillRect/>
            </a:stretch>
          </p:blipFill>
          <p:spPr>
            <a:xfrm>
              <a:off x="838200" y="2616924"/>
              <a:ext cx="3092823" cy="1479737"/>
            </a:xfrm>
            <a:prstGeom prst="rect">
              <a:avLst/>
            </a:prstGeom>
          </p:spPr>
        </p:pic>
      </p:grpSp>
      <p:grpSp>
        <p:nvGrpSpPr>
          <p:cNvPr id="8" name="Group 7">
            <a:extLst>
              <a:ext uri="{FF2B5EF4-FFF2-40B4-BE49-F238E27FC236}">
                <a16:creationId xmlns:a16="http://schemas.microsoft.com/office/drawing/2014/main" id="{4D5E948E-F890-DDC0-EF00-602D64B0FE65}"/>
              </a:ext>
            </a:extLst>
          </p:cNvPr>
          <p:cNvGrpSpPr/>
          <p:nvPr/>
        </p:nvGrpSpPr>
        <p:grpSpPr>
          <a:xfrm>
            <a:off x="-2405450" y="8461478"/>
            <a:ext cx="2668936" cy="1751382"/>
            <a:chOff x="250257" y="4331022"/>
            <a:chExt cx="2668936" cy="1751382"/>
          </a:xfrm>
        </p:grpSpPr>
        <p:pic>
          <p:nvPicPr>
            <p:cNvPr id="3" name="Picture 2">
              <a:extLst>
                <a:ext uri="{FF2B5EF4-FFF2-40B4-BE49-F238E27FC236}">
                  <a16:creationId xmlns:a16="http://schemas.microsoft.com/office/drawing/2014/main" id="{09F314F6-1491-2969-6254-C142D358EA9F}"/>
                </a:ext>
              </a:extLst>
            </p:cNvPr>
            <p:cNvPicPr>
              <a:picLocks noChangeAspect="1"/>
            </p:cNvPicPr>
            <p:nvPr/>
          </p:nvPicPr>
          <p:blipFill rotWithShape="1">
            <a:blip r:embed="rId3"/>
            <a:srcRect l="46176" r="30564"/>
            <a:stretch/>
          </p:blipFill>
          <p:spPr>
            <a:xfrm>
              <a:off x="735720" y="4458948"/>
              <a:ext cx="1453414" cy="1259094"/>
            </a:xfrm>
            <a:prstGeom prst="rect">
              <a:avLst/>
            </a:prstGeom>
          </p:spPr>
        </p:pic>
        <p:sp>
          <p:nvSpPr>
            <p:cNvPr id="4" name="TextBox 3">
              <a:extLst>
                <a:ext uri="{FF2B5EF4-FFF2-40B4-BE49-F238E27FC236}">
                  <a16:creationId xmlns:a16="http://schemas.microsoft.com/office/drawing/2014/main" id="{2EAE0889-CAC0-6EBA-7ADF-329873A69E51}"/>
                </a:ext>
              </a:extLst>
            </p:cNvPr>
            <p:cNvSpPr txBox="1"/>
            <p:nvPr/>
          </p:nvSpPr>
          <p:spPr>
            <a:xfrm>
              <a:off x="250257" y="4331022"/>
              <a:ext cx="2668936" cy="369332"/>
            </a:xfrm>
            <a:prstGeom prst="rect">
              <a:avLst/>
            </a:prstGeom>
            <a:noFill/>
          </p:spPr>
          <p:txBody>
            <a:bodyPr wrap="none" rtlCol="0">
              <a:spAutoFit/>
            </a:bodyPr>
            <a:lstStyle/>
            <a:p>
              <a:r>
                <a:rPr lang="en-US" i="1" dirty="0"/>
                <a:t>Show stalled configuration</a:t>
              </a:r>
            </a:p>
          </p:txBody>
        </p:sp>
        <p:sp>
          <p:nvSpPr>
            <p:cNvPr id="7" name="TextBox 6">
              <a:extLst>
                <a:ext uri="{FF2B5EF4-FFF2-40B4-BE49-F238E27FC236}">
                  <a16:creationId xmlns:a16="http://schemas.microsoft.com/office/drawing/2014/main" id="{848861F9-7F67-C037-5303-FF781F287F58}"/>
                </a:ext>
              </a:extLst>
            </p:cNvPr>
            <p:cNvSpPr txBox="1"/>
            <p:nvPr/>
          </p:nvSpPr>
          <p:spPr>
            <a:xfrm>
              <a:off x="575934" y="5713072"/>
              <a:ext cx="1772986" cy="369332"/>
            </a:xfrm>
            <a:prstGeom prst="rect">
              <a:avLst/>
            </a:prstGeom>
            <a:noFill/>
          </p:spPr>
          <p:txBody>
            <a:bodyPr wrap="none" rtlCol="0">
              <a:spAutoFit/>
            </a:bodyPr>
            <a:lstStyle/>
            <a:p>
              <a:r>
                <a:rPr lang="en-US" i="1" dirty="0"/>
                <a:t>+ going past stall</a:t>
              </a:r>
            </a:p>
          </p:txBody>
        </p:sp>
      </p:grpSp>
      <p:sp>
        <p:nvSpPr>
          <p:cNvPr id="10" name="Frame 9">
            <a:extLst>
              <a:ext uri="{FF2B5EF4-FFF2-40B4-BE49-F238E27FC236}">
                <a16:creationId xmlns:a16="http://schemas.microsoft.com/office/drawing/2014/main" id="{6FBD7CBD-4A9E-1970-F99C-D3C02813A171}"/>
              </a:ext>
            </a:extLst>
          </p:cNvPr>
          <p:cNvSpPr/>
          <p:nvPr/>
        </p:nvSpPr>
        <p:spPr>
          <a:xfrm>
            <a:off x="-2670697" y="8225165"/>
            <a:ext cx="3245445" cy="2253113"/>
          </a:xfrm>
          <a:prstGeom prst="frame">
            <a:avLst>
              <a:gd name="adj1" fmla="val 717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05F0F038-252F-B243-D075-E238AE6857C8}"/>
              </a:ext>
            </a:extLst>
          </p:cNvPr>
          <p:cNvSpPr txBox="1"/>
          <p:nvPr/>
        </p:nvSpPr>
        <p:spPr>
          <a:xfrm>
            <a:off x="574748" y="3063395"/>
            <a:ext cx="4081695" cy="1107996"/>
          </a:xfrm>
          <a:prstGeom prst="rect">
            <a:avLst/>
          </a:prstGeom>
          <a:noFill/>
        </p:spPr>
        <p:txBody>
          <a:bodyPr wrap="none" rtlCol="0">
            <a:spAutoFit/>
          </a:bodyPr>
          <a:lstStyle/>
          <a:p>
            <a:r>
              <a:rPr lang="en-US" dirty="0"/>
              <a:t>Assume:</a:t>
            </a:r>
          </a:p>
          <a:p>
            <a:pPr lvl="1"/>
            <a:r>
              <a:rPr lang="en-US" sz="1600" dirty="0"/>
              <a:t>Random interactions</a:t>
            </a:r>
          </a:p>
          <a:p>
            <a:pPr lvl="1"/>
            <a:r>
              <a:rPr lang="en-US" sz="1600" dirty="0" err="1"/>
              <a:t>Combinatorially</a:t>
            </a:r>
            <a:r>
              <a:rPr lang="en-US" sz="1600" dirty="0"/>
              <a:t> many structures possible</a:t>
            </a:r>
          </a:p>
          <a:p>
            <a:pPr lvl="1"/>
            <a:r>
              <a:rPr lang="en-US" sz="1600" dirty="0"/>
              <a:t>Cells divide when </a:t>
            </a:r>
            <a:r>
              <a:rPr lang="en-US" sz="1600" b="1" dirty="0"/>
              <a:t>size</a:t>
            </a:r>
            <a:r>
              <a:rPr lang="en-US" sz="1600" dirty="0"/>
              <a:t>(structure) &gt; L</a:t>
            </a:r>
          </a:p>
        </p:txBody>
      </p:sp>
      <p:sp>
        <p:nvSpPr>
          <p:cNvPr id="18" name="TextBox 17">
            <a:extLst>
              <a:ext uri="{FF2B5EF4-FFF2-40B4-BE49-F238E27FC236}">
                <a16:creationId xmlns:a16="http://schemas.microsoft.com/office/drawing/2014/main" id="{07C8DB72-159A-E883-036B-959802723BB1}"/>
              </a:ext>
            </a:extLst>
          </p:cNvPr>
          <p:cNvSpPr txBox="1"/>
          <p:nvPr/>
        </p:nvSpPr>
        <p:spPr>
          <a:xfrm>
            <a:off x="5748288" y="4171391"/>
            <a:ext cx="6318653" cy="2031325"/>
          </a:xfrm>
          <a:prstGeom prst="rect">
            <a:avLst/>
          </a:prstGeom>
          <a:noFill/>
        </p:spPr>
        <p:txBody>
          <a:bodyPr wrap="none" rtlCol="0">
            <a:spAutoFit/>
          </a:bodyPr>
          <a:lstStyle/>
          <a:p>
            <a:r>
              <a:rPr lang="en-US" dirty="0"/>
              <a:t>Claim:</a:t>
            </a:r>
          </a:p>
          <a:p>
            <a:endParaRPr lang="en-US" dirty="0"/>
          </a:p>
          <a:p>
            <a:r>
              <a:rPr lang="en-US" dirty="0"/>
              <a:t>Cells divide when </a:t>
            </a:r>
            <a:r>
              <a:rPr lang="en-US" b="1" dirty="0"/>
              <a:t>size</a:t>
            </a:r>
            <a:r>
              <a:rPr lang="en-US" dirty="0"/>
              <a:t>(structure) &gt; L</a:t>
            </a:r>
          </a:p>
          <a:p>
            <a:r>
              <a:rPr lang="en-US" dirty="0"/>
              <a:t>	=&gt; Selects for speed </a:t>
            </a:r>
          </a:p>
          <a:p>
            <a:r>
              <a:rPr lang="en-US" dirty="0"/>
              <a:t>	=&gt; Selects ‘reset’ mechanisms (e.g., dynamic instability)</a:t>
            </a:r>
          </a:p>
          <a:p>
            <a:r>
              <a:rPr lang="en-US" dirty="0"/>
              <a:t>	=&gt; Selects for fastest trajectories</a:t>
            </a:r>
          </a:p>
          <a:p>
            <a:r>
              <a:rPr lang="en-US" dirty="0"/>
              <a:t>	=&gt; Results in order (i.e., specific structure)</a:t>
            </a:r>
          </a:p>
        </p:txBody>
      </p:sp>
      <p:sp>
        <p:nvSpPr>
          <p:cNvPr id="20" name="TextBox 19">
            <a:extLst>
              <a:ext uri="{FF2B5EF4-FFF2-40B4-BE49-F238E27FC236}">
                <a16:creationId xmlns:a16="http://schemas.microsoft.com/office/drawing/2014/main" id="{B2368293-C88A-9B84-2912-77210B6F497B}"/>
              </a:ext>
            </a:extLst>
          </p:cNvPr>
          <p:cNvSpPr txBox="1"/>
          <p:nvPr/>
        </p:nvSpPr>
        <p:spPr>
          <a:xfrm>
            <a:off x="439774" y="4406775"/>
            <a:ext cx="4739104" cy="615553"/>
          </a:xfrm>
          <a:prstGeom prst="rect">
            <a:avLst/>
          </a:prstGeom>
          <a:noFill/>
        </p:spPr>
        <p:txBody>
          <a:bodyPr wrap="square">
            <a:spAutoFit/>
          </a:bodyPr>
          <a:lstStyle/>
          <a:p>
            <a:r>
              <a:rPr lang="en-US" dirty="0"/>
              <a:t>Known:</a:t>
            </a:r>
          </a:p>
          <a:p>
            <a:pPr lvl="1"/>
            <a:r>
              <a:rPr lang="en-US" sz="1600" dirty="0"/>
              <a:t>Wide distribution of assembly times (‘stalling’)</a:t>
            </a:r>
            <a:endParaRPr lang="en-US" dirty="0"/>
          </a:p>
        </p:txBody>
      </p:sp>
    </p:spTree>
    <p:extLst>
      <p:ext uri="{BB962C8B-B14F-4D97-AF65-F5344CB8AC3E}">
        <p14:creationId xmlns:p14="http://schemas.microsoft.com/office/powerpoint/2010/main" val="2455978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7B14E952-D2EF-9CC2-7DAD-86702DFF5383}"/>
              </a:ext>
            </a:extLst>
          </p:cNvPr>
          <p:cNvGrpSpPr/>
          <p:nvPr/>
        </p:nvGrpSpPr>
        <p:grpSpPr>
          <a:xfrm>
            <a:off x="327106" y="2226197"/>
            <a:ext cx="4380233" cy="2787786"/>
            <a:chOff x="310887" y="3588959"/>
            <a:chExt cx="4380233" cy="2787786"/>
          </a:xfrm>
        </p:grpSpPr>
        <p:sp>
          <p:nvSpPr>
            <p:cNvPr id="6" name="TextBox 5">
              <a:extLst>
                <a:ext uri="{FF2B5EF4-FFF2-40B4-BE49-F238E27FC236}">
                  <a16:creationId xmlns:a16="http://schemas.microsoft.com/office/drawing/2014/main" id="{4CE35971-3BEC-D340-D8AF-51C1F3A05F9C}"/>
                </a:ext>
              </a:extLst>
            </p:cNvPr>
            <p:cNvSpPr txBox="1"/>
            <p:nvPr/>
          </p:nvSpPr>
          <p:spPr>
            <a:xfrm>
              <a:off x="745064" y="6007413"/>
              <a:ext cx="1304455" cy="369332"/>
            </a:xfrm>
            <a:prstGeom prst="rect">
              <a:avLst/>
            </a:prstGeom>
          </p:spPr>
          <p:txBody>
            <a:bodyPr wrap="square" rtlCol="0">
              <a:spAutoFit/>
            </a:bodyPr>
            <a:lstStyle/>
            <a:p>
              <a:r>
                <a:rPr lang="en-US" dirty="0">
                  <a:latin typeface="Avenir Book" panose="02000503020000020003" pitchFamily="2" charset="0"/>
                </a:rPr>
                <a:t>Tiles</a:t>
              </a:r>
              <a:endParaRPr lang="en-GB" dirty="0">
                <a:latin typeface="Avenir Book" panose="02000503020000020003" pitchFamily="2" charset="0"/>
              </a:endParaRPr>
            </a:p>
          </p:txBody>
        </p:sp>
        <p:sp>
          <p:nvSpPr>
            <p:cNvPr id="7" name="TextBox 6">
              <a:extLst>
                <a:ext uri="{FF2B5EF4-FFF2-40B4-BE49-F238E27FC236}">
                  <a16:creationId xmlns:a16="http://schemas.microsoft.com/office/drawing/2014/main" id="{4409276E-67C9-FE17-97B9-2AA100B82FA3}"/>
                </a:ext>
              </a:extLst>
            </p:cNvPr>
            <p:cNvSpPr txBox="1"/>
            <p:nvPr/>
          </p:nvSpPr>
          <p:spPr>
            <a:xfrm>
              <a:off x="1930987" y="6007413"/>
              <a:ext cx="2099734" cy="369332"/>
            </a:xfrm>
            <a:prstGeom prst="rect">
              <a:avLst/>
            </a:prstGeom>
          </p:spPr>
          <p:txBody>
            <a:bodyPr wrap="square" rtlCol="0">
              <a:spAutoFit/>
            </a:bodyPr>
            <a:lstStyle/>
            <a:p>
              <a:r>
                <a:rPr lang="en-US" dirty="0">
                  <a:latin typeface="Avenir Book" panose="02000503020000020003" pitchFamily="2" charset="0"/>
                </a:rPr>
                <a:t>Interaction matrix</a:t>
              </a:r>
              <a:endParaRPr lang="en-GB" dirty="0">
                <a:latin typeface="Avenir Book" panose="02000503020000020003" pitchFamily="2" charset="0"/>
              </a:endParaRPr>
            </a:p>
          </p:txBody>
        </p:sp>
        <p:sp>
          <p:nvSpPr>
            <p:cNvPr id="8" name="TextBox 7">
              <a:extLst>
                <a:ext uri="{FF2B5EF4-FFF2-40B4-BE49-F238E27FC236}">
                  <a16:creationId xmlns:a16="http://schemas.microsoft.com/office/drawing/2014/main" id="{ECE7AAE7-7606-E732-5AA4-11F1E8BA5848}"/>
                </a:ext>
              </a:extLst>
            </p:cNvPr>
            <p:cNvSpPr txBox="1"/>
            <p:nvPr/>
          </p:nvSpPr>
          <p:spPr>
            <a:xfrm>
              <a:off x="2242134" y="3588959"/>
              <a:ext cx="2448986" cy="369332"/>
            </a:xfrm>
            <a:prstGeom prst="rect">
              <a:avLst/>
            </a:prstGeom>
          </p:spPr>
          <p:txBody>
            <a:bodyPr wrap="square" rtlCol="0">
              <a:spAutoFit/>
            </a:bodyPr>
            <a:lstStyle/>
            <a:p>
              <a:r>
                <a:rPr lang="en-US" dirty="0">
                  <a:solidFill>
                    <a:srgbClr val="FF0000"/>
                  </a:solidFill>
                  <a:latin typeface="Avenir Book" panose="02000503020000020003" pitchFamily="2" charset="0"/>
                </a:rPr>
                <a:t>Off-target interaction</a:t>
              </a:r>
              <a:endParaRPr lang="en-GB" dirty="0">
                <a:solidFill>
                  <a:srgbClr val="FF0000"/>
                </a:solidFill>
                <a:latin typeface="Avenir Book" panose="02000503020000020003" pitchFamily="2" charset="0"/>
              </a:endParaRPr>
            </a:p>
          </p:txBody>
        </p:sp>
        <p:pic>
          <p:nvPicPr>
            <p:cNvPr id="14" name="Picture 13">
              <a:extLst>
                <a:ext uri="{FF2B5EF4-FFF2-40B4-BE49-F238E27FC236}">
                  <a16:creationId xmlns:a16="http://schemas.microsoft.com/office/drawing/2014/main" id="{CC49A9F1-9E71-E04A-BA18-CFC91BD3CDAB}"/>
                </a:ext>
              </a:extLst>
            </p:cNvPr>
            <p:cNvPicPr>
              <a:picLocks noChangeAspect="1"/>
            </p:cNvPicPr>
            <p:nvPr/>
          </p:nvPicPr>
          <p:blipFill rotWithShape="1">
            <a:blip r:embed="rId2">
              <a:extLst>
                <a:ext uri="{28A0092B-C50C-407E-A947-70E740481C1C}">
                  <a14:useLocalDpi xmlns:a14="http://schemas.microsoft.com/office/drawing/2010/main" val="0"/>
                </a:ext>
              </a:extLst>
            </a:blip>
            <a:srcRect t="61603" r="67915" b="7331"/>
            <a:stretch/>
          </p:blipFill>
          <p:spPr>
            <a:xfrm>
              <a:off x="310887" y="4014993"/>
              <a:ext cx="3617919" cy="1967557"/>
            </a:xfrm>
            <a:prstGeom prst="rect">
              <a:avLst/>
            </a:prstGeom>
          </p:spPr>
        </p:pic>
      </p:grpSp>
      <p:sp>
        <p:nvSpPr>
          <p:cNvPr id="15" name="TextBox 14">
            <a:extLst>
              <a:ext uri="{FF2B5EF4-FFF2-40B4-BE49-F238E27FC236}">
                <a16:creationId xmlns:a16="http://schemas.microsoft.com/office/drawing/2014/main" id="{47291681-50F8-05B9-CED4-F05C7B21C60E}"/>
              </a:ext>
            </a:extLst>
          </p:cNvPr>
          <p:cNvSpPr txBox="1"/>
          <p:nvPr/>
        </p:nvSpPr>
        <p:spPr>
          <a:xfrm>
            <a:off x="10789161" y="6219525"/>
            <a:ext cx="1291327" cy="646331"/>
          </a:xfrm>
          <a:prstGeom prst="rect">
            <a:avLst/>
          </a:prstGeom>
        </p:spPr>
        <p:txBody>
          <a:bodyPr wrap="square" rtlCol="0">
            <a:spAutoFit/>
          </a:bodyPr>
          <a:lstStyle/>
          <a:p>
            <a:r>
              <a:rPr lang="en-US" dirty="0">
                <a:latin typeface="Avenir Book" panose="02000503020000020003" pitchFamily="2" charset="0"/>
              </a:rPr>
              <a:t>Photo</a:t>
            </a:r>
          </a:p>
          <a:p>
            <a:r>
              <a:rPr lang="en-US" dirty="0">
                <a:latin typeface="Avenir Book" panose="02000503020000020003" pitchFamily="2" charset="0"/>
              </a:rPr>
              <a:t>C. Evans</a:t>
            </a:r>
            <a:endParaRPr lang="en-GB" dirty="0">
              <a:latin typeface="Avenir Book" panose="02000503020000020003" pitchFamily="2" charset="0"/>
            </a:endParaRPr>
          </a:p>
        </p:txBody>
      </p:sp>
      <p:sp>
        <p:nvSpPr>
          <p:cNvPr id="3" name="TextBox 2">
            <a:extLst>
              <a:ext uri="{FF2B5EF4-FFF2-40B4-BE49-F238E27FC236}">
                <a16:creationId xmlns:a16="http://schemas.microsoft.com/office/drawing/2014/main" id="{11A0802B-1E4A-0BF3-A3BD-F06DCB6D6101}"/>
              </a:ext>
            </a:extLst>
          </p:cNvPr>
          <p:cNvSpPr txBox="1"/>
          <p:nvPr/>
        </p:nvSpPr>
        <p:spPr>
          <a:xfrm>
            <a:off x="6779983" y="2211952"/>
            <a:ext cx="2363147" cy="584775"/>
          </a:xfrm>
          <a:prstGeom prst="rect">
            <a:avLst/>
          </a:prstGeom>
          <a:noFill/>
        </p:spPr>
        <p:txBody>
          <a:bodyPr wrap="none" rtlCol="0">
            <a:spAutoFit/>
          </a:bodyPr>
          <a:lstStyle/>
          <a:p>
            <a:r>
              <a:rPr lang="en-US" sz="3200" dirty="0"/>
              <a:t>Cells dividing</a:t>
            </a:r>
          </a:p>
        </p:txBody>
      </p:sp>
    </p:spTree>
    <p:extLst>
      <p:ext uri="{BB962C8B-B14F-4D97-AF65-F5344CB8AC3E}">
        <p14:creationId xmlns:p14="http://schemas.microsoft.com/office/powerpoint/2010/main" val="18941994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57C4A-04DB-9011-FD2A-F782019806A1}"/>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A2944B6F-4990-B829-B154-B69B4BC28C1C}"/>
              </a:ext>
            </a:extLst>
          </p:cNvPr>
          <p:cNvSpPr txBox="1"/>
          <p:nvPr/>
        </p:nvSpPr>
        <p:spPr>
          <a:xfrm>
            <a:off x="2907792" y="3429000"/>
            <a:ext cx="3288721" cy="369332"/>
          </a:xfrm>
          <a:prstGeom prst="rect">
            <a:avLst/>
          </a:prstGeom>
          <a:noFill/>
        </p:spPr>
        <p:txBody>
          <a:bodyPr wrap="none" rtlCol="0">
            <a:spAutoFit/>
          </a:bodyPr>
          <a:lstStyle/>
          <a:p>
            <a:r>
              <a:rPr lang="en-US" dirty="0"/>
              <a:t>Stalled and not stalled assembly..</a:t>
            </a:r>
          </a:p>
        </p:txBody>
      </p:sp>
    </p:spTree>
    <p:extLst>
      <p:ext uri="{BB962C8B-B14F-4D97-AF65-F5344CB8AC3E}">
        <p14:creationId xmlns:p14="http://schemas.microsoft.com/office/powerpoint/2010/main" val="42836969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A18F8-047D-4117-AA24-E492D9A69AAB}"/>
              </a:ext>
            </a:extLst>
          </p:cNvPr>
          <p:cNvSpPr>
            <a:spLocks noGrp="1"/>
          </p:cNvSpPr>
          <p:nvPr>
            <p:ph type="title"/>
          </p:nvPr>
        </p:nvSpPr>
        <p:spPr>
          <a:xfrm>
            <a:off x="0" y="-81492"/>
            <a:ext cx="12192000" cy="1325563"/>
          </a:xfrm>
        </p:spPr>
        <p:txBody>
          <a:bodyPr>
            <a:normAutofit/>
          </a:bodyPr>
          <a:lstStyle/>
          <a:p>
            <a:pPr algn="ctr"/>
            <a:r>
              <a:rPr lang="en-US" sz="3600" dirty="0"/>
              <a:t>Fast self-replication =&gt; dynamic instability-based error correction</a:t>
            </a:r>
          </a:p>
        </p:txBody>
      </p:sp>
      <p:grpSp>
        <p:nvGrpSpPr>
          <p:cNvPr id="3" name="Group 2">
            <a:extLst>
              <a:ext uri="{FF2B5EF4-FFF2-40B4-BE49-F238E27FC236}">
                <a16:creationId xmlns:a16="http://schemas.microsoft.com/office/drawing/2014/main" id="{CDB257C0-1DAF-534E-4E0A-0F10F15636CC}"/>
              </a:ext>
            </a:extLst>
          </p:cNvPr>
          <p:cNvGrpSpPr/>
          <p:nvPr/>
        </p:nvGrpSpPr>
        <p:grpSpPr>
          <a:xfrm>
            <a:off x="702206" y="4160078"/>
            <a:ext cx="10521468" cy="2420941"/>
            <a:chOff x="702206" y="4160078"/>
            <a:chExt cx="10521468" cy="2420941"/>
          </a:xfrm>
        </p:grpSpPr>
        <p:pic>
          <p:nvPicPr>
            <p:cNvPr id="5" name="Picture 4">
              <a:extLst>
                <a:ext uri="{FF2B5EF4-FFF2-40B4-BE49-F238E27FC236}">
                  <a16:creationId xmlns:a16="http://schemas.microsoft.com/office/drawing/2014/main" id="{52B5265D-E93B-34C7-463D-DBD41156E0C4}"/>
                </a:ext>
              </a:extLst>
            </p:cNvPr>
            <p:cNvPicPr>
              <a:picLocks noChangeAspect="1"/>
            </p:cNvPicPr>
            <p:nvPr/>
          </p:nvPicPr>
          <p:blipFill>
            <a:blip r:embed="rId2"/>
            <a:stretch>
              <a:fillRect/>
            </a:stretch>
          </p:blipFill>
          <p:spPr>
            <a:xfrm>
              <a:off x="4048066" y="4770659"/>
              <a:ext cx="7175608" cy="1810360"/>
            </a:xfrm>
            <a:prstGeom prst="rect">
              <a:avLst/>
            </a:prstGeom>
          </p:spPr>
        </p:pic>
        <p:pic>
          <p:nvPicPr>
            <p:cNvPr id="8" name="Picture 7">
              <a:extLst>
                <a:ext uri="{FF2B5EF4-FFF2-40B4-BE49-F238E27FC236}">
                  <a16:creationId xmlns:a16="http://schemas.microsoft.com/office/drawing/2014/main" id="{EDF10E00-CFB1-6C0B-E1F5-53BA5231C329}"/>
                </a:ext>
              </a:extLst>
            </p:cNvPr>
            <p:cNvPicPr>
              <a:picLocks noChangeAspect="1"/>
            </p:cNvPicPr>
            <p:nvPr/>
          </p:nvPicPr>
          <p:blipFill>
            <a:blip r:embed="rId3"/>
            <a:stretch>
              <a:fillRect/>
            </a:stretch>
          </p:blipFill>
          <p:spPr>
            <a:xfrm>
              <a:off x="702206" y="4160078"/>
              <a:ext cx="2594752" cy="2420941"/>
            </a:xfrm>
            <a:prstGeom prst="rect">
              <a:avLst/>
            </a:prstGeom>
          </p:spPr>
        </p:pic>
      </p:grpSp>
      <p:pic>
        <p:nvPicPr>
          <p:cNvPr id="9" name="Picture 8">
            <a:extLst>
              <a:ext uri="{FF2B5EF4-FFF2-40B4-BE49-F238E27FC236}">
                <a16:creationId xmlns:a16="http://schemas.microsoft.com/office/drawing/2014/main" id="{A05C8CBC-5622-27C5-066C-B30EA83D7D16}"/>
              </a:ext>
            </a:extLst>
          </p:cNvPr>
          <p:cNvPicPr>
            <a:picLocks noChangeAspect="1"/>
          </p:cNvPicPr>
          <p:nvPr/>
        </p:nvPicPr>
        <p:blipFill>
          <a:blip r:embed="rId4"/>
          <a:stretch>
            <a:fillRect/>
          </a:stretch>
        </p:blipFill>
        <p:spPr>
          <a:xfrm>
            <a:off x="1032981" y="2816460"/>
            <a:ext cx="4012398" cy="727460"/>
          </a:xfrm>
          <a:prstGeom prst="rect">
            <a:avLst/>
          </a:prstGeom>
        </p:spPr>
      </p:pic>
      <p:pic>
        <p:nvPicPr>
          <p:cNvPr id="10" name="Picture 9">
            <a:extLst>
              <a:ext uri="{FF2B5EF4-FFF2-40B4-BE49-F238E27FC236}">
                <a16:creationId xmlns:a16="http://schemas.microsoft.com/office/drawing/2014/main" id="{C360BEDA-E8F3-52F5-79B3-D379F0A85385}"/>
              </a:ext>
            </a:extLst>
          </p:cNvPr>
          <p:cNvPicPr>
            <a:picLocks noChangeAspect="1"/>
          </p:cNvPicPr>
          <p:nvPr/>
        </p:nvPicPr>
        <p:blipFill rotWithShape="1">
          <a:blip r:embed="rId5"/>
          <a:srcRect l="16992"/>
          <a:stretch/>
        </p:blipFill>
        <p:spPr>
          <a:xfrm>
            <a:off x="1089465" y="1514119"/>
            <a:ext cx="4171880" cy="1012746"/>
          </a:xfrm>
          <a:prstGeom prst="rect">
            <a:avLst/>
          </a:prstGeom>
        </p:spPr>
      </p:pic>
      <p:pic>
        <p:nvPicPr>
          <p:cNvPr id="11" name="Picture 10">
            <a:extLst>
              <a:ext uri="{FF2B5EF4-FFF2-40B4-BE49-F238E27FC236}">
                <a16:creationId xmlns:a16="http://schemas.microsoft.com/office/drawing/2014/main" id="{12EE4AD4-7764-5F63-6E0F-FC7AB71E563B}"/>
              </a:ext>
            </a:extLst>
          </p:cNvPr>
          <p:cNvPicPr>
            <a:picLocks noChangeAspect="1"/>
          </p:cNvPicPr>
          <p:nvPr/>
        </p:nvPicPr>
        <p:blipFill rotWithShape="1">
          <a:blip r:embed="rId6"/>
          <a:srcRect l="16992"/>
          <a:stretch/>
        </p:blipFill>
        <p:spPr>
          <a:xfrm>
            <a:off x="-1162529" y="-1282446"/>
            <a:ext cx="3278895" cy="907554"/>
          </a:xfrm>
          <a:prstGeom prst="rect">
            <a:avLst/>
          </a:prstGeom>
        </p:spPr>
      </p:pic>
      <p:grpSp>
        <p:nvGrpSpPr>
          <p:cNvPr id="16" name="Group 15">
            <a:extLst>
              <a:ext uri="{FF2B5EF4-FFF2-40B4-BE49-F238E27FC236}">
                <a16:creationId xmlns:a16="http://schemas.microsoft.com/office/drawing/2014/main" id="{F9044CD5-8391-6192-7451-9D1ADB90AF03}"/>
              </a:ext>
            </a:extLst>
          </p:cNvPr>
          <p:cNvGrpSpPr/>
          <p:nvPr/>
        </p:nvGrpSpPr>
        <p:grpSpPr>
          <a:xfrm>
            <a:off x="8399412" y="1361641"/>
            <a:ext cx="2609170" cy="2798437"/>
            <a:chOff x="8399412" y="1361641"/>
            <a:chExt cx="2609170" cy="2798437"/>
          </a:xfrm>
        </p:grpSpPr>
        <p:pic>
          <p:nvPicPr>
            <p:cNvPr id="7" name="Picture 6">
              <a:extLst>
                <a:ext uri="{FF2B5EF4-FFF2-40B4-BE49-F238E27FC236}">
                  <a16:creationId xmlns:a16="http://schemas.microsoft.com/office/drawing/2014/main" id="{CCB2DA00-7B86-7FE7-656A-ED0E48D54108}"/>
                </a:ext>
              </a:extLst>
            </p:cNvPr>
            <p:cNvPicPr>
              <a:picLocks noChangeAspect="1"/>
            </p:cNvPicPr>
            <p:nvPr/>
          </p:nvPicPr>
          <p:blipFill>
            <a:blip r:embed="rId7"/>
            <a:stretch>
              <a:fillRect/>
            </a:stretch>
          </p:blipFill>
          <p:spPr>
            <a:xfrm>
              <a:off x="8399412" y="1361641"/>
              <a:ext cx="2609170" cy="2798437"/>
            </a:xfrm>
            <a:prstGeom prst="rect">
              <a:avLst/>
            </a:prstGeom>
          </p:spPr>
        </p:pic>
        <p:sp>
          <p:nvSpPr>
            <p:cNvPr id="12" name="Oval 11">
              <a:extLst>
                <a:ext uri="{FF2B5EF4-FFF2-40B4-BE49-F238E27FC236}">
                  <a16:creationId xmlns:a16="http://schemas.microsoft.com/office/drawing/2014/main" id="{00F45BDF-91ED-EA36-B2AA-2A573EA184B4}"/>
                </a:ext>
              </a:extLst>
            </p:cNvPr>
            <p:cNvSpPr/>
            <p:nvPr/>
          </p:nvSpPr>
          <p:spPr>
            <a:xfrm>
              <a:off x="8507896" y="1375728"/>
              <a:ext cx="463826" cy="43077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Oval 12">
            <a:extLst>
              <a:ext uri="{FF2B5EF4-FFF2-40B4-BE49-F238E27FC236}">
                <a16:creationId xmlns:a16="http://schemas.microsoft.com/office/drawing/2014/main" id="{90746291-4A75-59B8-F28D-BABA153A897E}"/>
              </a:ext>
            </a:extLst>
          </p:cNvPr>
          <p:cNvSpPr/>
          <p:nvPr/>
        </p:nvSpPr>
        <p:spPr>
          <a:xfrm>
            <a:off x="8275983" y="3582166"/>
            <a:ext cx="463826" cy="43077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6D4EAD37-C4AC-1434-80C0-48A68B269142}"/>
              </a:ext>
            </a:extLst>
          </p:cNvPr>
          <p:cNvGrpSpPr/>
          <p:nvPr/>
        </p:nvGrpSpPr>
        <p:grpSpPr>
          <a:xfrm>
            <a:off x="5784575" y="1329296"/>
            <a:ext cx="2614837" cy="2830782"/>
            <a:chOff x="5784575" y="1329296"/>
            <a:chExt cx="2614837" cy="2830782"/>
          </a:xfrm>
        </p:grpSpPr>
        <p:pic>
          <p:nvPicPr>
            <p:cNvPr id="6" name="Picture 5">
              <a:extLst>
                <a:ext uri="{FF2B5EF4-FFF2-40B4-BE49-F238E27FC236}">
                  <a16:creationId xmlns:a16="http://schemas.microsoft.com/office/drawing/2014/main" id="{8B15F42E-548D-201F-15C2-C53DE65F5311}"/>
                </a:ext>
              </a:extLst>
            </p:cNvPr>
            <p:cNvPicPr>
              <a:picLocks noChangeAspect="1"/>
            </p:cNvPicPr>
            <p:nvPr/>
          </p:nvPicPr>
          <p:blipFill>
            <a:blip r:embed="rId8"/>
            <a:stretch>
              <a:fillRect/>
            </a:stretch>
          </p:blipFill>
          <p:spPr>
            <a:xfrm>
              <a:off x="5804660" y="1470726"/>
              <a:ext cx="2594752" cy="2689352"/>
            </a:xfrm>
            <a:prstGeom prst="rect">
              <a:avLst/>
            </a:prstGeom>
          </p:spPr>
        </p:pic>
        <p:sp>
          <p:nvSpPr>
            <p:cNvPr id="14" name="Oval 13">
              <a:extLst>
                <a:ext uri="{FF2B5EF4-FFF2-40B4-BE49-F238E27FC236}">
                  <a16:creationId xmlns:a16="http://schemas.microsoft.com/office/drawing/2014/main" id="{5D00DE92-FBAB-F146-4062-A51FD15A7B8D}"/>
                </a:ext>
              </a:extLst>
            </p:cNvPr>
            <p:cNvSpPr/>
            <p:nvPr/>
          </p:nvSpPr>
          <p:spPr>
            <a:xfrm>
              <a:off x="5784575" y="1329296"/>
              <a:ext cx="463826" cy="43077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Oval 14">
            <a:extLst>
              <a:ext uri="{FF2B5EF4-FFF2-40B4-BE49-F238E27FC236}">
                <a16:creationId xmlns:a16="http://schemas.microsoft.com/office/drawing/2014/main" id="{DA50A027-9F7D-BA7C-8B74-A00C63286C85}"/>
              </a:ext>
            </a:extLst>
          </p:cNvPr>
          <p:cNvSpPr/>
          <p:nvPr/>
        </p:nvSpPr>
        <p:spPr>
          <a:xfrm>
            <a:off x="655983" y="4112253"/>
            <a:ext cx="463826" cy="43077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7836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C4924-CCFF-CF8F-5361-9C6FEDA41C51}"/>
              </a:ext>
            </a:extLst>
          </p:cNvPr>
          <p:cNvSpPr>
            <a:spLocks noGrp="1"/>
          </p:cNvSpPr>
          <p:nvPr>
            <p:ph type="title"/>
          </p:nvPr>
        </p:nvSpPr>
        <p:spPr>
          <a:xfrm>
            <a:off x="838200" y="-125599"/>
            <a:ext cx="10515600" cy="1325563"/>
          </a:xfrm>
        </p:spPr>
        <p:txBody>
          <a:bodyPr/>
          <a:lstStyle/>
          <a:p>
            <a:pPr algn="ctr"/>
            <a:r>
              <a:rPr lang="en-US" dirty="0"/>
              <a:t>A twist on crystal annealing</a:t>
            </a:r>
          </a:p>
        </p:txBody>
      </p:sp>
      <p:pic>
        <p:nvPicPr>
          <p:cNvPr id="2050" name="Picture 2" descr="Defects in Crystals">
            <a:extLst>
              <a:ext uri="{FF2B5EF4-FFF2-40B4-BE49-F238E27FC236}">
                <a16:creationId xmlns:a16="http://schemas.microsoft.com/office/drawing/2014/main" id="{72E2C35A-8344-0832-2CBA-228AC136AF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4428"/>
          <a:stretch/>
        </p:blipFill>
        <p:spPr bwMode="auto">
          <a:xfrm>
            <a:off x="715650" y="3047653"/>
            <a:ext cx="3630931" cy="1912036"/>
          </a:xfrm>
          <a:prstGeom prst="rect">
            <a:avLst/>
          </a:prstGeom>
          <a:noFill/>
          <a:extLst>
            <a:ext uri="{909E8E84-426E-40DD-AFC4-6F175D3DCCD1}">
              <a14:hiddenFill xmlns:a14="http://schemas.microsoft.com/office/drawing/2010/main">
                <a:solidFill>
                  <a:srgbClr val="FFFFFF"/>
                </a:solidFill>
              </a14:hiddenFill>
            </a:ext>
          </a:extLst>
        </p:spPr>
      </p:pic>
      <p:sp>
        <p:nvSpPr>
          <p:cNvPr id="6" name="Right Arrow 5">
            <a:extLst>
              <a:ext uri="{FF2B5EF4-FFF2-40B4-BE49-F238E27FC236}">
                <a16:creationId xmlns:a16="http://schemas.microsoft.com/office/drawing/2014/main" id="{81204431-D15C-EF96-4B40-90D7579CCA3D}"/>
              </a:ext>
            </a:extLst>
          </p:cNvPr>
          <p:cNvSpPr/>
          <p:nvPr/>
        </p:nvSpPr>
        <p:spPr>
          <a:xfrm>
            <a:off x="5394192" y="3508371"/>
            <a:ext cx="1168399" cy="495300"/>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7E15F61-C9AF-D163-C586-5CD0E84AF54F}"/>
              </a:ext>
            </a:extLst>
          </p:cNvPr>
          <p:cNvSpPr txBox="1"/>
          <p:nvPr/>
        </p:nvSpPr>
        <p:spPr>
          <a:xfrm>
            <a:off x="5042201" y="4230340"/>
            <a:ext cx="1920975" cy="369332"/>
          </a:xfrm>
          <a:prstGeom prst="rect">
            <a:avLst/>
          </a:prstGeom>
          <a:noFill/>
        </p:spPr>
        <p:txBody>
          <a:bodyPr wrap="none" rtlCol="0">
            <a:spAutoFit/>
          </a:bodyPr>
          <a:lstStyle/>
          <a:p>
            <a:r>
              <a:rPr lang="en-US" dirty="0"/>
              <a:t>Melt anneal cycles</a:t>
            </a:r>
          </a:p>
        </p:txBody>
      </p:sp>
      <p:sp>
        <p:nvSpPr>
          <p:cNvPr id="9" name="TextBox 8">
            <a:extLst>
              <a:ext uri="{FF2B5EF4-FFF2-40B4-BE49-F238E27FC236}">
                <a16:creationId xmlns:a16="http://schemas.microsoft.com/office/drawing/2014/main" id="{79639918-4B1F-A97E-2F63-814CF576B71A}"/>
              </a:ext>
            </a:extLst>
          </p:cNvPr>
          <p:cNvSpPr txBox="1"/>
          <p:nvPr/>
        </p:nvSpPr>
        <p:spPr>
          <a:xfrm>
            <a:off x="8873633" y="2524433"/>
            <a:ext cx="1614160" cy="523220"/>
          </a:xfrm>
          <a:prstGeom prst="rect">
            <a:avLst/>
          </a:prstGeom>
          <a:noFill/>
        </p:spPr>
        <p:txBody>
          <a:bodyPr wrap="none" rtlCol="0">
            <a:spAutoFit/>
          </a:bodyPr>
          <a:lstStyle/>
          <a:p>
            <a:r>
              <a:rPr lang="en-US" sz="2800" b="1" dirty="0"/>
              <a:t>Error free</a:t>
            </a:r>
          </a:p>
        </p:txBody>
      </p:sp>
      <p:sp>
        <p:nvSpPr>
          <p:cNvPr id="10" name="TextBox 9">
            <a:extLst>
              <a:ext uri="{FF2B5EF4-FFF2-40B4-BE49-F238E27FC236}">
                <a16:creationId xmlns:a16="http://schemas.microsoft.com/office/drawing/2014/main" id="{F2E733C6-8B10-6254-21AE-A8F4CAC78EEA}"/>
              </a:ext>
            </a:extLst>
          </p:cNvPr>
          <p:cNvSpPr txBox="1"/>
          <p:nvPr/>
        </p:nvSpPr>
        <p:spPr>
          <a:xfrm>
            <a:off x="9077208" y="5249824"/>
            <a:ext cx="875753" cy="523220"/>
          </a:xfrm>
          <a:prstGeom prst="rect">
            <a:avLst/>
          </a:prstGeom>
          <a:noFill/>
        </p:spPr>
        <p:txBody>
          <a:bodyPr wrap="none" rtlCol="0">
            <a:spAutoFit/>
          </a:bodyPr>
          <a:lstStyle/>
          <a:p>
            <a:r>
              <a:rPr lang="en-US" sz="2800" dirty="0"/>
              <a:t>Slow</a:t>
            </a:r>
          </a:p>
        </p:txBody>
      </p:sp>
      <p:grpSp>
        <p:nvGrpSpPr>
          <p:cNvPr id="3" name="Group 2">
            <a:extLst>
              <a:ext uri="{FF2B5EF4-FFF2-40B4-BE49-F238E27FC236}">
                <a16:creationId xmlns:a16="http://schemas.microsoft.com/office/drawing/2014/main" id="{2AC6A4B5-FCE9-2FB0-B88B-2BF20F0F05E9}"/>
              </a:ext>
            </a:extLst>
          </p:cNvPr>
          <p:cNvGrpSpPr/>
          <p:nvPr/>
        </p:nvGrpSpPr>
        <p:grpSpPr>
          <a:xfrm>
            <a:off x="9234499" y="5213026"/>
            <a:ext cx="1744766" cy="579120"/>
            <a:chOff x="9127491" y="4720724"/>
            <a:chExt cx="1744766" cy="579120"/>
          </a:xfrm>
        </p:grpSpPr>
        <p:sp>
          <p:nvSpPr>
            <p:cNvPr id="11" name="TextBox 10">
              <a:extLst>
                <a:ext uri="{FF2B5EF4-FFF2-40B4-BE49-F238E27FC236}">
                  <a16:creationId xmlns:a16="http://schemas.microsoft.com/office/drawing/2014/main" id="{ADF1A62D-0F37-FD67-1AB4-8577256C35A0}"/>
                </a:ext>
              </a:extLst>
            </p:cNvPr>
            <p:cNvSpPr txBox="1"/>
            <p:nvPr/>
          </p:nvSpPr>
          <p:spPr>
            <a:xfrm>
              <a:off x="10103329" y="4776624"/>
              <a:ext cx="768928" cy="523220"/>
            </a:xfrm>
            <a:prstGeom prst="rect">
              <a:avLst/>
            </a:prstGeom>
            <a:noFill/>
          </p:spPr>
          <p:txBody>
            <a:bodyPr wrap="none" rtlCol="0">
              <a:spAutoFit/>
            </a:bodyPr>
            <a:lstStyle/>
            <a:p>
              <a:r>
                <a:rPr lang="en-US" sz="2800" dirty="0"/>
                <a:t>Fast</a:t>
              </a:r>
            </a:p>
          </p:txBody>
        </p:sp>
        <p:sp>
          <p:nvSpPr>
            <p:cNvPr id="12" name="&quot;No&quot; Symbol 11">
              <a:extLst>
                <a:ext uri="{FF2B5EF4-FFF2-40B4-BE49-F238E27FC236}">
                  <a16:creationId xmlns:a16="http://schemas.microsoft.com/office/drawing/2014/main" id="{9EDEA3DA-8D52-0154-5E46-79393A8BE574}"/>
                </a:ext>
              </a:extLst>
            </p:cNvPr>
            <p:cNvSpPr/>
            <p:nvPr/>
          </p:nvSpPr>
          <p:spPr>
            <a:xfrm>
              <a:off x="9127491" y="4720724"/>
              <a:ext cx="579120" cy="579120"/>
            </a:xfrm>
            <a:prstGeom prst="noSmoking">
              <a:avLst>
                <a:gd name="adj" fmla="val 6434"/>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9" name="TextBox 18">
            <a:extLst>
              <a:ext uri="{FF2B5EF4-FFF2-40B4-BE49-F238E27FC236}">
                <a16:creationId xmlns:a16="http://schemas.microsoft.com/office/drawing/2014/main" id="{9E85CA8F-BD35-EF10-153B-E99208074297}"/>
              </a:ext>
            </a:extLst>
          </p:cNvPr>
          <p:cNvSpPr txBox="1"/>
          <p:nvPr/>
        </p:nvSpPr>
        <p:spPr>
          <a:xfrm>
            <a:off x="1690408" y="2524433"/>
            <a:ext cx="1614160" cy="523220"/>
          </a:xfrm>
          <a:prstGeom prst="rect">
            <a:avLst/>
          </a:prstGeom>
          <a:noFill/>
        </p:spPr>
        <p:txBody>
          <a:bodyPr wrap="none" rtlCol="0">
            <a:spAutoFit/>
          </a:bodyPr>
          <a:lstStyle/>
          <a:p>
            <a:r>
              <a:rPr lang="en-US" sz="2800" b="1" dirty="0"/>
              <a:t>Error free</a:t>
            </a:r>
          </a:p>
        </p:txBody>
      </p:sp>
      <p:pic>
        <p:nvPicPr>
          <p:cNvPr id="20" name="Picture 19">
            <a:extLst>
              <a:ext uri="{FF2B5EF4-FFF2-40B4-BE49-F238E27FC236}">
                <a16:creationId xmlns:a16="http://schemas.microsoft.com/office/drawing/2014/main" id="{CCD7355D-A86A-F360-3BEA-A0098147D924}"/>
              </a:ext>
            </a:extLst>
          </p:cNvPr>
          <p:cNvPicPr>
            <a:picLocks noChangeAspect="1"/>
          </p:cNvPicPr>
          <p:nvPr/>
        </p:nvPicPr>
        <p:blipFill>
          <a:blip r:embed="rId3"/>
          <a:stretch>
            <a:fillRect/>
          </a:stretch>
        </p:blipFill>
        <p:spPr>
          <a:xfrm>
            <a:off x="7803595" y="3178735"/>
            <a:ext cx="3806031" cy="1810769"/>
          </a:xfrm>
          <a:prstGeom prst="rect">
            <a:avLst/>
          </a:prstGeom>
        </p:spPr>
      </p:pic>
      <p:pic>
        <p:nvPicPr>
          <p:cNvPr id="21" name="Picture 20">
            <a:extLst>
              <a:ext uri="{FF2B5EF4-FFF2-40B4-BE49-F238E27FC236}">
                <a16:creationId xmlns:a16="http://schemas.microsoft.com/office/drawing/2014/main" id="{97229EB5-48D0-E81A-8FEF-9B375A3CE7F7}"/>
              </a:ext>
            </a:extLst>
          </p:cNvPr>
          <p:cNvPicPr>
            <a:picLocks noChangeAspect="1"/>
          </p:cNvPicPr>
          <p:nvPr/>
        </p:nvPicPr>
        <p:blipFill>
          <a:blip r:embed="rId4"/>
          <a:stretch>
            <a:fillRect/>
          </a:stretch>
        </p:blipFill>
        <p:spPr>
          <a:xfrm>
            <a:off x="4568604" y="1603703"/>
            <a:ext cx="2819577" cy="1781165"/>
          </a:xfrm>
          <a:prstGeom prst="rect">
            <a:avLst/>
          </a:prstGeom>
        </p:spPr>
      </p:pic>
    </p:spTree>
    <p:extLst>
      <p:ext uri="{BB962C8B-B14F-4D97-AF65-F5344CB8AC3E}">
        <p14:creationId xmlns:p14="http://schemas.microsoft.com/office/powerpoint/2010/main" val="573437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descr="A screen shot of a game&#10;&#10;Description automatically generated">
            <a:extLst>
              <a:ext uri="{FF2B5EF4-FFF2-40B4-BE49-F238E27FC236}">
                <a16:creationId xmlns:a16="http://schemas.microsoft.com/office/drawing/2014/main" id="{403323A4-A035-33F4-E4EF-7CDFE668026C}"/>
              </a:ext>
            </a:extLst>
          </p:cNvPr>
          <p:cNvPicPr>
            <a:picLocks noChangeAspect="1"/>
          </p:cNvPicPr>
          <p:nvPr/>
        </p:nvPicPr>
        <p:blipFill rotWithShape="1">
          <a:blip r:embed="rId2"/>
          <a:srcRect l="46880"/>
          <a:stretch/>
        </p:blipFill>
        <p:spPr>
          <a:xfrm>
            <a:off x="5350622" y="1511013"/>
            <a:ext cx="5593841" cy="5214940"/>
          </a:xfrm>
          <a:prstGeom prst="rect">
            <a:avLst/>
          </a:prstGeom>
        </p:spPr>
      </p:pic>
      <p:sp>
        <p:nvSpPr>
          <p:cNvPr id="2" name="TextBox 1">
            <a:extLst>
              <a:ext uri="{FF2B5EF4-FFF2-40B4-BE49-F238E27FC236}">
                <a16:creationId xmlns:a16="http://schemas.microsoft.com/office/drawing/2014/main" id="{5A2CACA7-EE24-C2CE-EF53-C98A8CE7D252}"/>
              </a:ext>
            </a:extLst>
          </p:cNvPr>
          <p:cNvSpPr txBox="1"/>
          <p:nvPr/>
        </p:nvSpPr>
        <p:spPr>
          <a:xfrm>
            <a:off x="388880" y="315309"/>
            <a:ext cx="11803119" cy="830997"/>
          </a:xfrm>
          <a:prstGeom prst="rect">
            <a:avLst/>
          </a:prstGeom>
          <a:noFill/>
        </p:spPr>
        <p:txBody>
          <a:bodyPr wrap="square" rtlCol="0">
            <a:spAutoFit/>
          </a:bodyPr>
          <a:lstStyle/>
          <a:p>
            <a:r>
              <a:rPr lang="en-GB" sz="2400" b="1" dirty="0">
                <a:latin typeface="Avenir Book" panose="02000503020000020003" pitchFamily="2" charset="0"/>
              </a:rPr>
              <a:t>Not only DNA replication: </a:t>
            </a:r>
          </a:p>
          <a:p>
            <a:r>
              <a:rPr lang="en-GB" sz="2400" b="1" dirty="0">
                <a:latin typeface="Avenir Book" panose="02000503020000020003" pitchFamily="2" charset="0"/>
              </a:rPr>
              <a:t>Selection for speed in self-assembly leads to dynamic instability and order</a:t>
            </a:r>
          </a:p>
        </p:txBody>
      </p:sp>
      <p:sp>
        <p:nvSpPr>
          <p:cNvPr id="11" name="TextBox 10">
            <a:extLst>
              <a:ext uri="{FF2B5EF4-FFF2-40B4-BE49-F238E27FC236}">
                <a16:creationId xmlns:a16="http://schemas.microsoft.com/office/drawing/2014/main" id="{40ACFAD7-14E0-C3CC-7B7F-24653A906752}"/>
              </a:ext>
            </a:extLst>
          </p:cNvPr>
          <p:cNvSpPr txBox="1"/>
          <p:nvPr/>
        </p:nvSpPr>
        <p:spPr>
          <a:xfrm>
            <a:off x="7637520" y="3435424"/>
            <a:ext cx="2099734" cy="369332"/>
          </a:xfrm>
          <a:prstGeom prst="rect">
            <a:avLst/>
          </a:prstGeom>
        </p:spPr>
        <p:txBody>
          <a:bodyPr wrap="square" rtlCol="0">
            <a:spAutoFit/>
          </a:bodyPr>
          <a:lstStyle/>
          <a:p>
            <a:r>
              <a:rPr lang="en-US" dirty="0">
                <a:solidFill>
                  <a:srgbClr val="4895C6"/>
                </a:solidFill>
                <a:latin typeface="Avenir Book" panose="02000503020000020003" pitchFamily="2" charset="0"/>
              </a:rPr>
              <a:t>Dynamic instability</a:t>
            </a:r>
            <a:endParaRPr lang="en-GB" dirty="0">
              <a:solidFill>
                <a:srgbClr val="4895C6"/>
              </a:solidFill>
              <a:latin typeface="Avenir Book" panose="02000503020000020003" pitchFamily="2" charset="0"/>
            </a:endParaRPr>
          </a:p>
        </p:txBody>
      </p:sp>
      <p:sp>
        <p:nvSpPr>
          <p:cNvPr id="12" name="TextBox 11">
            <a:extLst>
              <a:ext uri="{FF2B5EF4-FFF2-40B4-BE49-F238E27FC236}">
                <a16:creationId xmlns:a16="http://schemas.microsoft.com/office/drawing/2014/main" id="{F2A0D480-0676-04D5-BFBE-BB9717B5A2A7}"/>
              </a:ext>
            </a:extLst>
          </p:cNvPr>
          <p:cNvSpPr txBox="1"/>
          <p:nvPr/>
        </p:nvSpPr>
        <p:spPr>
          <a:xfrm>
            <a:off x="7537094" y="5452910"/>
            <a:ext cx="1066213" cy="369332"/>
          </a:xfrm>
          <a:prstGeom prst="rect">
            <a:avLst/>
          </a:prstGeom>
        </p:spPr>
        <p:txBody>
          <a:bodyPr wrap="square" rtlCol="0">
            <a:spAutoFit/>
          </a:bodyPr>
          <a:lstStyle/>
          <a:p>
            <a:r>
              <a:rPr lang="en-US" dirty="0">
                <a:latin typeface="Avenir Book" panose="02000503020000020003" pitchFamily="2" charset="0"/>
              </a:rPr>
              <a:t>Stalled</a:t>
            </a:r>
            <a:endParaRPr lang="en-GB" dirty="0">
              <a:latin typeface="Avenir Book" panose="02000503020000020003" pitchFamily="2" charset="0"/>
            </a:endParaRPr>
          </a:p>
        </p:txBody>
      </p:sp>
      <p:sp>
        <p:nvSpPr>
          <p:cNvPr id="15" name="TextBox 14">
            <a:extLst>
              <a:ext uri="{FF2B5EF4-FFF2-40B4-BE49-F238E27FC236}">
                <a16:creationId xmlns:a16="http://schemas.microsoft.com/office/drawing/2014/main" id="{47291681-50F8-05B9-CED4-F05C7B21C60E}"/>
              </a:ext>
            </a:extLst>
          </p:cNvPr>
          <p:cNvSpPr txBox="1"/>
          <p:nvPr/>
        </p:nvSpPr>
        <p:spPr>
          <a:xfrm>
            <a:off x="10900673" y="6428989"/>
            <a:ext cx="1291327" cy="369332"/>
          </a:xfrm>
          <a:prstGeom prst="rect">
            <a:avLst/>
          </a:prstGeom>
        </p:spPr>
        <p:txBody>
          <a:bodyPr wrap="square" rtlCol="0">
            <a:spAutoFit/>
          </a:bodyPr>
          <a:lstStyle/>
          <a:p>
            <a:r>
              <a:rPr lang="en-US" dirty="0">
                <a:latin typeface="Avenir Book" panose="02000503020000020003" pitchFamily="2" charset="0"/>
              </a:rPr>
              <a:t>C. Evans</a:t>
            </a:r>
            <a:endParaRPr lang="en-GB" dirty="0">
              <a:latin typeface="Avenir Book" panose="02000503020000020003" pitchFamily="2" charset="0"/>
            </a:endParaRPr>
          </a:p>
        </p:txBody>
      </p:sp>
      <p:sp>
        <p:nvSpPr>
          <p:cNvPr id="9" name="Rounded Rectangle 8">
            <a:extLst>
              <a:ext uri="{FF2B5EF4-FFF2-40B4-BE49-F238E27FC236}">
                <a16:creationId xmlns:a16="http://schemas.microsoft.com/office/drawing/2014/main" id="{93B9BA74-18ED-74F1-C3A3-8F495B662792}"/>
              </a:ext>
            </a:extLst>
          </p:cNvPr>
          <p:cNvSpPr/>
          <p:nvPr/>
        </p:nvSpPr>
        <p:spPr>
          <a:xfrm>
            <a:off x="736658" y="3502279"/>
            <a:ext cx="3863949" cy="369331"/>
          </a:xfrm>
          <a:prstGeom prst="roundRect">
            <a:avLst/>
          </a:prstGeom>
          <a:solidFill>
            <a:srgbClr val="4895C6">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a:extLst>
              <a:ext uri="{FF2B5EF4-FFF2-40B4-BE49-F238E27FC236}">
                <a16:creationId xmlns:a16="http://schemas.microsoft.com/office/drawing/2014/main" id="{D734E933-F5A5-DE25-BE63-566DDB14A586}"/>
              </a:ext>
            </a:extLst>
          </p:cNvPr>
          <p:cNvSpPr txBox="1"/>
          <p:nvPr/>
        </p:nvSpPr>
        <p:spPr>
          <a:xfrm>
            <a:off x="1163759" y="2679802"/>
            <a:ext cx="2911535" cy="369332"/>
          </a:xfrm>
          <a:prstGeom prst="rect">
            <a:avLst/>
          </a:prstGeom>
        </p:spPr>
        <p:txBody>
          <a:bodyPr wrap="square" rtlCol="0">
            <a:spAutoFit/>
          </a:bodyPr>
          <a:lstStyle/>
          <a:p>
            <a:r>
              <a:rPr lang="en-US" dirty="0">
                <a:latin typeface="Avenir Book" panose="02000503020000020003" pitchFamily="2" charset="0"/>
              </a:rPr>
              <a:t>Selection for speed alone</a:t>
            </a:r>
            <a:endParaRPr lang="en-GB" dirty="0">
              <a:latin typeface="Avenir Book" panose="02000503020000020003" pitchFamily="2" charset="0"/>
            </a:endParaRPr>
          </a:p>
        </p:txBody>
      </p:sp>
      <p:cxnSp>
        <p:nvCxnSpPr>
          <p:cNvPr id="16" name="Straight Arrow Connector 15">
            <a:extLst>
              <a:ext uri="{FF2B5EF4-FFF2-40B4-BE49-F238E27FC236}">
                <a16:creationId xmlns:a16="http://schemas.microsoft.com/office/drawing/2014/main" id="{E429FB9E-7CE8-1147-435B-7FF6935E2D74}"/>
              </a:ext>
            </a:extLst>
          </p:cNvPr>
          <p:cNvCxnSpPr>
            <a:cxnSpLocks/>
          </p:cNvCxnSpPr>
          <p:nvPr/>
        </p:nvCxnSpPr>
        <p:spPr>
          <a:xfrm flipV="1">
            <a:off x="2532359" y="3049134"/>
            <a:ext cx="0" cy="457766"/>
          </a:xfrm>
          <a:prstGeom prst="straightConnector1">
            <a:avLst/>
          </a:prstGeom>
          <a:ln w="31750">
            <a:headEnd type="triangle" w="lg" len="lg"/>
            <a:tailEnd type="none" w="lg" len="med"/>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90A6BAE2-747F-6FB4-4F0E-069F6D373056}"/>
              </a:ext>
            </a:extLst>
          </p:cNvPr>
          <p:cNvSpPr txBox="1"/>
          <p:nvPr/>
        </p:nvSpPr>
        <p:spPr>
          <a:xfrm>
            <a:off x="758531" y="3506900"/>
            <a:ext cx="4636399" cy="369332"/>
          </a:xfrm>
          <a:prstGeom prst="rect">
            <a:avLst/>
          </a:prstGeom>
        </p:spPr>
        <p:txBody>
          <a:bodyPr wrap="square" rtlCol="0">
            <a:spAutoFit/>
          </a:bodyPr>
          <a:lstStyle/>
          <a:p>
            <a:r>
              <a:rPr lang="en-US" dirty="0">
                <a:latin typeface="Avenir Book" panose="02000503020000020003" pitchFamily="2" charset="0"/>
              </a:rPr>
              <a:t>Non-equilibrium dynamic instability</a:t>
            </a:r>
            <a:endParaRPr lang="en-GB" dirty="0">
              <a:latin typeface="Avenir Book" panose="02000503020000020003" pitchFamily="2" charset="0"/>
            </a:endParaRPr>
          </a:p>
        </p:txBody>
      </p:sp>
      <p:sp>
        <p:nvSpPr>
          <p:cNvPr id="18" name="TextBox 17">
            <a:extLst>
              <a:ext uri="{FF2B5EF4-FFF2-40B4-BE49-F238E27FC236}">
                <a16:creationId xmlns:a16="http://schemas.microsoft.com/office/drawing/2014/main" id="{78B93611-8A83-695F-80B5-6388572A7CBB}"/>
              </a:ext>
            </a:extLst>
          </p:cNvPr>
          <p:cNvSpPr txBox="1"/>
          <p:nvPr/>
        </p:nvSpPr>
        <p:spPr>
          <a:xfrm>
            <a:off x="2115836" y="4300051"/>
            <a:ext cx="1064533" cy="369332"/>
          </a:xfrm>
          <a:prstGeom prst="rect">
            <a:avLst/>
          </a:prstGeom>
        </p:spPr>
        <p:txBody>
          <a:bodyPr wrap="square" rtlCol="0">
            <a:spAutoFit/>
          </a:bodyPr>
          <a:lstStyle/>
          <a:p>
            <a:r>
              <a:rPr lang="en-US" dirty="0">
                <a:latin typeface="Avenir Book" panose="02000503020000020003" pitchFamily="2" charset="0"/>
              </a:rPr>
              <a:t>Order</a:t>
            </a:r>
            <a:endParaRPr lang="en-GB" dirty="0">
              <a:latin typeface="Avenir Book" panose="02000503020000020003" pitchFamily="2" charset="0"/>
            </a:endParaRPr>
          </a:p>
        </p:txBody>
      </p:sp>
      <p:cxnSp>
        <p:nvCxnSpPr>
          <p:cNvPr id="19" name="Straight Arrow Connector 18">
            <a:extLst>
              <a:ext uri="{FF2B5EF4-FFF2-40B4-BE49-F238E27FC236}">
                <a16:creationId xmlns:a16="http://schemas.microsoft.com/office/drawing/2014/main" id="{E1803589-847E-94BD-5F28-7BD0B7257538}"/>
              </a:ext>
            </a:extLst>
          </p:cNvPr>
          <p:cNvCxnSpPr>
            <a:cxnSpLocks/>
          </p:cNvCxnSpPr>
          <p:nvPr/>
        </p:nvCxnSpPr>
        <p:spPr>
          <a:xfrm flipV="1">
            <a:off x="2532359" y="3860256"/>
            <a:ext cx="0" cy="457766"/>
          </a:xfrm>
          <a:prstGeom prst="straightConnector1">
            <a:avLst/>
          </a:prstGeom>
          <a:ln w="31750">
            <a:headEnd type="triangle" w="lg" len="lg"/>
            <a:tailEnd type="none" w="lg" len="med"/>
          </a:ln>
        </p:spPr>
        <p:style>
          <a:lnRef idx="1">
            <a:schemeClr val="dk1"/>
          </a:lnRef>
          <a:fillRef idx="0">
            <a:schemeClr val="dk1"/>
          </a:fillRef>
          <a:effectRef idx="0">
            <a:schemeClr val="dk1"/>
          </a:effectRef>
          <a:fontRef idx="minor">
            <a:schemeClr val="tx1"/>
          </a:fontRef>
        </p:style>
      </p:cxnSp>
      <p:pic>
        <p:nvPicPr>
          <p:cNvPr id="21" name="Picture 20">
            <a:extLst>
              <a:ext uri="{FF2B5EF4-FFF2-40B4-BE49-F238E27FC236}">
                <a16:creationId xmlns:a16="http://schemas.microsoft.com/office/drawing/2014/main" id="{BBE7A6C5-AD3B-9505-DD7D-5F260A4F4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1958" y="3378737"/>
            <a:ext cx="831131" cy="842213"/>
          </a:xfrm>
          <a:prstGeom prst="rect">
            <a:avLst/>
          </a:prstGeom>
        </p:spPr>
      </p:pic>
      <p:sp>
        <p:nvSpPr>
          <p:cNvPr id="3" name="TextBox 2">
            <a:extLst>
              <a:ext uri="{FF2B5EF4-FFF2-40B4-BE49-F238E27FC236}">
                <a16:creationId xmlns:a16="http://schemas.microsoft.com/office/drawing/2014/main" id="{0D316CFE-773F-53CA-0D88-E6350B896C50}"/>
              </a:ext>
            </a:extLst>
          </p:cNvPr>
          <p:cNvSpPr txBox="1"/>
          <p:nvPr/>
        </p:nvSpPr>
        <p:spPr>
          <a:xfrm>
            <a:off x="1163759" y="5822242"/>
            <a:ext cx="1407821" cy="369332"/>
          </a:xfrm>
          <a:prstGeom prst="rect">
            <a:avLst/>
          </a:prstGeom>
          <a:noFill/>
        </p:spPr>
        <p:txBody>
          <a:bodyPr wrap="none" rtlCol="0">
            <a:spAutoFit/>
          </a:bodyPr>
          <a:lstStyle/>
          <a:p>
            <a:r>
              <a:rPr lang="en-US" dirty="0"/>
              <a:t>Insert graphs</a:t>
            </a:r>
          </a:p>
        </p:txBody>
      </p:sp>
    </p:spTree>
    <p:extLst>
      <p:ext uri="{BB962C8B-B14F-4D97-AF65-F5344CB8AC3E}">
        <p14:creationId xmlns:p14="http://schemas.microsoft.com/office/powerpoint/2010/main" val="14565012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0ADD0E78-A656-8ADA-437B-1A51FE26DB78}"/>
              </a:ext>
            </a:extLst>
          </p:cNvPr>
          <p:cNvSpPr/>
          <p:nvPr/>
        </p:nvSpPr>
        <p:spPr>
          <a:xfrm>
            <a:off x="7863704" y="1866916"/>
            <a:ext cx="3035848" cy="369331"/>
          </a:xfrm>
          <a:prstGeom prst="roundRect">
            <a:avLst/>
          </a:prstGeom>
          <a:solidFill>
            <a:srgbClr val="4895C6">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F8A1ED9F-7129-76A2-731B-89D2FEFC6EEC}"/>
              </a:ext>
            </a:extLst>
          </p:cNvPr>
          <p:cNvSpPr txBox="1"/>
          <p:nvPr/>
        </p:nvSpPr>
        <p:spPr>
          <a:xfrm>
            <a:off x="7863704" y="1881205"/>
            <a:ext cx="3276600" cy="369332"/>
          </a:xfrm>
          <a:prstGeom prst="rect">
            <a:avLst/>
          </a:prstGeom>
        </p:spPr>
        <p:txBody>
          <a:bodyPr wrap="square" rtlCol="0">
            <a:spAutoFit/>
          </a:bodyPr>
          <a:lstStyle/>
          <a:p>
            <a:r>
              <a:rPr lang="en-US" dirty="0">
                <a:latin typeface="Avenir Book" panose="02000503020000020003" pitchFamily="2" charset="0"/>
              </a:rPr>
              <a:t>Non-equilibrium mechanism</a:t>
            </a:r>
            <a:endParaRPr lang="en-GB" dirty="0">
              <a:latin typeface="Avenir Book" panose="02000503020000020003" pitchFamily="2" charset="0"/>
            </a:endParaRPr>
          </a:p>
        </p:txBody>
      </p:sp>
      <p:sp>
        <p:nvSpPr>
          <p:cNvPr id="19" name="Rounded Rectangle 18">
            <a:extLst>
              <a:ext uri="{FF2B5EF4-FFF2-40B4-BE49-F238E27FC236}">
                <a16:creationId xmlns:a16="http://schemas.microsoft.com/office/drawing/2014/main" id="{7F3BE060-29CB-8980-B52C-33869808FEA9}"/>
              </a:ext>
            </a:extLst>
          </p:cNvPr>
          <p:cNvSpPr/>
          <p:nvPr/>
        </p:nvSpPr>
        <p:spPr>
          <a:xfrm>
            <a:off x="4057316" y="1860340"/>
            <a:ext cx="1658995" cy="369332"/>
          </a:xfrm>
          <a:prstGeom prst="roundRect">
            <a:avLst/>
          </a:prstGeom>
          <a:solidFill>
            <a:srgbClr val="4E8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5A2CACA7-EE24-C2CE-EF53-C98A8CE7D252}"/>
              </a:ext>
            </a:extLst>
          </p:cNvPr>
          <p:cNvSpPr txBox="1"/>
          <p:nvPr/>
        </p:nvSpPr>
        <p:spPr>
          <a:xfrm>
            <a:off x="-217497" y="174948"/>
            <a:ext cx="12626994" cy="1015663"/>
          </a:xfrm>
          <a:prstGeom prst="rect">
            <a:avLst/>
          </a:prstGeom>
          <a:noFill/>
        </p:spPr>
        <p:txBody>
          <a:bodyPr wrap="square" rtlCol="0">
            <a:spAutoFit/>
          </a:bodyPr>
          <a:lstStyle/>
          <a:p>
            <a:pPr algn="ctr"/>
            <a:r>
              <a:rPr lang="en-GB" sz="3000" b="1" dirty="0">
                <a:latin typeface="Avenir Book" panose="02000503020000020003" pitchFamily="2" charset="0"/>
              </a:rPr>
              <a:t>Non-equilibrium ordering mechanisms </a:t>
            </a:r>
          </a:p>
          <a:p>
            <a:pPr algn="ctr"/>
            <a:r>
              <a:rPr lang="en-GB" sz="3000" b="1" dirty="0">
                <a:latin typeface="Avenir Book" panose="02000503020000020003" pitchFamily="2" charset="0"/>
              </a:rPr>
              <a:t>through fast self-replication</a:t>
            </a:r>
          </a:p>
        </p:txBody>
      </p:sp>
      <p:sp>
        <p:nvSpPr>
          <p:cNvPr id="3" name="TextBox 2">
            <a:extLst>
              <a:ext uri="{FF2B5EF4-FFF2-40B4-BE49-F238E27FC236}">
                <a16:creationId xmlns:a16="http://schemas.microsoft.com/office/drawing/2014/main" id="{B1FB9843-F1AD-DD84-D63B-AB3135601E3E}"/>
              </a:ext>
            </a:extLst>
          </p:cNvPr>
          <p:cNvSpPr txBox="1"/>
          <p:nvPr/>
        </p:nvSpPr>
        <p:spPr>
          <a:xfrm>
            <a:off x="593920" y="2683252"/>
            <a:ext cx="2758628" cy="369332"/>
          </a:xfrm>
          <a:prstGeom prst="rect">
            <a:avLst/>
          </a:prstGeom>
        </p:spPr>
        <p:txBody>
          <a:bodyPr wrap="square" rtlCol="0">
            <a:spAutoFit/>
          </a:bodyPr>
          <a:lstStyle/>
          <a:p>
            <a:r>
              <a:rPr lang="en-US" dirty="0">
                <a:latin typeface="Avenir Book" panose="02000503020000020003" pitchFamily="2" charset="0"/>
              </a:rPr>
              <a:t>Templated replication</a:t>
            </a:r>
          </a:p>
        </p:txBody>
      </p:sp>
      <p:sp>
        <p:nvSpPr>
          <p:cNvPr id="5" name="TextBox 4">
            <a:extLst>
              <a:ext uri="{FF2B5EF4-FFF2-40B4-BE49-F238E27FC236}">
                <a16:creationId xmlns:a16="http://schemas.microsoft.com/office/drawing/2014/main" id="{73943F7A-506B-C7BD-0992-1512C8C8372C}"/>
              </a:ext>
            </a:extLst>
          </p:cNvPr>
          <p:cNvSpPr txBox="1"/>
          <p:nvPr/>
        </p:nvSpPr>
        <p:spPr>
          <a:xfrm>
            <a:off x="588430" y="3871453"/>
            <a:ext cx="2082858" cy="369332"/>
          </a:xfrm>
          <a:prstGeom prst="rect">
            <a:avLst/>
          </a:prstGeom>
        </p:spPr>
        <p:txBody>
          <a:bodyPr wrap="square" rtlCol="0">
            <a:spAutoFit/>
          </a:bodyPr>
          <a:lstStyle/>
          <a:p>
            <a:r>
              <a:rPr lang="en-US" dirty="0">
                <a:latin typeface="Avenir Book" panose="02000503020000020003" pitchFamily="2" charset="0"/>
              </a:rPr>
              <a:t>Self-assembly</a:t>
            </a:r>
            <a:endParaRPr lang="en-GB" dirty="0">
              <a:latin typeface="Avenir Book" panose="02000503020000020003" pitchFamily="2" charset="0"/>
            </a:endParaRPr>
          </a:p>
        </p:txBody>
      </p:sp>
      <p:sp>
        <p:nvSpPr>
          <p:cNvPr id="6" name="TextBox 5">
            <a:extLst>
              <a:ext uri="{FF2B5EF4-FFF2-40B4-BE49-F238E27FC236}">
                <a16:creationId xmlns:a16="http://schemas.microsoft.com/office/drawing/2014/main" id="{3ADC46A8-4457-BFAD-D7E5-E2A7CA140D6E}"/>
              </a:ext>
            </a:extLst>
          </p:cNvPr>
          <p:cNvSpPr txBox="1"/>
          <p:nvPr/>
        </p:nvSpPr>
        <p:spPr>
          <a:xfrm>
            <a:off x="588430" y="5005614"/>
            <a:ext cx="2082858" cy="646331"/>
          </a:xfrm>
          <a:prstGeom prst="rect">
            <a:avLst/>
          </a:prstGeom>
        </p:spPr>
        <p:txBody>
          <a:bodyPr wrap="square" rtlCol="0">
            <a:spAutoFit/>
          </a:bodyPr>
          <a:lstStyle/>
          <a:p>
            <a:r>
              <a:rPr lang="en-US" dirty="0">
                <a:latin typeface="Avenir Book" panose="02000503020000020003" pitchFamily="2" charset="0"/>
              </a:rPr>
              <a:t>Navigating </a:t>
            </a:r>
          </a:p>
          <a:p>
            <a:r>
              <a:rPr lang="en-US" dirty="0">
                <a:latin typeface="Avenir Book" panose="02000503020000020003" pitchFamily="2" charset="0"/>
              </a:rPr>
              <a:t>high-dim spaces</a:t>
            </a:r>
            <a:endParaRPr lang="en-GB" dirty="0">
              <a:latin typeface="Avenir Book" panose="02000503020000020003" pitchFamily="2" charset="0"/>
            </a:endParaRPr>
          </a:p>
        </p:txBody>
      </p:sp>
      <p:sp>
        <p:nvSpPr>
          <p:cNvPr id="7" name="TextBox 6">
            <a:extLst>
              <a:ext uri="{FF2B5EF4-FFF2-40B4-BE49-F238E27FC236}">
                <a16:creationId xmlns:a16="http://schemas.microsoft.com/office/drawing/2014/main" id="{1FAD05B2-8A63-5F79-2F3F-023F70EAC2E2}"/>
              </a:ext>
            </a:extLst>
          </p:cNvPr>
          <p:cNvSpPr txBox="1"/>
          <p:nvPr/>
        </p:nvSpPr>
        <p:spPr>
          <a:xfrm>
            <a:off x="4019866" y="1881205"/>
            <a:ext cx="2082858" cy="369332"/>
          </a:xfrm>
          <a:prstGeom prst="rect">
            <a:avLst/>
          </a:prstGeom>
        </p:spPr>
        <p:txBody>
          <a:bodyPr wrap="square" rtlCol="0">
            <a:spAutoFit/>
          </a:bodyPr>
          <a:lstStyle/>
          <a:p>
            <a:r>
              <a:rPr lang="en-US" dirty="0">
                <a:latin typeface="Avenir Book" panose="02000503020000020003" pitchFamily="2" charset="0"/>
              </a:rPr>
              <a:t>Key ingredient</a:t>
            </a:r>
            <a:endParaRPr lang="en-GB" dirty="0">
              <a:latin typeface="Avenir Book" panose="02000503020000020003" pitchFamily="2" charset="0"/>
            </a:endParaRPr>
          </a:p>
        </p:txBody>
      </p:sp>
      <p:sp>
        <p:nvSpPr>
          <p:cNvPr id="9" name="TextBox 8">
            <a:extLst>
              <a:ext uri="{FF2B5EF4-FFF2-40B4-BE49-F238E27FC236}">
                <a16:creationId xmlns:a16="http://schemas.microsoft.com/office/drawing/2014/main" id="{5BB7CCF8-1321-17A9-99F8-B0832A05432A}"/>
              </a:ext>
            </a:extLst>
          </p:cNvPr>
          <p:cNvSpPr txBox="1"/>
          <p:nvPr/>
        </p:nvSpPr>
        <p:spPr>
          <a:xfrm>
            <a:off x="4233639" y="2706881"/>
            <a:ext cx="944620" cy="369332"/>
          </a:xfrm>
          <a:prstGeom prst="rect">
            <a:avLst/>
          </a:prstGeom>
        </p:spPr>
        <p:txBody>
          <a:bodyPr wrap="square" rtlCol="0">
            <a:spAutoFit/>
          </a:bodyPr>
          <a:lstStyle/>
          <a:p>
            <a:r>
              <a:rPr lang="en-US" dirty="0">
                <a:latin typeface="Avenir Book" panose="02000503020000020003" pitchFamily="2" charset="0"/>
              </a:rPr>
              <a:t>Stalling</a:t>
            </a:r>
            <a:endParaRPr lang="en-GB" dirty="0">
              <a:latin typeface="Avenir Book" panose="02000503020000020003" pitchFamily="2" charset="0"/>
            </a:endParaRPr>
          </a:p>
        </p:txBody>
      </p:sp>
      <p:sp>
        <p:nvSpPr>
          <p:cNvPr id="10" name="TextBox 9">
            <a:extLst>
              <a:ext uri="{FF2B5EF4-FFF2-40B4-BE49-F238E27FC236}">
                <a16:creationId xmlns:a16="http://schemas.microsoft.com/office/drawing/2014/main" id="{EA160A53-A839-227B-0A4C-4C8835ECB003}"/>
              </a:ext>
            </a:extLst>
          </p:cNvPr>
          <p:cNvSpPr txBox="1"/>
          <p:nvPr/>
        </p:nvSpPr>
        <p:spPr>
          <a:xfrm>
            <a:off x="4226917" y="3717748"/>
            <a:ext cx="1756238" cy="646331"/>
          </a:xfrm>
          <a:prstGeom prst="rect">
            <a:avLst/>
          </a:prstGeom>
        </p:spPr>
        <p:txBody>
          <a:bodyPr wrap="square" rtlCol="0">
            <a:spAutoFit/>
          </a:bodyPr>
          <a:lstStyle/>
          <a:p>
            <a:r>
              <a:rPr lang="en-US" dirty="0">
                <a:latin typeface="Avenir Book" panose="02000503020000020003" pitchFamily="2" charset="0"/>
              </a:rPr>
              <a:t>Geometric frustration</a:t>
            </a:r>
            <a:endParaRPr lang="en-GB" dirty="0">
              <a:latin typeface="Avenir Book" panose="02000503020000020003" pitchFamily="2" charset="0"/>
            </a:endParaRPr>
          </a:p>
        </p:txBody>
      </p:sp>
      <p:sp>
        <p:nvSpPr>
          <p:cNvPr id="11" name="TextBox 10">
            <a:extLst>
              <a:ext uri="{FF2B5EF4-FFF2-40B4-BE49-F238E27FC236}">
                <a16:creationId xmlns:a16="http://schemas.microsoft.com/office/drawing/2014/main" id="{0E34B06D-908D-2834-024D-15906AA4A3B5}"/>
              </a:ext>
            </a:extLst>
          </p:cNvPr>
          <p:cNvSpPr txBox="1"/>
          <p:nvPr/>
        </p:nvSpPr>
        <p:spPr>
          <a:xfrm>
            <a:off x="4233639" y="5005614"/>
            <a:ext cx="2544820" cy="646331"/>
          </a:xfrm>
          <a:prstGeom prst="rect">
            <a:avLst/>
          </a:prstGeom>
        </p:spPr>
        <p:txBody>
          <a:bodyPr wrap="square" rtlCol="0">
            <a:spAutoFit/>
          </a:bodyPr>
          <a:lstStyle/>
          <a:p>
            <a:r>
              <a:rPr lang="en-US" dirty="0">
                <a:latin typeface="Avenir Book" panose="02000503020000020003" pitchFamily="2" charset="0"/>
              </a:rPr>
              <a:t>Highly variable replication times</a:t>
            </a:r>
            <a:endParaRPr lang="en-GB" dirty="0">
              <a:latin typeface="Avenir Book" panose="02000503020000020003" pitchFamily="2" charset="0"/>
            </a:endParaRPr>
          </a:p>
        </p:txBody>
      </p:sp>
      <p:sp>
        <p:nvSpPr>
          <p:cNvPr id="12" name="TextBox 11">
            <a:extLst>
              <a:ext uri="{FF2B5EF4-FFF2-40B4-BE49-F238E27FC236}">
                <a16:creationId xmlns:a16="http://schemas.microsoft.com/office/drawing/2014/main" id="{08DD623A-E9A8-CE89-99B8-BAC2EA8F399F}"/>
              </a:ext>
            </a:extLst>
          </p:cNvPr>
          <p:cNvSpPr txBox="1"/>
          <p:nvPr/>
        </p:nvSpPr>
        <p:spPr>
          <a:xfrm>
            <a:off x="8504259" y="5039635"/>
            <a:ext cx="904875" cy="369332"/>
          </a:xfrm>
          <a:prstGeom prst="rect">
            <a:avLst/>
          </a:prstGeom>
        </p:spPr>
        <p:txBody>
          <a:bodyPr wrap="square" rtlCol="0">
            <a:spAutoFit/>
          </a:bodyPr>
          <a:lstStyle/>
          <a:p>
            <a:r>
              <a:rPr lang="en-US" dirty="0">
                <a:latin typeface="Avenir Book" panose="02000503020000020003" pitchFamily="2" charset="0"/>
              </a:rPr>
              <a:t>Resets</a:t>
            </a:r>
            <a:endParaRPr lang="en-GB" dirty="0">
              <a:latin typeface="Avenir Book" panose="02000503020000020003" pitchFamily="2" charset="0"/>
            </a:endParaRPr>
          </a:p>
        </p:txBody>
      </p:sp>
      <p:sp>
        <p:nvSpPr>
          <p:cNvPr id="13" name="TextBox 12">
            <a:extLst>
              <a:ext uri="{FF2B5EF4-FFF2-40B4-BE49-F238E27FC236}">
                <a16:creationId xmlns:a16="http://schemas.microsoft.com/office/drawing/2014/main" id="{0DFA32AE-9EDE-382E-0FA8-FE2F6C8555D8}"/>
              </a:ext>
            </a:extLst>
          </p:cNvPr>
          <p:cNvSpPr txBox="1"/>
          <p:nvPr/>
        </p:nvSpPr>
        <p:spPr>
          <a:xfrm>
            <a:off x="8493148" y="3871453"/>
            <a:ext cx="2424114" cy="369332"/>
          </a:xfrm>
          <a:prstGeom prst="rect">
            <a:avLst/>
          </a:prstGeom>
        </p:spPr>
        <p:txBody>
          <a:bodyPr wrap="square" rtlCol="0">
            <a:spAutoFit/>
          </a:bodyPr>
          <a:lstStyle/>
          <a:p>
            <a:r>
              <a:rPr lang="en-US" dirty="0">
                <a:latin typeface="Avenir Book" panose="02000503020000020003" pitchFamily="2" charset="0"/>
              </a:rPr>
              <a:t>Dynamic instability</a:t>
            </a:r>
            <a:endParaRPr lang="en-GB" dirty="0">
              <a:latin typeface="Avenir Book" panose="02000503020000020003" pitchFamily="2" charset="0"/>
            </a:endParaRPr>
          </a:p>
        </p:txBody>
      </p:sp>
      <p:sp>
        <p:nvSpPr>
          <p:cNvPr id="14" name="TextBox 13">
            <a:extLst>
              <a:ext uri="{FF2B5EF4-FFF2-40B4-BE49-F238E27FC236}">
                <a16:creationId xmlns:a16="http://schemas.microsoft.com/office/drawing/2014/main" id="{68930D00-1617-38F8-E92D-CE40A28A9F2F}"/>
              </a:ext>
            </a:extLst>
          </p:cNvPr>
          <p:cNvSpPr txBox="1"/>
          <p:nvPr/>
        </p:nvSpPr>
        <p:spPr>
          <a:xfrm>
            <a:off x="8504259" y="2714668"/>
            <a:ext cx="1995489" cy="369332"/>
          </a:xfrm>
          <a:prstGeom prst="rect">
            <a:avLst/>
          </a:prstGeom>
        </p:spPr>
        <p:txBody>
          <a:bodyPr wrap="square" rtlCol="0">
            <a:spAutoFit/>
          </a:bodyPr>
          <a:lstStyle/>
          <a:p>
            <a:r>
              <a:rPr lang="en-US" dirty="0">
                <a:latin typeface="Avenir Book" panose="02000503020000020003" pitchFamily="2" charset="0"/>
              </a:rPr>
              <a:t>Proofreading</a:t>
            </a:r>
            <a:endParaRPr lang="en-GB" dirty="0">
              <a:latin typeface="Avenir Book" panose="02000503020000020003" pitchFamily="2" charset="0"/>
            </a:endParaRPr>
          </a:p>
        </p:txBody>
      </p:sp>
      <p:cxnSp>
        <p:nvCxnSpPr>
          <p:cNvPr id="15" name="Straight Arrow Connector 14">
            <a:extLst>
              <a:ext uri="{FF2B5EF4-FFF2-40B4-BE49-F238E27FC236}">
                <a16:creationId xmlns:a16="http://schemas.microsoft.com/office/drawing/2014/main" id="{6DCFA275-EC94-6364-E17A-D49E5ACC0B40}"/>
              </a:ext>
            </a:extLst>
          </p:cNvPr>
          <p:cNvCxnSpPr>
            <a:cxnSpLocks/>
          </p:cNvCxnSpPr>
          <p:nvPr/>
        </p:nvCxnSpPr>
        <p:spPr>
          <a:xfrm flipH="1">
            <a:off x="588430" y="2352884"/>
            <a:ext cx="10551874" cy="0"/>
          </a:xfrm>
          <a:prstGeom prst="straightConnector1">
            <a:avLst/>
          </a:prstGeom>
          <a:ln w="31750">
            <a:headEnd type="none" w="lg" len="lg"/>
            <a:tailEnd type="none" w="lg" len="med"/>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DC179932-587A-A4AD-D90D-4E5B927A55A8}"/>
              </a:ext>
            </a:extLst>
          </p:cNvPr>
          <p:cNvCxnSpPr>
            <a:cxnSpLocks/>
          </p:cNvCxnSpPr>
          <p:nvPr/>
        </p:nvCxnSpPr>
        <p:spPr>
          <a:xfrm flipV="1">
            <a:off x="3155115" y="1640541"/>
            <a:ext cx="0" cy="4269406"/>
          </a:xfrm>
          <a:prstGeom prst="straightConnector1">
            <a:avLst/>
          </a:prstGeom>
          <a:ln w="31750">
            <a:headEnd type="none" w="lg" len="lg"/>
            <a:tailEnd type="none" w="lg" len="med"/>
          </a:ln>
        </p:spPr>
        <p:style>
          <a:lnRef idx="1">
            <a:schemeClr val="dk1"/>
          </a:lnRef>
          <a:fillRef idx="0">
            <a:schemeClr val="dk1"/>
          </a:fillRef>
          <a:effectRef idx="0">
            <a:schemeClr val="dk1"/>
          </a:effectRef>
          <a:fontRef idx="minor">
            <a:schemeClr val="tx1"/>
          </a:fontRef>
        </p:style>
      </p:cxnSp>
      <p:pic>
        <p:nvPicPr>
          <p:cNvPr id="4" name="Picture 3">
            <a:extLst>
              <a:ext uri="{FF2B5EF4-FFF2-40B4-BE49-F238E27FC236}">
                <a16:creationId xmlns:a16="http://schemas.microsoft.com/office/drawing/2014/main" id="{24D5BC2D-4DEA-B27D-3AA5-5B079175C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8418" y="1090278"/>
            <a:ext cx="766419" cy="776638"/>
          </a:xfrm>
          <a:prstGeom prst="rect">
            <a:avLst/>
          </a:prstGeom>
        </p:spPr>
      </p:pic>
      <p:sp>
        <p:nvSpPr>
          <p:cNvPr id="17" name="Rectangle 16">
            <a:extLst>
              <a:ext uri="{FF2B5EF4-FFF2-40B4-BE49-F238E27FC236}">
                <a16:creationId xmlns:a16="http://schemas.microsoft.com/office/drawing/2014/main" id="{0BE6DF56-1EA1-A907-7182-D934B8650066}"/>
              </a:ext>
            </a:extLst>
          </p:cNvPr>
          <p:cNvSpPr/>
          <p:nvPr/>
        </p:nvSpPr>
        <p:spPr>
          <a:xfrm>
            <a:off x="558710" y="3613865"/>
            <a:ext cx="10551861" cy="884508"/>
          </a:xfrm>
          <a:prstGeom prst="rect">
            <a:avLst/>
          </a:prstGeom>
          <a:solidFill>
            <a:schemeClr val="bg2">
              <a:lumMod val="75000"/>
              <a:alpha val="2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52241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4.375E-6 4.81481E-6 L 4.375E-6 0.19722 " pathEditMode="relative" rAng="0" ptsTypes="AA">
                                      <p:cBhvr>
                                        <p:cTn id="6" dur="500" fill="hold"/>
                                        <p:tgtEl>
                                          <p:spTgt spid="17"/>
                                        </p:tgtEl>
                                        <p:attrNameLst>
                                          <p:attrName>ppt_x</p:attrName>
                                          <p:attrName>ppt_y</p:attrName>
                                        </p:attrNameLst>
                                      </p:cBhvr>
                                      <p:rCtr x="0" y="986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045EBBF-038F-9E97-69F9-F99D8A9931B5}"/>
              </a:ext>
            </a:extLst>
          </p:cNvPr>
          <p:cNvPicPr>
            <a:picLocks noChangeAspect="1"/>
          </p:cNvPicPr>
          <p:nvPr/>
        </p:nvPicPr>
        <p:blipFill>
          <a:blip r:embed="rId2"/>
          <a:stretch>
            <a:fillRect/>
          </a:stretch>
        </p:blipFill>
        <p:spPr>
          <a:xfrm>
            <a:off x="1235698" y="1611086"/>
            <a:ext cx="9720604" cy="4931602"/>
          </a:xfrm>
          <a:prstGeom prst="rect">
            <a:avLst/>
          </a:prstGeom>
        </p:spPr>
      </p:pic>
      <p:sp>
        <p:nvSpPr>
          <p:cNvPr id="2" name="Title 1">
            <a:extLst>
              <a:ext uri="{FF2B5EF4-FFF2-40B4-BE49-F238E27FC236}">
                <a16:creationId xmlns:a16="http://schemas.microsoft.com/office/drawing/2014/main" id="{913FB22D-4BF5-5535-2AC1-5CAD4C9994FA}"/>
              </a:ext>
            </a:extLst>
          </p:cNvPr>
          <p:cNvSpPr>
            <a:spLocks noGrp="1"/>
          </p:cNvSpPr>
          <p:nvPr>
            <p:ph type="title"/>
          </p:nvPr>
        </p:nvSpPr>
        <p:spPr>
          <a:xfrm>
            <a:off x="838200" y="56482"/>
            <a:ext cx="10515600" cy="1325563"/>
          </a:xfrm>
        </p:spPr>
        <p:txBody>
          <a:bodyPr>
            <a:normAutofit/>
          </a:bodyPr>
          <a:lstStyle/>
          <a:p>
            <a:pPr algn="ctr"/>
            <a:r>
              <a:rPr lang="en-US" sz="3600" dirty="0"/>
              <a:t>Self-replication limited by navigating </a:t>
            </a:r>
            <a:br>
              <a:rPr lang="en-US" sz="3600" dirty="0"/>
            </a:br>
            <a:r>
              <a:rPr lang="en-US" sz="3600" dirty="0"/>
              <a:t>a high dim. state space</a:t>
            </a:r>
          </a:p>
        </p:txBody>
      </p:sp>
      <p:grpSp>
        <p:nvGrpSpPr>
          <p:cNvPr id="9" name="Group 8">
            <a:extLst>
              <a:ext uri="{FF2B5EF4-FFF2-40B4-BE49-F238E27FC236}">
                <a16:creationId xmlns:a16="http://schemas.microsoft.com/office/drawing/2014/main" id="{88537812-BEEB-0746-70D5-6454FFB4D117}"/>
              </a:ext>
            </a:extLst>
          </p:cNvPr>
          <p:cNvGrpSpPr/>
          <p:nvPr/>
        </p:nvGrpSpPr>
        <p:grpSpPr>
          <a:xfrm>
            <a:off x="11059189" y="5399608"/>
            <a:ext cx="1291327" cy="1466246"/>
            <a:chOff x="11059189" y="5399608"/>
            <a:chExt cx="1291327" cy="1466246"/>
          </a:xfrm>
        </p:grpSpPr>
        <p:sp>
          <p:nvSpPr>
            <p:cNvPr id="10" name="TextBox 9">
              <a:extLst>
                <a:ext uri="{FF2B5EF4-FFF2-40B4-BE49-F238E27FC236}">
                  <a16:creationId xmlns:a16="http://schemas.microsoft.com/office/drawing/2014/main" id="{413AF276-CE9F-8774-D1D5-3CF3B2D42690}"/>
                </a:ext>
              </a:extLst>
            </p:cNvPr>
            <p:cNvSpPr txBox="1"/>
            <p:nvPr/>
          </p:nvSpPr>
          <p:spPr>
            <a:xfrm>
              <a:off x="11059189" y="6219523"/>
              <a:ext cx="1291327" cy="646331"/>
            </a:xfrm>
            <a:prstGeom prst="rect">
              <a:avLst/>
            </a:prstGeom>
          </p:spPr>
          <p:txBody>
            <a:bodyPr wrap="square" rtlCol="0">
              <a:spAutoFit/>
            </a:bodyPr>
            <a:lstStyle/>
            <a:p>
              <a:endParaRPr lang="en-US" dirty="0">
                <a:latin typeface="Avenir Book" panose="02000503020000020003" pitchFamily="2" charset="0"/>
              </a:endParaRPr>
            </a:p>
            <a:p>
              <a:r>
                <a:rPr lang="en-US" dirty="0">
                  <a:latin typeface="Avenir Book" panose="02000503020000020003" pitchFamily="2" charset="0"/>
                </a:rPr>
                <a:t>R. Phillips</a:t>
              </a:r>
              <a:endParaRPr lang="en-GB" dirty="0">
                <a:latin typeface="Avenir Book" panose="02000503020000020003" pitchFamily="2" charset="0"/>
              </a:endParaRPr>
            </a:p>
          </p:txBody>
        </p:sp>
        <p:pic>
          <p:nvPicPr>
            <p:cNvPr id="11" name="Picture 10">
              <a:extLst>
                <a:ext uri="{FF2B5EF4-FFF2-40B4-BE49-F238E27FC236}">
                  <a16:creationId xmlns:a16="http://schemas.microsoft.com/office/drawing/2014/main" id="{954CCF6F-D80C-1C77-0C2E-03258FBE57BD}"/>
                </a:ext>
              </a:extLst>
            </p:cNvPr>
            <p:cNvPicPr>
              <a:picLocks noChangeAspect="1"/>
            </p:cNvPicPr>
            <p:nvPr/>
          </p:nvPicPr>
          <p:blipFill>
            <a:blip r:embed="rId3"/>
            <a:stretch>
              <a:fillRect/>
            </a:stretch>
          </p:blipFill>
          <p:spPr>
            <a:xfrm>
              <a:off x="11059189" y="5399608"/>
              <a:ext cx="948973" cy="1143081"/>
            </a:xfrm>
            <a:prstGeom prst="rect">
              <a:avLst/>
            </a:prstGeom>
          </p:spPr>
        </p:pic>
      </p:grpSp>
      <p:grpSp>
        <p:nvGrpSpPr>
          <p:cNvPr id="17" name="Group 16">
            <a:extLst>
              <a:ext uri="{FF2B5EF4-FFF2-40B4-BE49-F238E27FC236}">
                <a16:creationId xmlns:a16="http://schemas.microsoft.com/office/drawing/2014/main" id="{DF282106-6562-8BD2-4B5D-87B3DFEBE528}"/>
              </a:ext>
            </a:extLst>
          </p:cNvPr>
          <p:cNvGrpSpPr/>
          <p:nvPr/>
        </p:nvGrpSpPr>
        <p:grpSpPr>
          <a:xfrm>
            <a:off x="156944" y="1458392"/>
            <a:ext cx="3599825" cy="2078428"/>
            <a:chOff x="156944" y="1458392"/>
            <a:chExt cx="3599825" cy="2078428"/>
          </a:xfrm>
        </p:grpSpPr>
        <p:pic>
          <p:nvPicPr>
            <p:cNvPr id="12" name="Picture 11">
              <a:extLst>
                <a:ext uri="{FF2B5EF4-FFF2-40B4-BE49-F238E27FC236}">
                  <a16:creationId xmlns:a16="http://schemas.microsoft.com/office/drawing/2014/main" id="{158A7B5E-26F7-E2FA-DAE2-8F70DAFA6C56}"/>
                </a:ext>
              </a:extLst>
            </p:cNvPr>
            <p:cNvPicPr>
              <a:picLocks noChangeAspect="1"/>
            </p:cNvPicPr>
            <p:nvPr/>
          </p:nvPicPr>
          <p:blipFill>
            <a:blip r:embed="rId4"/>
            <a:stretch>
              <a:fillRect/>
            </a:stretch>
          </p:blipFill>
          <p:spPr>
            <a:xfrm>
              <a:off x="156944" y="1458392"/>
              <a:ext cx="3599825" cy="1639778"/>
            </a:xfrm>
            <a:prstGeom prst="rect">
              <a:avLst/>
            </a:prstGeom>
          </p:spPr>
        </p:pic>
        <p:sp>
          <p:nvSpPr>
            <p:cNvPr id="13" name="TextBox 12">
              <a:extLst>
                <a:ext uri="{FF2B5EF4-FFF2-40B4-BE49-F238E27FC236}">
                  <a16:creationId xmlns:a16="http://schemas.microsoft.com/office/drawing/2014/main" id="{F9324A6B-FBBB-6206-F43E-2C64C8D880FE}"/>
                </a:ext>
              </a:extLst>
            </p:cNvPr>
            <p:cNvSpPr txBox="1"/>
            <p:nvPr/>
          </p:nvSpPr>
          <p:spPr>
            <a:xfrm>
              <a:off x="1053724" y="2890489"/>
              <a:ext cx="1806264" cy="646331"/>
            </a:xfrm>
            <a:prstGeom prst="rect">
              <a:avLst/>
            </a:prstGeom>
            <a:noFill/>
          </p:spPr>
          <p:txBody>
            <a:bodyPr wrap="none" rtlCol="0">
              <a:spAutoFit/>
            </a:bodyPr>
            <a:lstStyle/>
            <a:p>
              <a:pPr algn="ctr"/>
              <a:r>
                <a:rPr lang="en-US" dirty="0"/>
                <a:t>trajectory time</a:t>
              </a:r>
            </a:p>
            <a:p>
              <a:pPr algn="ctr"/>
              <a:r>
                <a:rPr lang="en-US" dirty="0"/>
                <a:t>(replication time)</a:t>
              </a:r>
            </a:p>
          </p:txBody>
        </p:sp>
      </p:grpSp>
      <p:sp>
        <p:nvSpPr>
          <p:cNvPr id="18" name="TextBox 17">
            <a:extLst>
              <a:ext uri="{FF2B5EF4-FFF2-40B4-BE49-F238E27FC236}">
                <a16:creationId xmlns:a16="http://schemas.microsoft.com/office/drawing/2014/main" id="{23A79D5A-ACC8-D06C-569D-724F665344C3}"/>
              </a:ext>
            </a:extLst>
          </p:cNvPr>
          <p:cNvSpPr txBox="1"/>
          <p:nvPr/>
        </p:nvSpPr>
        <p:spPr>
          <a:xfrm>
            <a:off x="2387539" y="1534739"/>
            <a:ext cx="8332171" cy="369332"/>
          </a:xfrm>
          <a:prstGeom prst="rect">
            <a:avLst/>
          </a:prstGeom>
        </p:spPr>
        <p:txBody>
          <a:bodyPr wrap="square" rtlCol="0">
            <a:spAutoFit/>
          </a:bodyPr>
          <a:lstStyle/>
          <a:p>
            <a:r>
              <a:rPr lang="en-US" dirty="0">
                <a:latin typeface="Avenir Book" panose="02000503020000020003" pitchFamily="2" charset="0"/>
              </a:rPr>
              <a:t>Cell divides after completing N actions in any sequence/combination</a:t>
            </a:r>
            <a:endParaRPr lang="en-GB" dirty="0">
              <a:latin typeface="Avenir Book" panose="02000503020000020003" pitchFamily="2" charset="0"/>
            </a:endParaRPr>
          </a:p>
        </p:txBody>
      </p:sp>
    </p:spTree>
    <p:extLst>
      <p:ext uri="{BB962C8B-B14F-4D97-AF65-F5344CB8AC3E}">
        <p14:creationId xmlns:p14="http://schemas.microsoft.com/office/powerpoint/2010/main" val="218537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045EBBF-038F-9E97-69F9-F99D8A9931B5}"/>
              </a:ext>
            </a:extLst>
          </p:cNvPr>
          <p:cNvPicPr>
            <a:picLocks noChangeAspect="1"/>
          </p:cNvPicPr>
          <p:nvPr/>
        </p:nvPicPr>
        <p:blipFill>
          <a:blip r:embed="rId2"/>
          <a:stretch>
            <a:fillRect/>
          </a:stretch>
        </p:blipFill>
        <p:spPr>
          <a:xfrm>
            <a:off x="40694" y="1924544"/>
            <a:ext cx="4451727" cy="2258516"/>
          </a:xfrm>
          <a:prstGeom prst="rect">
            <a:avLst/>
          </a:prstGeom>
        </p:spPr>
      </p:pic>
      <p:sp>
        <p:nvSpPr>
          <p:cNvPr id="2" name="Title 1">
            <a:extLst>
              <a:ext uri="{FF2B5EF4-FFF2-40B4-BE49-F238E27FC236}">
                <a16:creationId xmlns:a16="http://schemas.microsoft.com/office/drawing/2014/main" id="{913FB22D-4BF5-5535-2AC1-5CAD4C9994FA}"/>
              </a:ext>
            </a:extLst>
          </p:cNvPr>
          <p:cNvSpPr>
            <a:spLocks noGrp="1"/>
          </p:cNvSpPr>
          <p:nvPr>
            <p:ph type="title"/>
          </p:nvPr>
        </p:nvSpPr>
        <p:spPr>
          <a:xfrm>
            <a:off x="838200" y="56482"/>
            <a:ext cx="10515600" cy="1325563"/>
          </a:xfrm>
        </p:spPr>
        <p:txBody>
          <a:bodyPr>
            <a:normAutofit/>
          </a:bodyPr>
          <a:lstStyle/>
          <a:p>
            <a:pPr algn="ctr"/>
            <a:r>
              <a:rPr lang="en-GB" sz="3600" b="1" dirty="0">
                <a:latin typeface="+mj-lt"/>
              </a:rPr>
              <a:t>Fast self-replication selects for resetting demons</a:t>
            </a:r>
          </a:p>
        </p:txBody>
      </p:sp>
      <p:grpSp>
        <p:nvGrpSpPr>
          <p:cNvPr id="21" name="Group 20">
            <a:extLst>
              <a:ext uri="{FF2B5EF4-FFF2-40B4-BE49-F238E27FC236}">
                <a16:creationId xmlns:a16="http://schemas.microsoft.com/office/drawing/2014/main" id="{1735F5CB-AD48-651C-3DB2-639BB302148D}"/>
              </a:ext>
            </a:extLst>
          </p:cNvPr>
          <p:cNvGrpSpPr/>
          <p:nvPr/>
        </p:nvGrpSpPr>
        <p:grpSpPr>
          <a:xfrm>
            <a:off x="5017531" y="1484252"/>
            <a:ext cx="2007165" cy="1462651"/>
            <a:chOff x="4869382" y="2151015"/>
            <a:chExt cx="2007165" cy="1462651"/>
          </a:xfrm>
        </p:grpSpPr>
        <p:pic>
          <p:nvPicPr>
            <p:cNvPr id="4" name="Picture 3">
              <a:extLst>
                <a:ext uri="{FF2B5EF4-FFF2-40B4-BE49-F238E27FC236}">
                  <a16:creationId xmlns:a16="http://schemas.microsoft.com/office/drawing/2014/main" id="{BB427ADF-D070-1CEC-168E-158364BCA6D1}"/>
                </a:ext>
              </a:extLst>
            </p:cNvPr>
            <p:cNvPicPr>
              <a:picLocks noChangeAspect="1"/>
            </p:cNvPicPr>
            <p:nvPr/>
          </p:nvPicPr>
          <p:blipFill>
            <a:blip r:embed="rId3"/>
            <a:stretch>
              <a:fillRect/>
            </a:stretch>
          </p:blipFill>
          <p:spPr>
            <a:xfrm>
              <a:off x="4869382" y="2151015"/>
              <a:ext cx="1690639" cy="1181325"/>
            </a:xfrm>
            <a:prstGeom prst="rect">
              <a:avLst/>
            </a:prstGeom>
          </p:spPr>
        </p:pic>
        <p:sp>
          <p:nvSpPr>
            <p:cNvPr id="5" name="TextBox 4">
              <a:extLst>
                <a:ext uri="{FF2B5EF4-FFF2-40B4-BE49-F238E27FC236}">
                  <a16:creationId xmlns:a16="http://schemas.microsoft.com/office/drawing/2014/main" id="{8AED7D0C-42C1-0D6B-78F8-695A12FFA376}"/>
                </a:ext>
              </a:extLst>
            </p:cNvPr>
            <p:cNvSpPr txBox="1"/>
            <p:nvPr/>
          </p:nvSpPr>
          <p:spPr>
            <a:xfrm>
              <a:off x="4873691" y="3244334"/>
              <a:ext cx="2002856" cy="369332"/>
            </a:xfrm>
            <a:prstGeom prst="rect">
              <a:avLst/>
            </a:prstGeom>
            <a:noFill/>
          </p:spPr>
          <p:txBody>
            <a:bodyPr wrap="none" rtlCol="0">
              <a:spAutoFit/>
            </a:bodyPr>
            <a:lstStyle/>
            <a:p>
              <a:r>
                <a:rPr lang="en-US" dirty="0"/>
                <a:t>Fast self-replication</a:t>
              </a:r>
            </a:p>
          </p:txBody>
        </p:sp>
      </p:grpSp>
      <p:sp>
        <p:nvSpPr>
          <p:cNvPr id="8" name="Right Arrow 7">
            <a:extLst>
              <a:ext uri="{FF2B5EF4-FFF2-40B4-BE49-F238E27FC236}">
                <a16:creationId xmlns:a16="http://schemas.microsoft.com/office/drawing/2014/main" id="{B6279DBA-A4E9-383C-898F-6CA61071CAC0}"/>
              </a:ext>
            </a:extLst>
          </p:cNvPr>
          <p:cNvSpPr/>
          <p:nvPr/>
        </p:nvSpPr>
        <p:spPr>
          <a:xfrm>
            <a:off x="4761528" y="3206581"/>
            <a:ext cx="2307772" cy="175068"/>
          </a:xfrm>
          <a:prstGeom prst="rightArrow">
            <a:avLst>
              <a:gd name="adj1" fmla="val 20657"/>
              <a:gd name="adj2" fmla="val 125289"/>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97836D09-F9E0-21A1-0F68-D0E7B27DC040}"/>
              </a:ext>
            </a:extLst>
          </p:cNvPr>
          <p:cNvGrpSpPr/>
          <p:nvPr/>
        </p:nvGrpSpPr>
        <p:grpSpPr>
          <a:xfrm>
            <a:off x="0" y="5114787"/>
            <a:ext cx="5541264" cy="1036598"/>
            <a:chOff x="2671878" y="5303356"/>
            <a:chExt cx="6840112" cy="1279572"/>
          </a:xfrm>
        </p:grpSpPr>
        <p:pic>
          <p:nvPicPr>
            <p:cNvPr id="3" name="Picture 2">
              <a:extLst>
                <a:ext uri="{FF2B5EF4-FFF2-40B4-BE49-F238E27FC236}">
                  <a16:creationId xmlns:a16="http://schemas.microsoft.com/office/drawing/2014/main" id="{5C15DC40-C320-3507-F43B-24C30A282CE8}"/>
                </a:ext>
              </a:extLst>
            </p:cNvPr>
            <p:cNvPicPr>
              <a:picLocks noChangeAspect="1"/>
            </p:cNvPicPr>
            <p:nvPr/>
          </p:nvPicPr>
          <p:blipFill>
            <a:blip r:embed="rId4"/>
            <a:stretch>
              <a:fillRect/>
            </a:stretch>
          </p:blipFill>
          <p:spPr>
            <a:xfrm>
              <a:off x="2671878" y="5303356"/>
              <a:ext cx="6397863" cy="1279572"/>
            </a:xfrm>
            <a:prstGeom prst="rect">
              <a:avLst/>
            </a:prstGeom>
          </p:spPr>
        </p:pic>
        <p:sp>
          <p:nvSpPr>
            <p:cNvPr id="15" name="Rectangle 14">
              <a:extLst>
                <a:ext uri="{FF2B5EF4-FFF2-40B4-BE49-F238E27FC236}">
                  <a16:creationId xmlns:a16="http://schemas.microsoft.com/office/drawing/2014/main" id="{351EEF96-06C7-BF1C-0A2D-BC425B94AD2A}"/>
                </a:ext>
              </a:extLst>
            </p:cNvPr>
            <p:cNvSpPr/>
            <p:nvPr/>
          </p:nvSpPr>
          <p:spPr>
            <a:xfrm>
              <a:off x="8352263" y="5320436"/>
              <a:ext cx="914400" cy="4567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8115434-4B1C-1358-34DE-9603F7A68524}"/>
                </a:ext>
              </a:extLst>
            </p:cNvPr>
            <p:cNvSpPr/>
            <p:nvPr/>
          </p:nvSpPr>
          <p:spPr>
            <a:xfrm>
              <a:off x="8597590" y="5543461"/>
              <a:ext cx="914400" cy="4567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 name="Picture 21">
            <a:extLst>
              <a:ext uri="{FF2B5EF4-FFF2-40B4-BE49-F238E27FC236}">
                <a16:creationId xmlns:a16="http://schemas.microsoft.com/office/drawing/2014/main" id="{EA07ED26-E721-C461-3E56-1BA7D9C46552}"/>
              </a:ext>
            </a:extLst>
          </p:cNvPr>
          <p:cNvPicPr>
            <a:picLocks noChangeAspect="1"/>
          </p:cNvPicPr>
          <p:nvPr/>
        </p:nvPicPr>
        <p:blipFill>
          <a:blip r:embed="rId5"/>
          <a:stretch>
            <a:fillRect/>
          </a:stretch>
        </p:blipFill>
        <p:spPr>
          <a:xfrm>
            <a:off x="7355928" y="1841783"/>
            <a:ext cx="4772572" cy="2659256"/>
          </a:xfrm>
          <a:prstGeom prst="rect">
            <a:avLst/>
          </a:prstGeom>
        </p:spPr>
      </p:pic>
    </p:spTree>
    <p:extLst>
      <p:ext uri="{BB962C8B-B14F-4D97-AF65-F5344CB8AC3E}">
        <p14:creationId xmlns:p14="http://schemas.microsoft.com/office/powerpoint/2010/main" val="1819674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FB22D-4BF5-5535-2AC1-5CAD4C9994FA}"/>
              </a:ext>
            </a:extLst>
          </p:cNvPr>
          <p:cNvSpPr>
            <a:spLocks noGrp="1"/>
          </p:cNvSpPr>
          <p:nvPr>
            <p:ph type="title"/>
          </p:nvPr>
        </p:nvSpPr>
        <p:spPr>
          <a:xfrm>
            <a:off x="838200" y="56482"/>
            <a:ext cx="10515600" cy="1325563"/>
          </a:xfrm>
        </p:spPr>
        <p:txBody>
          <a:bodyPr>
            <a:normAutofit/>
          </a:bodyPr>
          <a:lstStyle/>
          <a:p>
            <a:pPr algn="ctr"/>
            <a:r>
              <a:rPr lang="en-GB" sz="3600" b="1" dirty="0">
                <a:latin typeface="+mj-lt"/>
              </a:rPr>
              <a:t>Fast self-replication selects for resetting demons</a:t>
            </a:r>
          </a:p>
        </p:txBody>
      </p:sp>
      <p:grpSp>
        <p:nvGrpSpPr>
          <p:cNvPr id="34" name="Group 33">
            <a:extLst>
              <a:ext uri="{FF2B5EF4-FFF2-40B4-BE49-F238E27FC236}">
                <a16:creationId xmlns:a16="http://schemas.microsoft.com/office/drawing/2014/main" id="{788D8EE0-0D8C-CB97-4683-B644E052ABC4}"/>
              </a:ext>
            </a:extLst>
          </p:cNvPr>
          <p:cNvGrpSpPr/>
          <p:nvPr/>
        </p:nvGrpSpPr>
        <p:grpSpPr>
          <a:xfrm>
            <a:off x="352921" y="1287327"/>
            <a:ext cx="11277640" cy="3019195"/>
            <a:chOff x="352921" y="1287327"/>
            <a:chExt cx="11277640" cy="3019195"/>
          </a:xfrm>
        </p:grpSpPr>
        <p:pic>
          <p:nvPicPr>
            <p:cNvPr id="22" name="Picture 21">
              <a:extLst>
                <a:ext uri="{FF2B5EF4-FFF2-40B4-BE49-F238E27FC236}">
                  <a16:creationId xmlns:a16="http://schemas.microsoft.com/office/drawing/2014/main" id="{EA07ED26-E721-C461-3E56-1BA7D9C46552}"/>
                </a:ext>
              </a:extLst>
            </p:cNvPr>
            <p:cNvPicPr>
              <a:picLocks noChangeAspect="1"/>
            </p:cNvPicPr>
            <p:nvPr/>
          </p:nvPicPr>
          <p:blipFill>
            <a:blip r:embed="rId2"/>
            <a:stretch>
              <a:fillRect/>
            </a:stretch>
          </p:blipFill>
          <p:spPr>
            <a:xfrm>
              <a:off x="6212005" y="1287327"/>
              <a:ext cx="5418556" cy="3019195"/>
            </a:xfrm>
            <a:prstGeom prst="rect">
              <a:avLst/>
            </a:prstGeom>
          </p:spPr>
        </p:pic>
        <p:sp>
          <p:nvSpPr>
            <p:cNvPr id="6" name="TextBox 5">
              <a:extLst>
                <a:ext uri="{FF2B5EF4-FFF2-40B4-BE49-F238E27FC236}">
                  <a16:creationId xmlns:a16="http://schemas.microsoft.com/office/drawing/2014/main" id="{602E7C09-9055-C2DA-397A-0CF38936FD88}"/>
                </a:ext>
              </a:extLst>
            </p:cNvPr>
            <p:cNvSpPr txBox="1"/>
            <p:nvPr/>
          </p:nvSpPr>
          <p:spPr>
            <a:xfrm>
              <a:off x="352921" y="1347885"/>
              <a:ext cx="3962400" cy="1292662"/>
            </a:xfrm>
            <a:prstGeom prst="rect">
              <a:avLst/>
            </a:prstGeom>
            <a:noFill/>
          </p:spPr>
          <p:txBody>
            <a:bodyPr wrap="square" rtlCol="0">
              <a:spAutoFit/>
            </a:bodyPr>
            <a:lstStyle/>
            <a:p>
              <a:r>
                <a:rPr lang="en-US" b="1" dirty="0">
                  <a:latin typeface="Avenir Book" panose="02000503020000020003" pitchFamily="2" charset="0"/>
                </a:rPr>
                <a:t>Resetting Demon: </a:t>
              </a:r>
            </a:p>
            <a:p>
              <a:pPr marL="342900" indent="-342900">
                <a:buAutoNum type="arabicPeriod"/>
              </a:pPr>
              <a:r>
                <a:rPr lang="en-US" dirty="0">
                  <a:latin typeface="Avenir Book" panose="02000503020000020003" pitchFamily="2" charset="0"/>
                </a:rPr>
                <a:t>Timescale </a:t>
              </a:r>
              <a:r>
                <a:rPr lang="en-US" sz="2400" b="1" dirty="0">
                  <a:latin typeface="Avenir Book" panose="02000503020000020003" pitchFamily="2" charset="0"/>
                </a:rPr>
                <a:t>T</a:t>
              </a:r>
              <a:r>
                <a:rPr lang="en-US" dirty="0">
                  <a:latin typeface="Avenir Book" panose="02000503020000020003" pitchFamily="2" charset="0"/>
                </a:rPr>
                <a:t>: if system not at Division, reset to Birth.</a:t>
              </a:r>
            </a:p>
            <a:p>
              <a:pPr marL="342900" indent="-342900">
                <a:buFontTx/>
                <a:buAutoNum type="arabicPeriod"/>
              </a:pPr>
              <a:r>
                <a:rPr lang="en-US" dirty="0">
                  <a:latin typeface="Avenir Book" panose="02000503020000020003" pitchFamily="2" charset="0"/>
                </a:rPr>
                <a:t>Blind to current state</a:t>
              </a:r>
            </a:p>
          </p:txBody>
        </p:sp>
      </p:grpSp>
      <p:grpSp>
        <p:nvGrpSpPr>
          <p:cNvPr id="35" name="Group 34">
            <a:extLst>
              <a:ext uri="{FF2B5EF4-FFF2-40B4-BE49-F238E27FC236}">
                <a16:creationId xmlns:a16="http://schemas.microsoft.com/office/drawing/2014/main" id="{23E7E38B-9281-0FC1-5F89-F62D126DBAAA}"/>
              </a:ext>
            </a:extLst>
          </p:cNvPr>
          <p:cNvGrpSpPr/>
          <p:nvPr/>
        </p:nvGrpSpPr>
        <p:grpSpPr>
          <a:xfrm>
            <a:off x="-8664" y="2904203"/>
            <a:ext cx="5683620" cy="3953306"/>
            <a:chOff x="-8664" y="2904203"/>
            <a:chExt cx="5683620" cy="3953306"/>
          </a:xfrm>
        </p:grpSpPr>
        <p:grpSp>
          <p:nvGrpSpPr>
            <p:cNvPr id="19" name="Group 18">
              <a:extLst>
                <a:ext uri="{FF2B5EF4-FFF2-40B4-BE49-F238E27FC236}">
                  <a16:creationId xmlns:a16="http://schemas.microsoft.com/office/drawing/2014/main" id="{97836D09-F9E0-21A1-0F68-D0E7B27DC040}"/>
                </a:ext>
              </a:extLst>
            </p:cNvPr>
            <p:cNvGrpSpPr/>
            <p:nvPr/>
          </p:nvGrpSpPr>
          <p:grpSpPr>
            <a:xfrm>
              <a:off x="128625" y="2904203"/>
              <a:ext cx="5546331" cy="1037546"/>
              <a:chOff x="2671878" y="5303357"/>
              <a:chExt cx="6840112" cy="1279572"/>
            </a:xfrm>
          </p:grpSpPr>
          <p:pic>
            <p:nvPicPr>
              <p:cNvPr id="3" name="Picture 2">
                <a:extLst>
                  <a:ext uri="{FF2B5EF4-FFF2-40B4-BE49-F238E27FC236}">
                    <a16:creationId xmlns:a16="http://schemas.microsoft.com/office/drawing/2014/main" id="{5C15DC40-C320-3507-F43B-24C30A282CE8}"/>
                  </a:ext>
                </a:extLst>
              </p:cNvPr>
              <p:cNvPicPr>
                <a:picLocks noChangeAspect="1"/>
              </p:cNvPicPr>
              <p:nvPr/>
            </p:nvPicPr>
            <p:blipFill>
              <a:blip r:embed="rId3"/>
              <a:stretch>
                <a:fillRect/>
              </a:stretch>
            </p:blipFill>
            <p:spPr>
              <a:xfrm>
                <a:off x="2671878" y="5303357"/>
                <a:ext cx="6397864" cy="1279572"/>
              </a:xfrm>
              <a:prstGeom prst="rect">
                <a:avLst/>
              </a:prstGeom>
            </p:spPr>
          </p:pic>
          <p:sp>
            <p:nvSpPr>
              <p:cNvPr id="15" name="Rectangle 14">
                <a:extLst>
                  <a:ext uri="{FF2B5EF4-FFF2-40B4-BE49-F238E27FC236}">
                    <a16:creationId xmlns:a16="http://schemas.microsoft.com/office/drawing/2014/main" id="{351EEF96-06C7-BF1C-0A2D-BC425B94AD2A}"/>
                  </a:ext>
                </a:extLst>
              </p:cNvPr>
              <p:cNvSpPr/>
              <p:nvPr/>
            </p:nvSpPr>
            <p:spPr>
              <a:xfrm>
                <a:off x="8352263" y="5320436"/>
                <a:ext cx="914400" cy="4567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8115434-4B1C-1358-34DE-9603F7A68524}"/>
                  </a:ext>
                </a:extLst>
              </p:cNvPr>
              <p:cNvSpPr/>
              <p:nvPr/>
            </p:nvSpPr>
            <p:spPr>
              <a:xfrm>
                <a:off x="8597590" y="5543461"/>
                <a:ext cx="914400" cy="4567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E1B0DFB7-E9E2-E9B0-948C-07C9203174EB}"/>
                </a:ext>
              </a:extLst>
            </p:cNvPr>
            <p:cNvSpPr txBox="1"/>
            <p:nvPr/>
          </p:nvSpPr>
          <p:spPr>
            <a:xfrm>
              <a:off x="1365868" y="4423202"/>
              <a:ext cx="2183455" cy="369332"/>
            </a:xfrm>
            <a:prstGeom prst="rect">
              <a:avLst/>
            </a:prstGeom>
          </p:spPr>
          <p:txBody>
            <a:bodyPr wrap="square" rtlCol="0">
              <a:spAutoFit/>
            </a:bodyPr>
            <a:lstStyle/>
            <a:p>
              <a:r>
                <a:rPr lang="en-US" dirty="0">
                  <a:latin typeface="Avenir Book" panose="02000503020000020003" pitchFamily="2" charset="0"/>
                </a:rPr>
                <a:t>Faster replication!!</a:t>
              </a:r>
            </a:p>
          </p:txBody>
        </p:sp>
        <p:cxnSp>
          <p:nvCxnSpPr>
            <p:cNvPr id="9" name="Straight Arrow Connector 8">
              <a:extLst>
                <a:ext uri="{FF2B5EF4-FFF2-40B4-BE49-F238E27FC236}">
                  <a16:creationId xmlns:a16="http://schemas.microsoft.com/office/drawing/2014/main" id="{E1570B14-8DDE-09CD-C8CA-79144EDDC7C0}"/>
                </a:ext>
              </a:extLst>
            </p:cNvPr>
            <p:cNvCxnSpPr>
              <a:cxnSpLocks/>
            </p:cNvCxnSpPr>
            <p:nvPr/>
          </p:nvCxnSpPr>
          <p:spPr>
            <a:xfrm flipV="1">
              <a:off x="2855774" y="3953797"/>
              <a:ext cx="747081" cy="352725"/>
            </a:xfrm>
            <a:prstGeom prst="straightConnector1">
              <a:avLst/>
            </a:prstGeom>
            <a:ln w="31750">
              <a:headEnd type="triangle" w="lg" len="lg"/>
              <a:tailEnd type="none" w="lg" len="med"/>
            </a:ln>
          </p:spPr>
          <p:style>
            <a:lnRef idx="1">
              <a:schemeClr val="dk1"/>
            </a:lnRef>
            <a:fillRef idx="0">
              <a:schemeClr val="dk1"/>
            </a:fillRef>
            <a:effectRef idx="0">
              <a:schemeClr val="dk1"/>
            </a:effectRef>
            <a:fontRef idx="minor">
              <a:schemeClr val="tx1"/>
            </a:fontRef>
          </p:style>
        </p:cxnSp>
        <p:pic>
          <p:nvPicPr>
            <p:cNvPr id="18" name="Picture 17">
              <a:extLst>
                <a:ext uri="{FF2B5EF4-FFF2-40B4-BE49-F238E27FC236}">
                  <a16:creationId xmlns:a16="http://schemas.microsoft.com/office/drawing/2014/main" id="{64321954-2E9E-825E-42F8-DF4717FC268A}"/>
                </a:ext>
              </a:extLst>
            </p:cNvPr>
            <p:cNvPicPr>
              <a:picLocks noChangeAspect="1"/>
            </p:cNvPicPr>
            <p:nvPr/>
          </p:nvPicPr>
          <p:blipFill>
            <a:blip r:embed="rId4"/>
            <a:stretch>
              <a:fillRect/>
            </a:stretch>
          </p:blipFill>
          <p:spPr>
            <a:xfrm>
              <a:off x="-8664" y="4982381"/>
              <a:ext cx="2510815" cy="1345908"/>
            </a:xfrm>
            <a:prstGeom prst="rect">
              <a:avLst/>
            </a:prstGeom>
          </p:spPr>
        </p:pic>
        <p:pic>
          <p:nvPicPr>
            <p:cNvPr id="23" name="Picture 22">
              <a:extLst>
                <a:ext uri="{FF2B5EF4-FFF2-40B4-BE49-F238E27FC236}">
                  <a16:creationId xmlns:a16="http://schemas.microsoft.com/office/drawing/2014/main" id="{08B926CA-5A82-C9AD-796E-DC34B480B182}"/>
                </a:ext>
              </a:extLst>
            </p:cNvPr>
            <p:cNvPicPr>
              <a:picLocks noChangeAspect="1"/>
            </p:cNvPicPr>
            <p:nvPr/>
          </p:nvPicPr>
          <p:blipFill>
            <a:blip r:embed="rId5"/>
            <a:stretch>
              <a:fillRect/>
            </a:stretch>
          </p:blipFill>
          <p:spPr>
            <a:xfrm>
              <a:off x="2568656" y="4787974"/>
              <a:ext cx="2183455" cy="2069535"/>
            </a:xfrm>
            <a:prstGeom prst="rect">
              <a:avLst/>
            </a:prstGeom>
          </p:spPr>
        </p:pic>
      </p:grpSp>
      <p:grpSp>
        <p:nvGrpSpPr>
          <p:cNvPr id="32" name="Group 31">
            <a:extLst>
              <a:ext uri="{FF2B5EF4-FFF2-40B4-BE49-F238E27FC236}">
                <a16:creationId xmlns:a16="http://schemas.microsoft.com/office/drawing/2014/main" id="{E126171D-FA0B-92D8-8174-B3E0806C9366}"/>
              </a:ext>
            </a:extLst>
          </p:cNvPr>
          <p:cNvGrpSpPr/>
          <p:nvPr/>
        </p:nvGrpSpPr>
        <p:grpSpPr>
          <a:xfrm>
            <a:off x="8799613" y="4509115"/>
            <a:ext cx="3167816" cy="1623273"/>
            <a:chOff x="8799613" y="4509115"/>
            <a:chExt cx="3167816" cy="1623273"/>
          </a:xfrm>
        </p:grpSpPr>
        <p:cxnSp>
          <p:nvCxnSpPr>
            <p:cNvPr id="27" name="Straight Arrow Connector 26">
              <a:extLst>
                <a:ext uri="{FF2B5EF4-FFF2-40B4-BE49-F238E27FC236}">
                  <a16:creationId xmlns:a16="http://schemas.microsoft.com/office/drawing/2014/main" id="{A28F8C8B-5985-C2CD-6B21-6AA4EB6B588F}"/>
                </a:ext>
              </a:extLst>
            </p:cNvPr>
            <p:cNvCxnSpPr>
              <a:cxnSpLocks/>
            </p:cNvCxnSpPr>
            <p:nvPr/>
          </p:nvCxnSpPr>
          <p:spPr>
            <a:xfrm flipH="1">
              <a:off x="8799613" y="5655335"/>
              <a:ext cx="784883" cy="0"/>
            </a:xfrm>
            <a:prstGeom prst="straightConnector1">
              <a:avLst/>
            </a:prstGeom>
            <a:ln w="31750">
              <a:headEnd type="triangle" w="lg" len="lg"/>
              <a:tailEnd type="none" w="lg" len="med"/>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0404BA37-8AFF-0AF3-1BE2-E349B95D33DF}"/>
                </a:ext>
              </a:extLst>
            </p:cNvPr>
            <p:cNvSpPr txBox="1"/>
            <p:nvPr/>
          </p:nvSpPr>
          <p:spPr>
            <a:xfrm>
              <a:off x="10016900" y="4509115"/>
              <a:ext cx="1576328" cy="369332"/>
            </a:xfrm>
            <a:prstGeom prst="rect">
              <a:avLst/>
            </a:prstGeom>
          </p:spPr>
          <p:txBody>
            <a:bodyPr wrap="square" rtlCol="0">
              <a:spAutoFit/>
            </a:bodyPr>
            <a:lstStyle/>
            <a:p>
              <a:r>
                <a:rPr lang="en-US" dirty="0">
                  <a:latin typeface="Avenir Book" panose="02000503020000020003" pitchFamily="2" charset="0"/>
                </a:rPr>
                <a:t>More order!!</a:t>
              </a:r>
            </a:p>
          </p:txBody>
        </p:sp>
        <p:sp>
          <p:nvSpPr>
            <p:cNvPr id="30" name="TextBox 29">
              <a:extLst>
                <a:ext uri="{FF2B5EF4-FFF2-40B4-BE49-F238E27FC236}">
                  <a16:creationId xmlns:a16="http://schemas.microsoft.com/office/drawing/2014/main" id="{263E12CE-A270-7447-A62A-783F174FD0F8}"/>
                </a:ext>
              </a:extLst>
            </p:cNvPr>
            <p:cNvSpPr txBox="1"/>
            <p:nvPr/>
          </p:nvSpPr>
          <p:spPr>
            <a:xfrm>
              <a:off x="10016900" y="5178281"/>
              <a:ext cx="1950529" cy="954107"/>
            </a:xfrm>
            <a:prstGeom prst="rect">
              <a:avLst/>
            </a:prstGeom>
          </p:spPr>
          <p:txBody>
            <a:bodyPr wrap="square" rtlCol="0">
              <a:spAutoFit/>
            </a:bodyPr>
            <a:lstStyle/>
            <a:p>
              <a:r>
                <a:rPr lang="en-US" sz="1400" dirty="0">
                  <a:latin typeface="Avenir Book" panose="02000503020000020003" pitchFamily="2" charset="0"/>
                </a:rPr>
                <a:t>Less variance in DNA sequences, self-assembly, metabolic tasks, …</a:t>
              </a:r>
            </a:p>
          </p:txBody>
        </p:sp>
      </p:grpSp>
      <p:grpSp>
        <p:nvGrpSpPr>
          <p:cNvPr id="33" name="Group 32">
            <a:extLst>
              <a:ext uri="{FF2B5EF4-FFF2-40B4-BE49-F238E27FC236}">
                <a16:creationId xmlns:a16="http://schemas.microsoft.com/office/drawing/2014/main" id="{347F1E79-3C1A-B507-02B4-5622D2015D74}"/>
              </a:ext>
            </a:extLst>
          </p:cNvPr>
          <p:cNvGrpSpPr/>
          <p:nvPr/>
        </p:nvGrpSpPr>
        <p:grpSpPr>
          <a:xfrm>
            <a:off x="5282514" y="3941749"/>
            <a:ext cx="3256766" cy="1880992"/>
            <a:chOff x="5282514" y="3941749"/>
            <a:chExt cx="3256766" cy="1880992"/>
          </a:xfrm>
        </p:grpSpPr>
        <p:cxnSp>
          <p:nvCxnSpPr>
            <p:cNvPr id="24" name="Straight Arrow Connector 23">
              <a:extLst>
                <a:ext uri="{FF2B5EF4-FFF2-40B4-BE49-F238E27FC236}">
                  <a16:creationId xmlns:a16="http://schemas.microsoft.com/office/drawing/2014/main" id="{69C77CFE-AD18-8AE2-01B8-63A255AE5686}"/>
                </a:ext>
              </a:extLst>
            </p:cNvPr>
            <p:cNvCxnSpPr>
              <a:cxnSpLocks/>
            </p:cNvCxnSpPr>
            <p:nvPr/>
          </p:nvCxnSpPr>
          <p:spPr>
            <a:xfrm flipH="1" flipV="1">
              <a:off x="5282514" y="3941749"/>
              <a:ext cx="784883" cy="395884"/>
            </a:xfrm>
            <a:prstGeom prst="straightConnector1">
              <a:avLst/>
            </a:prstGeom>
            <a:ln w="31750">
              <a:headEnd type="triangle" w="lg" len="lg"/>
              <a:tailEnd type="none" w="lg" len="med"/>
            </a:ln>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24A1255E-0B28-1E66-06F8-D2D1AB6DF791}"/>
                </a:ext>
              </a:extLst>
            </p:cNvPr>
            <p:cNvSpPr txBox="1"/>
            <p:nvPr/>
          </p:nvSpPr>
          <p:spPr>
            <a:xfrm>
              <a:off x="6107185" y="4423202"/>
              <a:ext cx="1950529" cy="646331"/>
            </a:xfrm>
            <a:prstGeom prst="rect">
              <a:avLst/>
            </a:prstGeom>
          </p:spPr>
          <p:txBody>
            <a:bodyPr wrap="square" rtlCol="0">
              <a:spAutoFit/>
            </a:bodyPr>
            <a:lstStyle/>
            <a:p>
              <a:r>
                <a:rPr lang="en-US" dirty="0">
                  <a:latin typeface="Avenir Book" panose="02000503020000020003" pitchFamily="2" charset="0"/>
                </a:rPr>
                <a:t>Reduced entropy </a:t>
              </a:r>
            </a:p>
            <a:p>
              <a:r>
                <a:rPr lang="en-US" dirty="0">
                  <a:latin typeface="Avenir Book" panose="02000503020000020003" pitchFamily="2" charset="0"/>
                </a:rPr>
                <a:t>of trajectories</a:t>
              </a:r>
            </a:p>
          </p:txBody>
        </p:sp>
        <p:pic>
          <p:nvPicPr>
            <p:cNvPr id="31" name="Picture 30">
              <a:extLst>
                <a:ext uri="{FF2B5EF4-FFF2-40B4-BE49-F238E27FC236}">
                  <a16:creationId xmlns:a16="http://schemas.microsoft.com/office/drawing/2014/main" id="{550917BC-2349-96B5-101E-C52ABBFB0B3F}"/>
                </a:ext>
              </a:extLst>
            </p:cNvPr>
            <p:cNvPicPr>
              <a:picLocks noChangeAspect="1"/>
            </p:cNvPicPr>
            <p:nvPr/>
          </p:nvPicPr>
          <p:blipFill>
            <a:blip r:embed="rId6"/>
            <a:stretch>
              <a:fillRect/>
            </a:stretch>
          </p:blipFill>
          <p:spPr>
            <a:xfrm>
              <a:off x="5625617" y="5426863"/>
              <a:ext cx="2913663" cy="395878"/>
            </a:xfrm>
            <a:prstGeom prst="rect">
              <a:avLst/>
            </a:prstGeom>
          </p:spPr>
        </p:pic>
      </p:grpSp>
    </p:spTree>
    <p:extLst>
      <p:ext uri="{BB962C8B-B14F-4D97-AF65-F5344CB8AC3E}">
        <p14:creationId xmlns:p14="http://schemas.microsoft.com/office/powerpoint/2010/main" val="3225006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DFEB4-4D3C-D8E9-2F92-8BAEFC41A7A5}"/>
              </a:ext>
            </a:extLst>
          </p:cNvPr>
          <p:cNvSpPr>
            <a:spLocks noGrp="1"/>
          </p:cNvSpPr>
          <p:nvPr>
            <p:ph type="title"/>
          </p:nvPr>
        </p:nvSpPr>
        <p:spPr>
          <a:xfrm>
            <a:off x="838200" y="35116"/>
            <a:ext cx="10515600" cy="1325563"/>
          </a:xfrm>
        </p:spPr>
        <p:txBody>
          <a:bodyPr/>
          <a:lstStyle/>
          <a:p>
            <a:pPr algn="ctr"/>
            <a:r>
              <a:rPr lang="en-US" dirty="0"/>
              <a:t>Takeaway</a:t>
            </a:r>
          </a:p>
        </p:txBody>
      </p:sp>
      <p:sp>
        <p:nvSpPr>
          <p:cNvPr id="5" name="TextBox 4">
            <a:extLst>
              <a:ext uri="{FF2B5EF4-FFF2-40B4-BE49-F238E27FC236}">
                <a16:creationId xmlns:a16="http://schemas.microsoft.com/office/drawing/2014/main" id="{EB98ACC0-1042-90BD-ACA0-49AC48136F08}"/>
              </a:ext>
            </a:extLst>
          </p:cNvPr>
          <p:cNvSpPr txBox="1"/>
          <p:nvPr/>
        </p:nvSpPr>
        <p:spPr>
          <a:xfrm>
            <a:off x="2071102" y="3564555"/>
            <a:ext cx="413896" cy="646331"/>
          </a:xfrm>
          <a:prstGeom prst="rect">
            <a:avLst/>
          </a:prstGeom>
          <a:noFill/>
        </p:spPr>
        <p:txBody>
          <a:bodyPr wrap="none" rtlCol="0">
            <a:spAutoFit/>
          </a:bodyPr>
          <a:lstStyle/>
          <a:p>
            <a:r>
              <a:rPr lang="en-US" sz="3600" b="1" dirty="0"/>
              <a:t>+</a:t>
            </a:r>
          </a:p>
        </p:txBody>
      </p:sp>
      <p:sp>
        <p:nvSpPr>
          <p:cNvPr id="9" name="TextBox 8">
            <a:extLst>
              <a:ext uri="{FF2B5EF4-FFF2-40B4-BE49-F238E27FC236}">
                <a16:creationId xmlns:a16="http://schemas.microsoft.com/office/drawing/2014/main" id="{FA8D1587-462C-A41C-C6A5-FECB034D1270}"/>
              </a:ext>
            </a:extLst>
          </p:cNvPr>
          <p:cNvSpPr txBox="1"/>
          <p:nvPr/>
        </p:nvSpPr>
        <p:spPr>
          <a:xfrm>
            <a:off x="8532699" y="2218144"/>
            <a:ext cx="3202287" cy="369332"/>
          </a:xfrm>
          <a:prstGeom prst="rect">
            <a:avLst/>
          </a:prstGeom>
          <a:noFill/>
        </p:spPr>
        <p:txBody>
          <a:bodyPr wrap="none" rtlCol="0">
            <a:spAutoFit/>
          </a:bodyPr>
          <a:lstStyle/>
          <a:p>
            <a:r>
              <a:rPr lang="en-US" b="1" dirty="0"/>
              <a:t>Reduced entropy of trajectories</a:t>
            </a:r>
          </a:p>
        </p:txBody>
      </p:sp>
      <p:sp>
        <p:nvSpPr>
          <p:cNvPr id="10" name="TextBox 9">
            <a:extLst>
              <a:ext uri="{FF2B5EF4-FFF2-40B4-BE49-F238E27FC236}">
                <a16:creationId xmlns:a16="http://schemas.microsoft.com/office/drawing/2014/main" id="{F204D1BD-C8AE-AB08-9C19-EA489E5E28C5}"/>
              </a:ext>
            </a:extLst>
          </p:cNvPr>
          <p:cNvSpPr txBox="1"/>
          <p:nvPr/>
        </p:nvSpPr>
        <p:spPr>
          <a:xfrm>
            <a:off x="5322194" y="2218144"/>
            <a:ext cx="1804020" cy="369332"/>
          </a:xfrm>
          <a:prstGeom prst="rect">
            <a:avLst/>
          </a:prstGeom>
          <a:noFill/>
        </p:spPr>
        <p:txBody>
          <a:bodyPr wrap="none" rtlCol="0">
            <a:spAutoFit/>
          </a:bodyPr>
          <a:lstStyle/>
          <a:p>
            <a:r>
              <a:rPr lang="en-US" b="1" dirty="0"/>
              <a:t>Resetting demon</a:t>
            </a:r>
          </a:p>
        </p:txBody>
      </p:sp>
      <p:sp>
        <p:nvSpPr>
          <p:cNvPr id="11" name="TextBox 10">
            <a:extLst>
              <a:ext uri="{FF2B5EF4-FFF2-40B4-BE49-F238E27FC236}">
                <a16:creationId xmlns:a16="http://schemas.microsoft.com/office/drawing/2014/main" id="{F8237379-B0C0-07CA-3B5C-86BA86A6D1AF}"/>
              </a:ext>
            </a:extLst>
          </p:cNvPr>
          <p:cNvSpPr txBox="1"/>
          <p:nvPr/>
        </p:nvSpPr>
        <p:spPr>
          <a:xfrm>
            <a:off x="4085894" y="3286887"/>
            <a:ext cx="439544" cy="707886"/>
          </a:xfrm>
          <a:prstGeom prst="rect">
            <a:avLst/>
          </a:prstGeom>
          <a:noFill/>
        </p:spPr>
        <p:txBody>
          <a:bodyPr wrap="none" rtlCol="0">
            <a:spAutoFit/>
          </a:bodyPr>
          <a:lstStyle/>
          <a:p>
            <a:r>
              <a:rPr lang="en-US" sz="4000" b="1" dirty="0"/>
              <a:t>=</a:t>
            </a:r>
          </a:p>
        </p:txBody>
      </p:sp>
      <p:pic>
        <p:nvPicPr>
          <p:cNvPr id="12" name="Picture 11">
            <a:extLst>
              <a:ext uri="{FF2B5EF4-FFF2-40B4-BE49-F238E27FC236}">
                <a16:creationId xmlns:a16="http://schemas.microsoft.com/office/drawing/2014/main" id="{6B166B10-8BE5-57A5-9F6F-75CD61673A36}"/>
              </a:ext>
            </a:extLst>
          </p:cNvPr>
          <p:cNvPicPr>
            <a:picLocks noChangeAspect="1"/>
          </p:cNvPicPr>
          <p:nvPr/>
        </p:nvPicPr>
        <p:blipFill>
          <a:blip r:embed="rId2"/>
          <a:stretch>
            <a:fillRect/>
          </a:stretch>
        </p:blipFill>
        <p:spPr>
          <a:xfrm>
            <a:off x="990478" y="4408766"/>
            <a:ext cx="2676399" cy="1297024"/>
          </a:xfrm>
          <a:prstGeom prst="rect">
            <a:avLst/>
          </a:prstGeom>
        </p:spPr>
      </p:pic>
      <p:pic>
        <p:nvPicPr>
          <p:cNvPr id="13" name="Picture 12">
            <a:extLst>
              <a:ext uri="{FF2B5EF4-FFF2-40B4-BE49-F238E27FC236}">
                <a16:creationId xmlns:a16="http://schemas.microsoft.com/office/drawing/2014/main" id="{8D7C3743-F1CA-326F-C9C1-7915BCDDCA50}"/>
              </a:ext>
            </a:extLst>
          </p:cNvPr>
          <p:cNvPicPr>
            <a:picLocks noChangeAspect="1"/>
          </p:cNvPicPr>
          <p:nvPr/>
        </p:nvPicPr>
        <p:blipFill>
          <a:blip r:embed="rId3"/>
          <a:stretch>
            <a:fillRect/>
          </a:stretch>
        </p:blipFill>
        <p:spPr>
          <a:xfrm>
            <a:off x="702099" y="1680245"/>
            <a:ext cx="2957204" cy="2089389"/>
          </a:xfrm>
          <a:prstGeom prst="rect">
            <a:avLst/>
          </a:prstGeom>
        </p:spPr>
      </p:pic>
      <p:pic>
        <p:nvPicPr>
          <p:cNvPr id="14" name="Picture 13">
            <a:extLst>
              <a:ext uri="{FF2B5EF4-FFF2-40B4-BE49-F238E27FC236}">
                <a16:creationId xmlns:a16="http://schemas.microsoft.com/office/drawing/2014/main" id="{226E1DC9-B922-AD45-6640-63AFF05F112E}"/>
              </a:ext>
            </a:extLst>
          </p:cNvPr>
          <p:cNvPicPr>
            <a:picLocks noChangeAspect="1"/>
          </p:cNvPicPr>
          <p:nvPr/>
        </p:nvPicPr>
        <p:blipFill>
          <a:blip r:embed="rId4"/>
          <a:stretch>
            <a:fillRect/>
          </a:stretch>
        </p:blipFill>
        <p:spPr>
          <a:xfrm>
            <a:off x="8677010" y="3524852"/>
            <a:ext cx="2913663" cy="395878"/>
          </a:xfrm>
          <a:prstGeom prst="rect">
            <a:avLst/>
          </a:prstGeom>
        </p:spPr>
      </p:pic>
      <p:sp>
        <p:nvSpPr>
          <p:cNvPr id="15" name="TextBox 14">
            <a:extLst>
              <a:ext uri="{FF2B5EF4-FFF2-40B4-BE49-F238E27FC236}">
                <a16:creationId xmlns:a16="http://schemas.microsoft.com/office/drawing/2014/main" id="{847AEE39-DB5B-B12E-3EAA-55215AA209B5}"/>
              </a:ext>
            </a:extLst>
          </p:cNvPr>
          <p:cNvSpPr txBox="1"/>
          <p:nvPr/>
        </p:nvSpPr>
        <p:spPr>
          <a:xfrm>
            <a:off x="7942470" y="3268793"/>
            <a:ext cx="439544" cy="707886"/>
          </a:xfrm>
          <a:prstGeom prst="rect">
            <a:avLst/>
          </a:prstGeom>
          <a:noFill/>
        </p:spPr>
        <p:txBody>
          <a:bodyPr wrap="none" rtlCol="0">
            <a:spAutoFit/>
          </a:bodyPr>
          <a:lstStyle/>
          <a:p>
            <a:r>
              <a:rPr lang="en-US" sz="4000" b="1" dirty="0"/>
              <a:t>=</a:t>
            </a:r>
          </a:p>
        </p:txBody>
      </p:sp>
      <p:pic>
        <p:nvPicPr>
          <p:cNvPr id="16" name="Picture 15">
            <a:extLst>
              <a:ext uri="{FF2B5EF4-FFF2-40B4-BE49-F238E27FC236}">
                <a16:creationId xmlns:a16="http://schemas.microsoft.com/office/drawing/2014/main" id="{20BCDF4D-FCEF-70D8-59E3-AB6BCD531A72}"/>
              </a:ext>
            </a:extLst>
          </p:cNvPr>
          <p:cNvPicPr>
            <a:picLocks noChangeAspect="1"/>
          </p:cNvPicPr>
          <p:nvPr/>
        </p:nvPicPr>
        <p:blipFill>
          <a:blip r:embed="rId5"/>
          <a:stretch>
            <a:fillRect/>
          </a:stretch>
        </p:blipFill>
        <p:spPr>
          <a:xfrm>
            <a:off x="4677526" y="2812062"/>
            <a:ext cx="3202287" cy="2376393"/>
          </a:xfrm>
          <a:prstGeom prst="rect">
            <a:avLst/>
          </a:prstGeom>
        </p:spPr>
      </p:pic>
      <p:sp>
        <p:nvSpPr>
          <p:cNvPr id="20" name="TextBox 19">
            <a:extLst>
              <a:ext uri="{FF2B5EF4-FFF2-40B4-BE49-F238E27FC236}">
                <a16:creationId xmlns:a16="http://schemas.microsoft.com/office/drawing/2014/main" id="{775F14D4-5182-AA3D-E374-62C189734FC0}"/>
              </a:ext>
            </a:extLst>
          </p:cNvPr>
          <p:cNvSpPr txBox="1"/>
          <p:nvPr/>
        </p:nvSpPr>
        <p:spPr>
          <a:xfrm>
            <a:off x="4959955" y="5435150"/>
            <a:ext cx="3202287" cy="646331"/>
          </a:xfrm>
          <a:prstGeom prst="rect">
            <a:avLst/>
          </a:prstGeom>
          <a:noFill/>
        </p:spPr>
        <p:txBody>
          <a:bodyPr wrap="square" rtlCol="0">
            <a:spAutoFit/>
          </a:bodyPr>
          <a:lstStyle/>
          <a:p>
            <a:r>
              <a:rPr lang="en-US" i="1" dirty="0"/>
              <a:t>Proofreading, checkpoints, dynamic instability…</a:t>
            </a:r>
          </a:p>
        </p:txBody>
      </p:sp>
      <p:sp>
        <p:nvSpPr>
          <p:cNvPr id="21" name="TextBox 20">
            <a:extLst>
              <a:ext uri="{FF2B5EF4-FFF2-40B4-BE49-F238E27FC236}">
                <a16:creationId xmlns:a16="http://schemas.microsoft.com/office/drawing/2014/main" id="{9A139C09-40C3-6DF1-8C61-4E9DF39384FB}"/>
              </a:ext>
            </a:extLst>
          </p:cNvPr>
          <p:cNvSpPr txBox="1"/>
          <p:nvPr/>
        </p:nvSpPr>
        <p:spPr>
          <a:xfrm>
            <a:off x="8729578" y="5435150"/>
            <a:ext cx="2808526" cy="646331"/>
          </a:xfrm>
          <a:prstGeom prst="rect">
            <a:avLst/>
          </a:prstGeom>
          <a:noFill/>
        </p:spPr>
        <p:txBody>
          <a:bodyPr wrap="square" rtlCol="0">
            <a:spAutoFit/>
          </a:bodyPr>
          <a:lstStyle/>
          <a:p>
            <a:pPr algn="ctr"/>
            <a:r>
              <a:rPr lang="en-US" i="1" dirty="0"/>
              <a:t>More predictable, stereotyped behavior</a:t>
            </a:r>
          </a:p>
        </p:txBody>
      </p:sp>
    </p:spTree>
    <p:extLst>
      <p:ext uri="{BB962C8B-B14F-4D97-AF65-F5344CB8AC3E}">
        <p14:creationId xmlns:p14="http://schemas.microsoft.com/office/powerpoint/2010/main" val="14193465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C892C081-10F7-5F87-9AF2-3F7865465878}"/>
              </a:ext>
            </a:extLst>
          </p:cNvPr>
          <p:cNvPicPr>
            <a:picLocks noChangeAspect="1"/>
          </p:cNvPicPr>
          <p:nvPr/>
        </p:nvPicPr>
        <p:blipFill rotWithShape="1">
          <a:blip r:embed="rId3"/>
          <a:srcRect r="62974" b="45389"/>
          <a:stretch/>
        </p:blipFill>
        <p:spPr>
          <a:xfrm>
            <a:off x="388880" y="1335745"/>
            <a:ext cx="5273989" cy="2678694"/>
          </a:xfrm>
          <a:prstGeom prst="rect">
            <a:avLst/>
          </a:prstGeom>
        </p:spPr>
      </p:pic>
      <p:sp>
        <p:nvSpPr>
          <p:cNvPr id="2" name="TextBox 1">
            <a:extLst>
              <a:ext uri="{FF2B5EF4-FFF2-40B4-BE49-F238E27FC236}">
                <a16:creationId xmlns:a16="http://schemas.microsoft.com/office/drawing/2014/main" id="{5A2CACA7-EE24-C2CE-EF53-C98A8CE7D252}"/>
              </a:ext>
            </a:extLst>
          </p:cNvPr>
          <p:cNvSpPr txBox="1"/>
          <p:nvPr/>
        </p:nvSpPr>
        <p:spPr>
          <a:xfrm>
            <a:off x="277369" y="234083"/>
            <a:ext cx="11803119" cy="523220"/>
          </a:xfrm>
          <a:prstGeom prst="rect">
            <a:avLst/>
          </a:prstGeom>
          <a:noFill/>
        </p:spPr>
        <p:txBody>
          <a:bodyPr wrap="square" rtlCol="0">
            <a:spAutoFit/>
          </a:bodyPr>
          <a:lstStyle/>
          <a:p>
            <a:pPr algn="ctr"/>
            <a:r>
              <a:rPr lang="en-GB" sz="2800" b="1" dirty="0">
                <a:latin typeface="+mj-lt"/>
              </a:rPr>
              <a:t>Navigating high-dimensional state spaces</a:t>
            </a:r>
          </a:p>
        </p:txBody>
      </p:sp>
      <p:sp>
        <p:nvSpPr>
          <p:cNvPr id="26" name="TextBox 25">
            <a:extLst>
              <a:ext uri="{FF2B5EF4-FFF2-40B4-BE49-F238E27FC236}">
                <a16:creationId xmlns:a16="http://schemas.microsoft.com/office/drawing/2014/main" id="{6B01B3A9-1290-FEB9-1DDE-C08A5D219892}"/>
              </a:ext>
            </a:extLst>
          </p:cNvPr>
          <p:cNvSpPr txBox="1"/>
          <p:nvPr/>
        </p:nvSpPr>
        <p:spPr>
          <a:xfrm>
            <a:off x="190324" y="936630"/>
            <a:ext cx="8332171" cy="369332"/>
          </a:xfrm>
          <a:prstGeom prst="rect">
            <a:avLst/>
          </a:prstGeom>
        </p:spPr>
        <p:txBody>
          <a:bodyPr wrap="square" rtlCol="0">
            <a:spAutoFit/>
          </a:bodyPr>
          <a:lstStyle/>
          <a:p>
            <a:r>
              <a:rPr lang="en-US" dirty="0">
                <a:latin typeface="Avenir Book" panose="02000503020000020003" pitchFamily="2" charset="0"/>
              </a:rPr>
              <a:t>Cell divides after completing a set of actions in any sequence / combination</a:t>
            </a:r>
            <a:endParaRPr lang="en-GB" dirty="0">
              <a:latin typeface="Avenir Book" panose="02000503020000020003" pitchFamily="2" charset="0"/>
            </a:endParaRPr>
          </a:p>
        </p:txBody>
      </p:sp>
      <p:pic>
        <p:nvPicPr>
          <p:cNvPr id="5" name="Picture 4" descr="A screenshot of a computer&#10;&#10;Description automatically generated">
            <a:extLst>
              <a:ext uri="{FF2B5EF4-FFF2-40B4-BE49-F238E27FC236}">
                <a16:creationId xmlns:a16="http://schemas.microsoft.com/office/drawing/2014/main" id="{F1B9B723-2BAB-44C4-54B0-2C0265BE707D}"/>
              </a:ext>
            </a:extLst>
          </p:cNvPr>
          <p:cNvPicPr>
            <a:picLocks noChangeAspect="1"/>
          </p:cNvPicPr>
          <p:nvPr/>
        </p:nvPicPr>
        <p:blipFill rotWithShape="1">
          <a:blip r:embed="rId3"/>
          <a:srcRect t="56505" r="62974" b="527"/>
          <a:stretch/>
        </p:blipFill>
        <p:spPr>
          <a:xfrm>
            <a:off x="657485" y="4213784"/>
            <a:ext cx="5273989" cy="2107579"/>
          </a:xfrm>
          <a:prstGeom prst="rect">
            <a:avLst/>
          </a:prstGeom>
        </p:spPr>
      </p:pic>
      <p:sp>
        <p:nvSpPr>
          <p:cNvPr id="6" name="TextBox 5">
            <a:extLst>
              <a:ext uri="{FF2B5EF4-FFF2-40B4-BE49-F238E27FC236}">
                <a16:creationId xmlns:a16="http://schemas.microsoft.com/office/drawing/2014/main" id="{7AAB97CC-FB7E-5A76-EDB6-9A8766B0D6EF}"/>
              </a:ext>
            </a:extLst>
          </p:cNvPr>
          <p:cNvSpPr txBox="1"/>
          <p:nvPr/>
        </p:nvSpPr>
        <p:spPr>
          <a:xfrm>
            <a:off x="278780" y="3581061"/>
            <a:ext cx="503664" cy="369332"/>
          </a:xfrm>
          <a:prstGeom prst="rect">
            <a:avLst/>
          </a:prstGeom>
          <a:noFill/>
        </p:spPr>
        <p:txBody>
          <a:bodyPr wrap="none" rtlCol="0">
            <a:spAutoFit/>
          </a:bodyPr>
          <a:lstStyle/>
          <a:p>
            <a:r>
              <a:rPr lang="en-US" b="1" i="1" dirty="0"/>
              <a:t>cell</a:t>
            </a:r>
          </a:p>
        </p:txBody>
      </p:sp>
      <p:pic>
        <p:nvPicPr>
          <p:cNvPr id="8" name="Picture 7">
            <a:extLst>
              <a:ext uri="{FF2B5EF4-FFF2-40B4-BE49-F238E27FC236}">
                <a16:creationId xmlns:a16="http://schemas.microsoft.com/office/drawing/2014/main" id="{1DFBDE1D-61EF-3AC7-7A3B-D6E5A0D271B1}"/>
              </a:ext>
            </a:extLst>
          </p:cNvPr>
          <p:cNvPicPr>
            <a:picLocks noChangeAspect="1"/>
          </p:cNvPicPr>
          <p:nvPr/>
        </p:nvPicPr>
        <p:blipFill>
          <a:blip r:embed="rId4"/>
          <a:stretch>
            <a:fillRect/>
          </a:stretch>
        </p:blipFill>
        <p:spPr>
          <a:xfrm>
            <a:off x="59812" y="3612886"/>
            <a:ext cx="805806" cy="748758"/>
          </a:xfrm>
          <a:prstGeom prst="rect">
            <a:avLst/>
          </a:prstGeom>
        </p:spPr>
      </p:pic>
      <p:pic>
        <p:nvPicPr>
          <p:cNvPr id="9" name="Picture 8">
            <a:extLst>
              <a:ext uri="{FF2B5EF4-FFF2-40B4-BE49-F238E27FC236}">
                <a16:creationId xmlns:a16="http://schemas.microsoft.com/office/drawing/2014/main" id="{01D1F994-08F0-5403-2AF6-29CB5431EB26}"/>
              </a:ext>
            </a:extLst>
          </p:cNvPr>
          <p:cNvPicPr>
            <a:picLocks noChangeAspect="1"/>
          </p:cNvPicPr>
          <p:nvPr/>
        </p:nvPicPr>
        <p:blipFill>
          <a:blip r:embed="rId4"/>
          <a:stretch>
            <a:fillRect/>
          </a:stretch>
        </p:blipFill>
        <p:spPr>
          <a:xfrm>
            <a:off x="5528571" y="1899551"/>
            <a:ext cx="805806" cy="748758"/>
          </a:xfrm>
          <a:prstGeom prst="rect">
            <a:avLst/>
          </a:prstGeom>
        </p:spPr>
      </p:pic>
      <p:pic>
        <p:nvPicPr>
          <p:cNvPr id="10" name="Picture 9">
            <a:extLst>
              <a:ext uri="{FF2B5EF4-FFF2-40B4-BE49-F238E27FC236}">
                <a16:creationId xmlns:a16="http://schemas.microsoft.com/office/drawing/2014/main" id="{277B98C2-F603-FC7B-116B-4ECEAD51AC6A}"/>
              </a:ext>
            </a:extLst>
          </p:cNvPr>
          <p:cNvPicPr>
            <a:picLocks noChangeAspect="1"/>
          </p:cNvPicPr>
          <p:nvPr/>
        </p:nvPicPr>
        <p:blipFill>
          <a:blip r:embed="rId4"/>
          <a:stretch>
            <a:fillRect/>
          </a:stretch>
        </p:blipFill>
        <p:spPr>
          <a:xfrm>
            <a:off x="5531676" y="2648309"/>
            <a:ext cx="805806" cy="748758"/>
          </a:xfrm>
          <a:prstGeom prst="rect">
            <a:avLst/>
          </a:prstGeom>
        </p:spPr>
      </p:pic>
      <p:grpSp>
        <p:nvGrpSpPr>
          <p:cNvPr id="11" name="Group 10">
            <a:extLst>
              <a:ext uri="{FF2B5EF4-FFF2-40B4-BE49-F238E27FC236}">
                <a16:creationId xmlns:a16="http://schemas.microsoft.com/office/drawing/2014/main" id="{FD6342BB-1852-BA29-F514-FA754D31FA65}"/>
              </a:ext>
            </a:extLst>
          </p:cNvPr>
          <p:cNvGrpSpPr/>
          <p:nvPr/>
        </p:nvGrpSpPr>
        <p:grpSpPr>
          <a:xfrm>
            <a:off x="10789161" y="5207430"/>
            <a:ext cx="1291327" cy="1658426"/>
            <a:chOff x="10789161" y="5207430"/>
            <a:chExt cx="1291327" cy="1658426"/>
          </a:xfrm>
        </p:grpSpPr>
        <p:sp>
          <p:nvSpPr>
            <p:cNvPr id="3" name="TextBox 2">
              <a:extLst>
                <a:ext uri="{FF2B5EF4-FFF2-40B4-BE49-F238E27FC236}">
                  <a16:creationId xmlns:a16="http://schemas.microsoft.com/office/drawing/2014/main" id="{A6F5A1D9-2313-619A-5B89-BC5618E2637D}"/>
                </a:ext>
              </a:extLst>
            </p:cNvPr>
            <p:cNvSpPr txBox="1"/>
            <p:nvPr/>
          </p:nvSpPr>
          <p:spPr>
            <a:xfrm>
              <a:off x="10789161" y="6219525"/>
              <a:ext cx="1291327" cy="646331"/>
            </a:xfrm>
            <a:prstGeom prst="rect">
              <a:avLst/>
            </a:prstGeom>
          </p:spPr>
          <p:txBody>
            <a:bodyPr wrap="square" rtlCol="0">
              <a:spAutoFit/>
            </a:bodyPr>
            <a:lstStyle/>
            <a:p>
              <a:endParaRPr lang="en-US" dirty="0">
                <a:latin typeface="Avenir Book" panose="02000503020000020003" pitchFamily="2" charset="0"/>
              </a:endParaRPr>
            </a:p>
            <a:p>
              <a:r>
                <a:rPr lang="en-US" dirty="0">
                  <a:latin typeface="Avenir Book" panose="02000503020000020003" pitchFamily="2" charset="0"/>
                </a:rPr>
                <a:t>R. Phillips</a:t>
              </a:r>
              <a:endParaRPr lang="en-GB" dirty="0">
                <a:latin typeface="Avenir Book" panose="02000503020000020003" pitchFamily="2" charset="0"/>
              </a:endParaRPr>
            </a:p>
          </p:txBody>
        </p:sp>
        <p:pic>
          <p:nvPicPr>
            <p:cNvPr id="7" name="Picture 6">
              <a:extLst>
                <a:ext uri="{FF2B5EF4-FFF2-40B4-BE49-F238E27FC236}">
                  <a16:creationId xmlns:a16="http://schemas.microsoft.com/office/drawing/2014/main" id="{71FC3564-8D35-DF52-5BE7-8CB4197F21EF}"/>
                </a:ext>
              </a:extLst>
            </p:cNvPr>
            <p:cNvPicPr>
              <a:picLocks noChangeAspect="1"/>
            </p:cNvPicPr>
            <p:nvPr/>
          </p:nvPicPr>
          <p:blipFill>
            <a:blip r:embed="rId5"/>
            <a:stretch>
              <a:fillRect/>
            </a:stretch>
          </p:blipFill>
          <p:spPr>
            <a:xfrm>
              <a:off x="10899645" y="5207430"/>
              <a:ext cx="1108517" cy="1335259"/>
            </a:xfrm>
            <a:prstGeom prst="rect">
              <a:avLst/>
            </a:prstGeom>
          </p:spPr>
        </p:pic>
      </p:grpSp>
    </p:spTree>
    <p:extLst>
      <p:ext uri="{BB962C8B-B14F-4D97-AF65-F5344CB8AC3E}">
        <p14:creationId xmlns:p14="http://schemas.microsoft.com/office/powerpoint/2010/main" val="101206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5FF07472-2C10-993B-87CB-697F56601DDC}"/>
              </a:ext>
            </a:extLst>
          </p:cNvPr>
          <p:cNvPicPr>
            <a:picLocks noChangeAspect="1"/>
          </p:cNvPicPr>
          <p:nvPr/>
        </p:nvPicPr>
        <p:blipFill rotWithShape="1">
          <a:blip r:embed="rId3"/>
          <a:srcRect l="62974" b="48357"/>
          <a:stretch/>
        </p:blipFill>
        <p:spPr>
          <a:xfrm>
            <a:off x="6798526" y="1481353"/>
            <a:ext cx="5273989" cy="2533086"/>
          </a:xfrm>
          <a:prstGeom prst="rect">
            <a:avLst/>
          </a:prstGeom>
        </p:spPr>
      </p:pic>
      <p:sp>
        <p:nvSpPr>
          <p:cNvPr id="3" name="Rounded Rectangle 2">
            <a:extLst>
              <a:ext uri="{FF2B5EF4-FFF2-40B4-BE49-F238E27FC236}">
                <a16:creationId xmlns:a16="http://schemas.microsoft.com/office/drawing/2014/main" id="{C2E6399A-1760-0E37-6AD7-9638A3BEA2C0}"/>
              </a:ext>
            </a:extLst>
          </p:cNvPr>
          <p:cNvSpPr/>
          <p:nvPr/>
        </p:nvSpPr>
        <p:spPr>
          <a:xfrm>
            <a:off x="3547158" y="-654608"/>
            <a:ext cx="3077381" cy="354934"/>
          </a:xfrm>
          <a:prstGeom prst="roundRect">
            <a:avLst/>
          </a:prstGeom>
          <a:solidFill>
            <a:srgbClr val="FFDE27">
              <a:alpha val="2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5A2CACA7-EE24-C2CE-EF53-C98A8CE7D252}"/>
              </a:ext>
            </a:extLst>
          </p:cNvPr>
          <p:cNvSpPr txBox="1"/>
          <p:nvPr/>
        </p:nvSpPr>
        <p:spPr>
          <a:xfrm>
            <a:off x="269396" y="182540"/>
            <a:ext cx="11803119" cy="523220"/>
          </a:xfrm>
          <a:prstGeom prst="rect">
            <a:avLst/>
          </a:prstGeom>
          <a:noFill/>
        </p:spPr>
        <p:txBody>
          <a:bodyPr wrap="square" rtlCol="0">
            <a:spAutoFit/>
          </a:bodyPr>
          <a:lstStyle/>
          <a:p>
            <a:pPr algn="ctr"/>
            <a:r>
              <a:rPr lang="en-GB" sz="2800" b="1" dirty="0">
                <a:latin typeface="+mj-lt"/>
              </a:rPr>
              <a:t>Fast self-replication selects for resetting demons</a:t>
            </a:r>
          </a:p>
        </p:txBody>
      </p:sp>
      <p:pic>
        <p:nvPicPr>
          <p:cNvPr id="4" name="Picture 3" descr="A screenshot of a computer&#10;&#10;Description automatically generated">
            <a:extLst>
              <a:ext uri="{FF2B5EF4-FFF2-40B4-BE49-F238E27FC236}">
                <a16:creationId xmlns:a16="http://schemas.microsoft.com/office/drawing/2014/main" id="{D376A48B-1C41-B888-45AD-CB479D7A2A7B}"/>
              </a:ext>
            </a:extLst>
          </p:cNvPr>
          <p:cNvPicPr>
            <a:picLocks noChangeAspect="1"/>
          </p:cNvPicPr>
          <p:nvPr/>
        </p:nvPicPr>
        <p:blipFill rotWithShape="1">
          <a:blip r:embed="rId3"/>
          <a:srcRect r="62974" b="45389"/>
          <a:stretch/>
        </p:blipFill>
        <p:spPr>
          <a:xfrm>
            <a:off x="388880" y="1335745"/>
            <a:ext cx="5273989" cy="2678694"/>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538C6AB3-37DA-AA8E-9676-64AB56ACE9EF}"/>
              </a:ext>
            </a:extLst>
          </p:cNvPr>
          <p:cNvPicPr>
            <a:picLocks noChangeAspect="1"/>
          </p:cNvPicPr>
          <p:nvPr/>
        </p:nvPicPr>
        <p:blipFill rotWithShape="1">
          <a:blip r:embed="rId3"/>
          <a:srcRect t="56505" r="62974" b="527"/>
          <a:stretch/>
        </p:blipFill>
        <p:spPr>
          <a:xfrm>
            <a:off x="657485" y="4213784"/>
            <a:ext cx="5273989" cy="2107579"/>
          </a:xfrm>
          <a:prstGeom prst="rect">
            <a:avLst/>
          </a:prstGeom>
        </p:spPr>
      </p:pic>
      <p:pic>
        <p:nvPicPr>
          <p:cNvPr id="9" name="Picture 8">
            <a:extLst>
              <a:ext uri="{FF2B5EF4-FFF2-40B4-BE49-F238E27FC236}">
                <a16:creationId xmlns:a16="http://schemas.microsoft.com/office/drawing/2014/main" id="{0EFAEA1D-F8BD-8584-5CF5-59341A94B993}"/>
              </a:ext>
            </a:extLst>
          </p:cNvPr>
          <p:cNvPicPr>
            <a:picLocks noChangeAspect="1"/>
          </p:cNvPicPr>
          <p:nvPr/>
        </p:nvPicPr>
        <p:blipFill>
          <a:blip r:embed="rId4"/>
          <a:stretch>
            <a:fillRect/>
          </a:stretch>
        </p:blipFill>
        <p:spPr>
          <a:xfrm>
            <a:off x="7142479" y="5040511"/>
            <a:ext cx="4489475" cy="897895"/>
          </a:xfrm>
          <a:prstGeom prst="rect">
            <a:avLst/>
          </a:prstGeom>
        </p:spPr>
      </p:pic>
    </p:spTree>
    <p:extLst>
      <p:ext uri="{BB962C8B-B14F-4D97-AF65-F5344CB8AC3E}">
        <p14:creationId xmlns:p14="http://schemas.microsoft.com/office/powerpoint/2010/main" val="85514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5FF07472-2C10-993B-87CB-697F56601DDC}"/>
              </a:ext>
            </a:extLst>
          </p:cNvPr>
          <p:cNvPicPr>
            <a:picLocks noChangeAspect="1"/>
          </p:cNvPicPr>
          <p:nvPr/>
        </p:nvPicPr>
        <p:blipFill rotWithShape="1">
          <a:blip r:embed="rId3"/>
          <a:srcRect l="62974"/>
          <a:stretch/>
        </p:blipFill>
        <p:spPr>
          <a:xfrm>
            <a:off x="6798526" y="1481353"/>
            <a:ext cx="5273989" cy="4905008"/>
          </a:xfrm>
          <a:prstGeom prst="rect">
            <a:avLst/>
          </a:prstGeom>
        </p:spPr>
      </p:pic>
      <p:sp>
        <p:nvSpPr>
          <p:cNvPr id="3" name="Rounded Rectangle 2">
            <a:extLst>
              <a:ext uri="{FF2B5EF4-FFF2-40B4-BE49-F238E27FC236}">
                <a16:creationId xmlns:a16="http://schemas.microsoft.com/office/drawing/2014/main" id="{C2E6399A-1760-0E37-6AD7-9638A3BEA2C0}"/>
              </a:ext>
            </a:extLst>
          </p:cNvPr>
          <p:cNvSpPr/>
          <p:nvPr/>
        </p:nvSpPr>
        <p:spPr>
          <a:xfrm>
            <a:off x="5877762" y="-420839"/>
            <a:ext cx="3077381" cy="354934"/>
          </a:xfrm>
          <a:prstGeom prst="roundRect">
            <a:avLst/>
          </a:prstGeom>
          <a:solidFill>
            <a:srgbClr val="FFDE27">
              <a:alpha val="2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5A2CACA7-EE24-C2CE-EF53-C98A8CE7D252}"/>
              </a:ext>
            </a:extLst>
          </p:cNvPr>
          <p:cNvSpPr txBox="1"/>
          <p:nvPr/>
        </p:nvSpPr>
        <p:spPr>
          <a:xfrm>
            <a:off x="194440" y="203055"/>
            <a:ext cx="11803119" cy="523220"/>
          </a:xfrm>
          <a:prstGeom prst="rect">
            <a:avLst/>
          </a:prstGeom>
          <a:noFill/>
        </p:spPr>
        <p:txBody>
          <a:bodyPr wrap="square" rtlCol="0">
            <a:spAutoFit/>
          </a:bodyPr>
          <a:lstStyle/>
          <a:p>
            <a:pPr algn="ctr"/>
            <a:r>
              <a:rPr lang="en-GB" sz="2800" b="1" dirty="0">
                <a:latin typeface="+mj-lt"/>
              </a:rPr>
              <a:t>Resetting demons reduce entropy of realized paths</a:t>
            </a:r>
          </a:p>
        </p:txBody>
      </p:sp>
      <p:sp>
        <p:nvSpPr>
          <p:cNvPr id="8" name="TextBox 7">
            <a:extLst>
              <a:ext uri="{FF2B5EF4-FFF2-40B4-BE49-F238E27FC236}">
                <a16:creationId xmlns:a16="http://schemas.microsoft.com/office/drawing/2014/main" id="{3C07136B-186F-AE6B-A1A6-C1576EE8DB03}"/>
              </a:ext>
            </a:extLst>
          </p:cNvPr>
          <p:cNvSpPr txBox="1"/>
          <p:nvPr/>
        </p:nvSpPr>
        <p:spPr>
          <a:xfrm>
            <a:off x="6335254" y="-1201650"/>
            <a:ext cx="3100266" cy="646331"/>
          </a:xfrm>
          <a:prstGeom prst="rect">
            <a:avLst/>
          </a:prstGeom>
        </p:spPr>
        <p:txBody>
          <a:bodyPr wrap="square" rtlCol="0">
            <a:spAutoFit/>
          </a:bodyPr>
          <a:lstStyle/>
          <a:p>
            <a:r>
              <a:rPr lang="en-US" dirty="0">
                <a:latin typeface="Avenir Book" panose="02000503020000020003" pitchFamily="2" charset="0"/>
              </a:rPr>
              <a:t>Exponential self-replication:</a:t>
            </a:r>
          </a:p>
          <a:p>
            <a:r>
              <a:rPr lang="en-US" dirty="0">
                <a:latin typeface="Avenir Book" panose="02000503020000020003" pitchFamily="2" charset="0"/>
              </a:rPr>
              <a:t>Select for replication speed</a:t>
            </a:r>
            <a:endParaRPr lang="en-GB" dirty="0">
              <a:latin typeface="Avenir Book" panose="02000503020000020003" pitchFamily="2" charset="0"/>
            </a:endParaRPr>
          </a:p>
        </p:txBody>
      </p:sp>
      <p:sp>
        <p:nvSpPr>
          <p:cNvPr id="4" name="TextBox 3">
            <a:extLst>
              <a:ext uri="{FF2B5EF4-FFF2-40B4-BE49-F238E27FC236}">
                <a16:creationId xmlns:a16="http://schemas.microsoft.com/office/drawing/2014/main" id="{D7AE285B-780F-C2BA-666B-F14801BA3B0F}"/>
              </a:ext>
            </a:extLst>
          </p:cNvPr>
          <p:cNvSpPr txBox="1"/>
          <p:nvPr/>
        </p:nvSpPr>
        <p:spPr>
          <a:xfrm>
            <a:off x="355839" y="2599066"/>
            <a:ext cx="2911535" cy="369332"/>
          </a:xfrm>
          <a:prstGeom prst="rect">
            <a:avLst/>
          </a:prstGeom>
        </p:spPr>
        <p:txBody>
          <a:bodyPr wrap="square" rtlCol="0">
            <a:spAutoFit/>
          </a:bodyPr>
          <a:lstStyle/>
          <a:p>
            <a:r>
              <a:rPr lang="en-US" dirty="0">
                <a:latin typeface="Avenir Book" panose="02000503020000020003" pitchFamily="2" charset="0"/>
              </a:rPr>
              <a:t>Selection for speed alone</a:t>
            </a:r>
            <a:endParaRPr lang="en-GB" dirty="0">
              <a:latin typeface="Avenir Book" panose="02000503020000020003" pitchFamily="2" charset="0"/>
            </a:endParaRPr>
          </a:p>
        </p:txBody>
      </p:sp>
      <p:cxnSp>
        <p:nvCxnSpPr>
          <p:cNvPr id="7" name="Straight Arrow Connector 6">
            <a:extLst>
              <a:ext uri="{FF2B5EF4-FFF2-40B4-BE49-F238E27FC236}">
                <a16:creationId xmlns:a16="http://schemas.microsoft.com/office/drawing/2014/main" id="{A5AF82CA-EA69-4645-252A-FA34497F1C2E}"/>
              </a:ext>
            </a:extLst>
          </p:cNvPr>
          <p:cNvCxnSpPr>
            <a:cxnSpLocks/>
          </p:cNvCxnSpPr>
          <p:nvPr/>
        </p:nvCxnSpPr>
        <p:spPr>
          <a:xfrm flipV="1">
            <a:off x="1724439" y="2968398"/>
            <a:ext cx="0" cy="457766"/>
          </a:xfrm>
          <a:prstGeom prst="straightConnector1">
            <a:avLst/>
          </a:prstGeom>
          <a:ln w="31750">
            <a:headEnd type="triangle" w="lg" len="lg"/>
            <a:tailEnd type="none" w="lg" len="med"/>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CC435D51-988B-CE12-FC85-13BBABEFA97A}"/>
              </a:ext>
            </a:extLst>
          </p:cNvPr>
          <p:cNvSpPr txBox="1"/>
          <p:nvPr/>
        </p:nvSpPr>
        <p:spPr>
          <a:xfrm>
            <a:off x="82992" y="4816941"/>
            <a:ext cx="1086173" cy="1477328"/>
          </a:xfrm>
          <a:prstGeom prst="rect">
            <a:avLst/>
          </a:prstGeom>
        </p:spPr>
        <p:txBody>
          <a:bodyPr wrap="square" rtlCol="0">
            <a:spAutoFit/>
          </a:bodyPr>
          <a:lstStyle/>
          <a:p>
            <a:r>
              <a:rPr lang="en-US" dirty="0">
                <a:latin typeface="Avenir Book" panose="02000503020000020003" pitchFamily="2" charset="0"/>
              </a:rPr>
              <a:t>Faster</a:t>
            </a:r>
          </a:p>
          <a:p>
            <a:endParaRPr lang="en-US" dirty="0">
              <a:latin typeface="Avenir Book" panose="02000503020000020003" pitchFamily="2" charset="0"/>
            </a:endParaRPr>
          </a:p>
          <a:p>
            <a:endParaRPr lang="en-US" dirty="0">
              <a:latin typeface="Avenir Book" panose="02000503020000020003" pitchFamily="2" charset="0"/>
            </a:endParaRPr>
          </a:p>
          <a:p>
            <a:endParaRPr lang="en-US" dirty="0">
              <a:latin typeface="Avenir Book" panose="02000503020000020003" pitchFamily="2" charset="0"/>
            </a:endParaRPr>
          </a:p>
          <a:p>
            <a:endParaRPr lang="en-GB" dirty="0">
              <a:latin typeface="Avenir Book" panose="02000503020000020003" pitchFamily="2" charset="0"/>
            </a:endParaRPr>
          </a:p>
        </p:txBody>
      </p:sp>
      <p:cxnSp>
        <p:nvCxnSpPr>
          <p:cNvPr id="10" name="Straight Arrow Connector 9">
            <a:extLst>
              <a:ext uri="{FF2B5EF4-FFF2-40B4-BE49-F238E27FC236}">
                <a16:creationId xmlns:a16="http://schemas.microsoft.com/office/drawing/2014/main" id="{C2B297EE-1ABE-43FD-DAA3-5C85D7A6B9AA}"/>
              </a:ext>
            </a:extLst>
          </p:cNvPr>
          <p:cNvCxnSpPr>
            <a:cxnSpLocks/>
          </p:cNvCxnSpPr>
          <p:nvPr/>
        </p:nvCxnSpPr>
        <p:spPr>
          <a:xfrm flipV="1">
            <a:off x="1010578" y="3779520"/>
            <a:ext cx="713861" cy="837085"/>
          </a:xfrm>
          <a:prstGeom prst="straightConnector1">
            <a:avLst/>
          </a:prstGeom>
          <a:ln w="31750">
            <a:headEnd type="triangle" w="lg" len="lg"/>
            <a:tailEnd type="none" w="lg" len="med"/>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EF493059-F7B5-D1E7-7B8C-A594DE37B158}"/>
              </a:ext>
            </a:extLst>
          </p:cNvPr>
          <p:cNvSpPr txBox="1"/>
          <p:nvPr/>
        </p:nvSpPr>
        <p:spPr>
          <a:xfrm>
            <a:off x="8175" y="3440452"/>
            <a:ext cx="3863946" cy="369332"/>
          </a:xfrm>
          <a:prstGeom prst="rect">
            <a:avLst/>
          </a:prstGeom>
        </p:spPr>
        <p:txBody>
          <a:bodyPr wrap="square" rtlCol="0">
            <a:spAutoFit/>
          </a:bodyPr>
          <a:lstStyle/>
          <a:p>
            <a:r>
              <a:rPr lang="en-US" dirty="0">
                <a:latin typeface="Avenir Book" panose="02000503020000020003" pitchFamily="2" charset="0"/>
              </a:rPr>
              <a:t>Non-equilibrium reset mechanisms</a:t>
            </a:r>
            <a:endParaRPr lang="en-GB" dirty="0">
              <a:latin typeface="Avenir Book" panose="02000503020000020003" pitchFamily="2" charset="0"/>
            </a:endParaRPr>
          </a:p>
        </p:txBody>
      </p:sp>
      <p:sp>
        <p:nvSpPr>
          <p:cNvPr id="12" name="TextBox 11">
            <a:extLst>
              <a:ext uri="{FF2B5EF4-FFF2-40B4-BE49-F238E27FC236}">
                <a16:creationId xmlns:a16="http://schemas.microsoft.com/office/drawing/2014/main" id="{FDCBD294-C631-882C-A0C3-E84D4EDE0930}"/>
              </a:ext>
            </a:extLst>
          </p:cNvPr>
          <p:cNvSpPr txBox="1"/>
          <p:nvPr/>
        </p:nvSpPr>
        <p:spPr>
          <a:xfrm>
            <a:off x="355839" y="1136774"/>
            <a:ext cx="3852832" cy="369332"/>
          </a:xfrm>
          <a:prstGeom prst="rect">
            <a:avLst/>
          </a:prstGeom>
        </p:spPr>
        <p:txBody>
          <a:bodyPr wrap="square" rtlCol="0">
            <a:spAutoFit/>
          </a:bodyPr>
          <a:lstStyle/>
          <a:p>
            <a:r>
              <a:rPr lang="en-US" dirty="0">
                <a:latin typeface="Avenir Book" panose="02000503020000020003" pitchFamily="2" charset="0"/>
              </a:rPr>
              <a:t>For wide enough distributions:</a:t>
            </a:r>
            <a:endParaRPr lang="en-GB" dirty="0">
              <a:latin typeface="Avenir Book" panose="02000503020000020003" pitchFamily="2" charset="0"/>
            </a:endParaRPr>
          </a:p>
        </p:txBody>
      </p:sp>
      <p:pic>
        <p:nvPicPr>
          <p:cNvPr id="13" name="Picture 12">
            <a:extLst>
              <a:ext uri="{FF2B5EF4-FFF2-40B4-BE49-F238E27FC236}">
                <a16:creationId xmlns:a16="http://schemas.microsoft.com/office/drawing/2014/main" id="{E2026B2F-28F0-E6BA-C526-CBBB5AB27189}"/>
              </a:ext>
            </a:extLst>
          </p:cNvPr>
          <p:cNvPicPr>
            <a:picLocks noChangeAspect="1"/>
          </p:cNvPicPr>
          <p:nvPr/>
        </p:nvPicPr>
        <p:blipFill>
          <a:blip r:embed="rId4"/>
          <a:stretch>
            <a:fillRect/>
          </a:stretch>
        </p:blipFill>
        <p:spPr>
          <a:xfrm>
            <a:off x="606804" y="1493063"/>
            <a:ext cx="3073400" cy="660400"/>
          </a:xfrm>
          <a:prstGeom prst="rect">
            <a:avLst/>
          </a:prstGeom>
        </p:spPr>
      </p:pic>
      <p:grpSp>
        <p:nvGrpSpPr>
          <p:cNvPr id="20" name="Group 19">
            <a:extLst>
              <a:ext uri="{FF2B5EF4-FFF2-40B4-BE49-F238E27FC236}">
                <a16:creationId xmlns:a16="http://schemas.microsoft.com/office/drawing/2014/main" id="{02CC3D92-2259-01BC-4EB6-9F40E8D8ADF1}"/>
              </a:ext>
            </a:extLst>
          </p:cNvPr>
          <p:cNvGrpSpPr/>
          <p:nvPr/>
        </p:nvGrpSpPr>
        <p:grpSpPr>
          <a:xfrm>
            <a:off x="1617508" y="3809784"/>
            <a:ext cx="2491250" cy="1970164"/>
            <a:chOff x="2591847" y="3809784"/>
            <a:chExt cx="2491250" cy="1970164"/>
          </a:xfrm>
        </p:grpSpPr>
        <p:cxnSp>
          <p:nvCxnSpPr>
            <p:cNvPr id="14" name="Straight Arrow Connector 13">
              <a:extLst>
                <a:ext uri="{FF2B5EF4-FFF2-40B4-BE49-F238E27FC236}">
                  <a16:creationId xmlns:a16="http://schemas.microsoft.com/office/drawing/2014/main" id="{7B9B46CA-AF70-B74E-4FF4-28F3CE9F24DE}"/>
                </a:ext>
              </a:extLst>
            </p:cNvPr>
            <p:cNvCxnSpPr>
              <a:cxnSpLocks/>
            </p:cNvCxnSpPr>
            <p:nvPr/>
          </p:nvCxnSpPr>
          <p:spPr>
            <a:xfrm flipH="1" flipV="1">
              <a:off x="2698778" y="3809784"/>
              <a:ext cx="668890" cy="806821"/>
            </a:xfrm>
            <a:prstGeom prst="straightConnector1">
              <a:avLst/>
            </a:prstGeom>
            <a:ln w="31750">
              <a:headEnd type="triangle" w="lg" len="lg"/>
              <a:tailEnd type="none" w="lg" len="med"/>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2FD036E3-3011-9AF8-FBEB-CA2C8893DCE8}"/>
                </a:ext>
              </a:extLst>
            </p:cNvPr>
            <p:cNvSpPr txBox="1"/>
            <p:nvPr/>
          </p:nvSpPr>
          <p:spPr>
            <a:xfrm>
              <a:off x="2698778" y="4790490"/>
              <a:ext cx="2249549" cy="646331"/>
            </a:xfrm>
            <a:prstGeom prst="rect">
              <a:avLst/>
            </a:prstGeom>
            <a:noFill/>
          </p:spPr>
          <p:txBody>
            <a:bodyPr wrap="square">
              <a:spAutoFit/>
            </a:bodyPr>
            <a:lstStyle/>
            <a:p>
              <a:r>
                <a:rPr lang="en-US" dirty="0">
                  <a:latin typeface="Avenir Book" panose="02000503020000020003" pitchFamily="2" charset="0"/>
                </a:rPr>
                <a:t>Reduce the entropy of realized paths</a:t>
              </a:r>
            </a:p>
          </p:txBody>
        </p:sp>
        <p:pic>
          <p:nvPicPr>
            <p:cNvPr id="19" name="Picture 18">
              <a:extLst>
                <a:ext uri="{FF2B5EF4-FFF2-40B4-BE49-F238E27FC236}">
                  <a16:creationId xmlns:a16="http://schemas.microsoft.com/office/drawing/2014/main" id="{61E0AE94-F4FC-6D87-FD03-53ACB73E2798}"/>
                </a:ext>
              </a:extLst>
            </p:cNvPr>
            <p:cNvPicPr>
              <a:picLocks noChangeAspect="1"/>
            </p:cNvPicPr>
            <p:nvPr/>
          </p:nvPicPr>
          <p:blipFill>
            <a:blip r:embed="rId5"/>
            <a:stretch>
              <a:fillRect/>
            </a:stretch>
          </p:blipFill>
          <p:spPr>
            <a:xfrm>
              <a:off x="2591847" y="5441463"/>
              <a:ext cx="2491250" cy="338485"/>
            </a:xfrm>
            <a:prstGeom prst="rect">
              <a:avLst/>
            </a:prstGeom>
          </p:spPr>
        </p:pic>
      </p:grpSp>
      <p:pic>
        <p:nvPicPr>
          <p:cNvPr id="21" name="Picture 20">
            <a:extLst>
              <a:ext uri="{FF2B5EF4-FFF2-40B4-BE49-F238E27FC236}">
                <a16:creationId xmlns:a16="http://schemas.microsoft.com/office/drawing/2014/main" id="{AB8656CB-DF23-4568-5C69-0B833586E3ED}"/>
              </a:ext>
            </a:extLst>
          </p:cNvPr>
          <p:cNvPicPr>
            <a:picLocks noChangeAspect="1"/>
          </p:cNvPicPr>
          <p:nvPr/>
        </p:nvPicPr>
        <p:blipFill>
          <a:blip r:embed="rId6"/>
          <a:stretch>
            <a:fillRect/>
          </a:stretch>
        </p:blipFill>
        <p:spPr>
          <a:xfrm>
            <a:off x="3908393" y="1356158"/>
            <a:ext cx="1850129" cy="840155"/>
          </a:xfrm>
          <a:prstGeom prst="rect">
            <a:avLst/>
          </a:prstGeom>
        </p:spPr>
      </p:pic>
    </p:spTree>
    <p:extLst>
      <p:ext uri="{BB962C8B-B14F-4D97-AF65-F5344CB8AC3E}">
        <p14:creationId xmlns:p14="http://schemas.microsoft.com/office/powerpoint/2010/main" val="16853404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5FF07472-2C10-993B-87CB-697F56601DDC}"/>
              </a:ext>
            </a:extLst>
          </p:cNvPr>
          <p:cNvPicPr>
            <a:picLocks noChangeAspect="1"/>
          </p:cNvPicPr>
          <p:nvPr/>
        </p:nvPicPr>
        <p:blipFill rotWithShape="1">
          <a:blip r:embed="rId3"/>
          <a:srcRect l="62974"/>
          <a:stretch/>
        </p:blipFill>
        <p:spPr>
          <a:xfrm>
            <a:off x="6798526" y="1481353"/>
            <a:ext cx="5273989" cy="4905008"/>
          </a:xfrm>
          <a:prstGeom prst="rect">
            <a:avLst/>
          </a:prstGeom>
        </p:spPr>
      </p:pic>
      <p:sp>
        <p:nvSpPr>
          <p:cNvPr id="3" name="Rounded Rectangle 2">
            <a:extLst>
              <a:ext uri="{FF2B5EF4-FFF2-40B4-BE49-F238E27FC236}">
                <a16:creationId xmlns:a16="http://schemas.microsoft.com/office/drawing/2014/main" id="{C2E6399A-1760-0E37-6AD7-9638A3BEA2C0}"/>
              </a:ext>
            </a:extLst>
          </p:cNvPr>
          <p:cNvSpPr/>
          <p:nvPr/>
        </p:nvSpPr>
        <p:spPr>
          <a:xfrm>
            <a:off x="5877762" y="-420839"/>
            <a:ext cx="3077381" cy="354934"/>
          </a:xfrm>
          <a:prstGeom prst="roundRect">
            <a:avLst/>
          </a:prstGeom>
          <a:solidFill>
            <a:srgbClr val="FFDE27">
              <a:alpha val="2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5A2CACA7-EE24-C2CE-EF53-C98A8CE7D252}"/>
              </a:ext>
            </a:extLst>
          </p:cNvPr>
          <p:cNvSpPr txBox="1"/>
          <p:nvPr/>
        </p:nvSpPr>
        <p:spPr>
          <a:xfrm>
            <a:off x="194440" y="203055"/>
            <a:ext cx="11803119" cy="523220"/>
          </a:xfrm>
          <a:prstGeom prst="rect">
            <a:avLst/>
          </a:prstGeom>
          <a:noFill/>
        </p:spPr>
        <p:txBody>
          <a:bodyPr wrap="square" rtlCol="0">
            <a:spAutoFit/>
          </a:bodyPr>
          <a:lstStyle/>
          <a:p>
            <a:pPr algn="ctr"/>
            <a:r>
              <a:rPr lang="en-GB" sz="2800" b="1" dirty="0">
                <a:latin typeface="+mj-lt"/>
              </a:rPr>
              <a:t>Resetting demons reduce entropy of realized paths</a:t>
            </a:r>
          </a:p>
        </p:txBody>
      </p:sp>
      <p:sp>
        <p:nvSpPr>
          <p:cNvPr id="8" name="TextBox 7">
            <a:extLst>
              <a:ext uri="{FF2B5EF4-FFF2-40B4-BE49-F238E27FC236}">
                <a16:creationId xmlns:a16="http://schemas.microsoft.com/office/drawing/2014/main" id="{3C07136B-186F-AE6B-A1A6-C1576EE8DB03}"/>
              </a:ext>
            </a:extLst>
          </p:cNvPr>
          <p:cNvSpPr txBox="1"/>
          <p:nvPr/>
        </p:nvSpPr>
        <p:spPr>
          <a:xfrm>
            <a:off x="6335254" y="-1201650"/>
            <a:ext cx="3100266" cy="646331"/>
          </a:xfrm>
          <a:prstGeom prst="rect">
            <a:avLst/>
          </a:prstGeom>
        </p:spPr>
        <p:txBody>
          <a:bodyPr wrap="square" rtlCol="0">
            <a:spAutoFit/>
          </a:bodyPr>
          <a:lstStyle/>
          <a:p>
            <a:r>
              <a:rPr lang="en-US" dirty="0">
                <a:latin typeface="Avenir Book" panose="02000503020000020003" pitchFamily="2" charset="0"/>
              </a:rPr>
              <a:t>Exponential self-replication:</a:t>
            </a:r>
          </a:p>
          <a:p>
            <a:r>
              <a:rPr lang="en-US" dirty="0">
                <a:latin typeface="Avenir Book" panose="02000503020000020003" pitchFamily="2" charset="0"/>
              </a:rPr>
              <a:t>Select for replication speed</a:t>
            </a:r>
            <a:endParaRPr lang="en-GB" dirty="0">
              <a:latin typeface="Avenir Book" panose="02000503020000020003" pitchFamily="2" charset="0"/>
            </a:endParaRPr>
          </a:p>
        </p:txBody>
      </p:sp>
      <p:sp>
        <p:nvSpPr>
          <p:cNvPr id="4" name="TextBox 3">
            <a:extLst>
              <a:ext uri="{FF2B5EF4-FFF2-40B4-BE49-F238E27FC236}">
                <a16:creationId xmlns:a16="http://schemas.microsoft.com/office/drawing/2014/main" id="{D7AE285B-780F-C2BA-666B-F14801BA3B0F}"/>
              </a:ext>
            </a:extLst>
          </p:cNvPr>
          <p:cNvSpPr txBox="1"/>
          <p:nvPr/>
        </p:nvSpPr>
        <p:spPr>
          <a:xfrm>
            <a:off x="1330178" y="2599066"/>
            <a:ext cx="2911535" cy="369332"/>
          </a:xfrm>
          <a:prstGeom prst="rect">
            <a:avLst/>
          </a:prstGeom>
        </p:spPr>
        <p:txBody>
          <a:bodyPr wrap="square" rtlCol="0">
            <a:spAutoFit/>
          </a:bodyPr>
          <a:lstStyle/>
          <a:p>
            <a:r>
              <a:rPr lang="en-US" dirty="0">
                <a:latin typeface="Avenir Book" panose="02000503020000020003" pitchFamily="2" charset="0"/>
              </a:rPr>
              <a:t>Selection for speed alone</a:t>
            </a:r>
            <a:endParaRPr lang="en-GB" dirty="0">
              <a:latin typeface="Avenir Book" panose="02000503020000020003" pitchFamily="2" charset="0"/>
            </a:endParaRPr>
          </a:p>
        </p:txBody>
      </p:sp>
      <p:cxnSp>
        <p:nvCxnSpPr>
          <p:cNvPr id="7" name="Straight Arrow Connector 6">
            <a:extLst>
              <a:ext uri="{FF2B5EF4-FFF2-40B4-BE49-F238E27FC236}">
                <a16:creationId xmlns:a16="http://schemas.microsoft.com/office/drawing/2014/main" id="{A5AF82CA-EA69-4645-252A-FA34497F1C2E}"/>
              </a:ext>
            </a:extLst>
          </p:cNvPr>
          <p:cNvCxnSpPr>
            <a:cxnSpLocks/>
          </p:cNvCxnSpPr>
          <p:nvPr/>
        </p:nvCxnSpPr>
        <p:spPr>
          <a:xfrm flipV="1">
            <a:off x="2698778" y="2968398"/>
            <a:ext cx="0" cy="457766"/>
          </a:xfrm>
          <a:prstGeom prst="straightConnector1">
            <a:avLst/>
          </a:prstGeom>
          <a:ln w="31750">
            <a:headEnd type="triangle" w="lg" len="lg"/>
            <a:tailEnd type="none" w="lg" len="med"/>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CC435D51-988B-CE12-FC85-13BBABEFA97A}"/>
              </a:ext>
            </a:extLst>
          </p:cNvPr>
          <p:cNvSpPr txBox="1"/>
          <p:nvPr/>
        </p:nvSpPr>
        <p:spPr>
          <a:xfrm>
            <a:off x="1057331" y="4816941"/>
            <a:ext cx="1086173" cy="1477328"/>
          </a:xfrm>
          <a:prstGeom prst="rect">
            <a:avLst/>
          </a:prstGeom>
        </p:spPr>
        <p:txBody>
          <a:bodyPr wrap="square" rtlCol="0">
            <a:spAutoFit/>
          </a:bodyPr>
          <a:lstStyle/>
          <a:p>
            <a:r>
              <a:rPr lang="en-US" dirty="0">
                <a:latin typeface="Avenir Book" panose="02000503020000020003" pitchFamily="2" charset="0"/>
              </a:rPr>
              <a:t>Faster</a:t>
            </a:r>
          </a:p>
          <a:p>
            <a:endParaRPr lang="en-US" dirty="0">
              <a:latin typeface="Avenir Book" panose="02000503020000020003" pitchFamily="2" charset="0"/>
            </a:endParaRPr>
          </a:p>
          <a:p>
            <a:endParaRPr lang="en-US" dirty="0">
              <a:latin typeface="Avenir Book" panose="02000503020000020003" pitchFamily="2" charset="0"/>
            </a:endParaRPr>
          </a:p>
          <a:p>
            <a:endParaRPr lang="en-US" dirty="0">
              <a:latin typeface="Avenir Book" panose="02000503020000020003" pitchFamily="2" charset="0"/>
            </a:endParaRPr>
          </a:p>
          <a:p>
            <a:endParaRPr lang="en-GB" dirty="0">
              <a:latin typeface="Avenir Book" panose="02000503020000020003" pitchFamily="2" charset="0"/>
            </a:endParaRPr>
          </a:p>
        </p:txBody>
      </p:sp>
      <p:cxnSp>
        <p:nvCxnSpPr>
          <p:cNvPr id="10" name="Straight Arrow Connector 9">
            <a:extLst>
              <a:ext uri="{FF2B5EF4-FFF2-40B4-BE49-F238E27FC236}">
                <a16:creationId xmlns:a16="http://schemas.microsoft.com/office/drawing/2014/main" id="{C2B297EE-1ABE-43FD-DAA3-5C85D7A6B9AA}"/>
              </a:ext>
            </a:extLst>
          </p:cNvPr>
          <p:cNvCxnSpPr>
            <a:cxnSpLocks/>
          </p:cNvCxnSpPr>
          <p:nvPr/>
        </p:nvCxnSpPr>
        <p:spPr>
          <a:xfrm flipV="1">
            <a:off x="1984917" y="3779520"/>
            <a:ext cx="713861" cy="837085"/>
          </a:xfrm>
          <a:prstGeom prst="straightConnector1">
            <a:avLst/>
          </a:prstGeom>
          <a:ln w="31750">
            <a:headEnd type="triangle" w="lg" len="lg"/>
            <a:tailEnd type="none" w="lg" len="med"/>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EF493059-F7B5-D1E7-7B8C-A594DE37B158}"/>
              </a:ext>
            </a:extLst>
          </p:cNvPr>
          <p:cNvSpPr txBox="1"/>
          <p:nvPr/>
        </p:nvSpPr>
        <p:spPr>
          <a:xfrm>
            <a:off x="982514" y="3440452"/>
            <a:ext cx="3863946" cy="369332"/>
          </a:xfrm>
          <a:prstGeom prst="rect">
            <a:avLst/>
          </a:prstGeom>
        </p:spPr>
        <p:txBody>
          <a:bodyPr wrap="square" rtlCol="0">
            <a:spAutoFit/>
          </a:bodyPr>
          <a:lstStyle/>
          <a:p>
            <a:r>
              <a:rPr lang="en-US" dirty="0">
                <a:latin typeface="Avenir Book" panose="02000503020000020003" pitchFamily="2" charset="0"/>
              </a:rPr>
              <a:t>Non-equilibrium reset mechanisms</a:t>
            </a:r>
            <a:endParaRPr lang="en-GB" dirty="0">
              <a:latin typeface="Avenir Book" panose="02000503020000020003" pitchFamily="2" charset="0"/>
            </a:endParaRPr>
          </a:p>
        </p:txBody>
      </p:sp>
      <p:sp>
        <p:nvSpPr>
          <p:cNvPr id="12" name="TextBox 11">
            <a:extLst>
              <a:ext uri="{FF2B5EF4-FFF2-40B4-BE49-F238E27FC236}">
                <a16:creationId xmlns:a16="http://schemas.microsoft.com/office/drawing/2014/main" id="{FDCBD294-C631-882C-A0C3-E84D4EDE0930}"/>
              </a:ext>
            </a:extLst>
          </p:cNvPr>
          <p:cNvSpPr txBox="1"/>
          <p:nvPr/>
        </p:nvSpPr>
        <p:spPr>
          <a:xfrm>
            <a:off x="355839" y="1136774"/>
            <a:ext cx="3852832" cy="369332"/>
          </a:xfrm>
          <a:prstGeom prst="rect">
            <a:avLst/>
          </a:prstGeom>
        </p:spPr>
        <p:txBody>
          <a:bodyPr wrap="square" rtlCol="0">
            <a:spAutoFit/>
          </a:bodyPr>
          <a:lstStyle/>
          <a:p>
            <a:r>
              <a:rPr lang="en-US" dirty="0">
                <a:latin typeface="Avenir Book" panose="02000503020000020003" pitchFamily="2" charset="0"/>
              </a:rPr>
              <a:t>For wide enough distributions:</a:t>
            </a:r>
            <a:endParaRPr lang="en-GB" dirty="0">
              <a:latin typeface="Avenir Book" panose="02000503020000020003" pitchFamily="2" charset="0"/>
            </a:endParaRPr>
          </a:p>
        </p:txBody>
      </p:sp>
      <p:pic>
        <p:nvPicPr>
          <p:cNvPr id="13" name="Picture 12">
            <a:extLst>
              <a:ext uri="{FF2B5EF4-FFF2-40B4-BE49-F238E27FC236}">
                <a16:creationId xmlns:a16="http://schemas.microsoft.com/office/drawing/2014/main" id="{E2026B2F-28F0-E6BA-C526-CBBB5AB27189}"/>
              </a:ext>
            </a:extLst>
          </p:cNvPr>
          <p:cNvPicPr>
            <a:picLocks noChangeAspect="1"/>
          </p:cNvPicPr>
          <p:nvPr/>
        </p:nvPicPr>
        <p:blipFill>
          <a:blip r:embed="rId4"/>
          <a:stretch>
            <a:fillRect/>
          </a:stretch>
        </p:blipFill>
        <p:spPr>
          <a:xfrm>
            <a:off x="606804" y="1493063"/>
            <a:ext cx="3073400" cy="660400"/>
          </a:xfrm>
          <a:prstGeom prst="rect">
            <a:avLst/>
          </a:prstGeom>
        </p:spPr>
      </p:pic>
      <p:grpSp>
        <p:nvGrpSpPr>
          <p:cNvPr id="20" name="Group 19">
            <a:extLst>
              <a:ext uri="{FF2B5EF4-FFF2-40B4-BE49-F238E27FC236}">
                <a16:creationId xmlns:a16="http://schemas.microsoft.com/office/drawing/2014/main" id="{02CC3D92-2259-01BC-4EB6-9F40E8D8ADF1}"/>
              </a:ext>
            </a:extLst>
          </p:cNvPr>
          <p:cNvGrpSpPr/>
          <p:nvPr/>
        </p:nvGrpSpPr>
        <p:grpSpPr>
          <a:xfrm>
            <a:off x="2591847" y="3809784"/>
            <a:ext cx="2491250" cy="1970164"/>
            <a:chOff x="2591847" y="3809784"/>
            <a:chExt cx="2491250" cy="1970164"/>
          </a:xfrm>
        </p:grpSpPr>
        <p:cxnSp>
          <p:nvCxnSpPr>
            <p:cNvPr id="14" name="Straight Arrow Connector 13">
              <a:extLst>
                <a:ext uri="{FF2B5EF4-FFF2-40B4-BE49-F238E27FC236}">
                  <a16:creationId xmlns:a16="http://schemas.microsoft.com/office/drawing/2014/main" id="{7B9B46CA-AF70-B74E-4FF4-28F3CE9F24DE}"/>
                </a:ext>
              </a:extLst>
            </p:cNvPr>
            <p:cNvCxnSpPr>
              <a:cxnSpLocks/>
            </p:cNvCxnSpPr>
            <p:nvPr/>
          </p:nvCxnSpPr>
          <p:spPr>
            <a:xfrm flipH="1" flipV="1">
              <a:off x="2698778" y="3809784"/>
              <a:ext cx="668890" cy="806821"/>
            </a:xfrm>
            <a:prstGeom prst="straightConnector1">
              <a:avLst/>
            </a:prstGeom>
            <a:ln w="31750">
              <a:headEnd type="triangle" w="lg" len="lg"/>
              <a:tailEnd type="none" w="lg" len="med"/>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2FD036E3-3011-9AF8-FBEB-CA2C8893DCE8}"/>
                </a:ext>
              </a:extLst>
            </p:cNvPr>
            <p:cNvSpPr txBox="1"/>
            <p:nvPr/>
          </p:nvSpPr>
          <p:spPr>
            <a:xfrm>
              <a:off x="2698778" y="4790490"/>
              <a:ext cx="2249549" cy="646331"/>
            </a:xfrm>
            <a:prstGeom prst="rect">
              <a:avLst/>
            </a:prstGeom>
            <a:noFill/>
          </p:spPr>
          <p:txBody>
            <a:bodyPr wrap="square">
              <a:spAutoFit/>
            </a:bodyPr>
            <a:lstStyle/>
            <a:p>
              <a:r>
                <a:rPr lang="en-US" dirty="0">
                  <a:latin typeface="Avenir Book" panose="02000503020000020003" pitchFamily="2" charset="0"/>
                </a:rPr>
                <a:t>Reduce the entropy of realized paths</a:t>
              </a:r>
            </a:p>
          </p:txBody>
        </p:sp>
        <p:pic>
          <p:nvPicPr>
            <p:cNvPr id="19" name="Picture 18">
              <a:extLst>
                <a:ext uri="{FF2B5EF4-FFF2-40B4-BE49-F238E27FC236}">
                  <a16:creationId xmlns:a16="http://schemas.microsoft.com/office/drawing/2014/main" id="{61E0AE94-F4FC-6D87-FD03-53ACB73E2798}"/>
                </a:ext>
              </a:extLst>
            </p:cNvPr>
            <p:cNvPicPr>
              <a:picLocks noChangeAspect="1"/>
            </p:cNvPicPr>
            <p:nvPr/>
          </p:nvPicPr>
          <p:blipFill>
            <a:blip r:embed="rId5"/>
            <a:stretch>
              <a:fillRect/>
            </a:stretch>
          </p:blipFill>
          <p:spPr>
            <a:xfrm>
              <a:off x="2591847" y="5441463"/>
              <a:ext cx="2491250" cy="338485"/>
            </a:xfrm>
            <a:prstGeom prst="rect">
              <a:avLst/>
            </a:prstGeom>
          </p:spPr>
        </p:pic>
      </p:grpSp>
      <p:pic>
        <p:nvPicPr>
          <p:cNvPr id="21" name="Picture 20">
            <a:extLst>
              <a:ext uri="{FF2B5EF4-FFF2-40B4-BE49-F238E27FC236}">
                <a16:creationId xmlns:a16="http://schemas.microsoft.com/office/drawing/2014/main" id="{AB8656CB-DF23-4568-5C69-0B833586E3ED}"/>
              </a:ext>
            </a:extLst>
          </p:cNvPr>
          <p:cNvPicPr>
            <a:picLocks noChangeAspect="1"/>
          </p:cNvPicPr>
          <p:nvPr/>
        </p:nvPicPr>
        <p:blipFill>
          <a:blip r:embed="rId6"/>
          <a:stretch>
            <a:fillRect/>
          </a:stretch>
        </p:blipFill>
        <p:spPr>
          <a:xfrm>
            <a:off x="3908393" y="1356158"/>
            <a:ext cx="1850129" cy="840155"/>
          </a:xfrm>
          <a:prstGeom prst="rect">
            <a:avLst/>
          </a:prstGeom>
        </p:spPr>
      </p:pic>
    </p:spTree>
    <p:extLst>
      <p:ext uri="{BB962C8B-B14F-4D97-AF65-F5344CB8AC3E}">
        <p14:creationId xmlns:p14="http://schemas.microsoft.com/office/powerpoint/2010/main" val="29417977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A567E-25EA-4546-0E72-A92235053F5E}"/>
              </a:ext>
            </a:extLst>
          </p:cNvPr>
          <p:cNvSpPr>
            <a:spLocks noGrp="1"/>
          </p:cNvSpPr>
          <p:nvPr>
            <p:ph type="title"/>
          </p:nvPr>
        </p:nvSpPr>
        <p:spPr>
          <a:xfrm>
            <a:off x="838200" y="-58651"/>
            <a:ext cx="10515600" cy="1325563"/>
          </a:xfrm>
        </p:spPr>
        <p:txBody>
          <a:bodyPr/>
          <a:lstStyle/>
          <a:p>
            <a:pPr algn="ctr"/>
            <a:r>
              <a:rPr lang="en-US" dirty="0"/>
              <a:t>Implications</a:t>
            </a:r>
          </a:p>
        </p:txBody>
      </p:sp>
      <p:grpSp>
        <p:nvGrpSpPr>
          <p:cNvPr id="17" name="Group 16">
            <a:extLst>
              <a:ext uri="{FF2B5EF4-FFF2-40B4-BE49-F238E27FC236}">
                <a16:creationId xmlns:a16="http://schemas.microsoft.com/office/drawing/2014/main" id="{FDE1AEA2-74CA-6901-B458-CC8593CF6E00}"/>
              </a:ext>
            </a:extLst>
          </p:cNvPr>
          <p:cNvGrpSpPr/>
          <p:nvPr/>
        </p:nvGrpSpPr>
        <p:grpSpPr>
          <a:xfrm>
            <a:off x="4825927" y="1412978"/>
            <a:ext cx="3018889" cy="5121856"/>
            <a:chOff x="7817004" y="1272649"/>
            <a:chExt cx="3018889" cy="5121856"/>
          </a:xfrm>
        </p:grpSpPr>
        <p:sp>
          <p:nvSpPr>
            <p:cNvPr id="4" name="TextBox 3">
              <a:extLst>
                <a:ext uri="{FF2B5EF4-FFF2-40B4-BE49-F238E27FC236}">
                  <a16:creationId xmlns:a16="http://schemas.microsoft.com/office/drawing/2014/main" id="{C16FF2DB-FA7D-FE97-84E3-D10B3C0AC259}"/>
                </a:ext>
              </a:extLst>
            </p:cNvPr>
            <p:cNvSpPr txBox="1"/>
            <p:nvPr/>
          </p:nvSpPr>
          <p:spPr>
            <a:xfrm>
              <a:off x="7817004" y="1272649"/>
              <a:ext cx="2795958" cy="369332"/>
            </a:xfrm>
            <a:prstGeom prst="rect">
              <a:avLst/>
            </a:prstGeom>
            <a:noFill/>
          </p:spPr>
          <p:txBody>
            <a:bodyPr wrap="square" rtlCol="0">
              <a:spAutoFit/>
            </a:bodyPr>
            <a:lstStyle/>
            <a:p>
              <a:r>
                <a:rPr lang="en-US" b="1" dirty="0"/>
                <a:t>Evolution of mutation rates</a:t>
              </a:r>
            </a:p>
          </p:txBody>
        </p:sp>
        <p:pic>
          <p:nvPicPr>
            <p:cNvPr id="15" name="Picture 14">
              <a:extLst>
                <a:ext uri="{FF2B5EF4-FFF2-40B4-BE49-F238E27FC236}">
                  <a16:creationId xmlns:a16="http://schemas.microsoft.com/office/drawing/2014/main" id="{9D31E268-1650-77AB-9DC4-F661A1F552DE}"/>
                </a:ext>
              </a:extLst>
            </p:cNvPr>
            <p:cNvPicPr>
              <a:picLocks noChangeAspect="1"/>
            </p:cNvPicPr>
            <p:nvPr/>
          </p:nvPicPr>
          <p:blipFill>
            <a:blip r:embed="rId2"/>
            <a:stretch>
              <a:fillRect/>
            </a:stretch>
          </p:blipFill>
          <p:spPr>
            <a:xfrm>
              <a:off x="7872933" y="2084834"/>
              <a:ext cx="2962960" cy="2607405"/>
            </a:xfrm>
            <a:prstGeom prst="rect">
              <a:avLst/>
            </a:prstGeom>
          </p:spPr>
        </p:pic>
        <p:sp>
          <p:nvSpPr>
            <p:cNvPr id="16" name="TextBox 15">
              <a:extLst>
                <a:ext uri="{FF2B5EF4-FFF2-40B4-BE49-F238E27FC236}">
                  <a16:creationId xmlns:a16="http://schemas.microsoft.com/office/drawing/2014/main" id="{0A4E41FF-6433-5246-7ADB-84B5F01CFA27}"/>
                </a:ext>
              </a:extLst>
            </p:cNvPr>
            <p:cNvSpPr txBox="1"/>
            <p:nvPr/>
          </p:nvSpPr>
          <p:spPr>
            <a:xfrm>
              <a:off x="7957249" y="5748174"/>
              <a:ext cx="2515469" cy="646331"/>
            </a:xfrm>
            <a:prstGeom prst="rect">
              <a:avLst/>
            </a:prstGeom>
            <a:noFill/>
          </p:spPr>
          <p:txBody>
            <a:bodyPr wrap="square" rtlCol="0">
              <a:spAutoFit/>
            </a:bodyPr>
            <a:lstStyle/>
            <a:p>
              <a:r>
                <a:rPr lang="en-US" i="1" dirty="0"/>
                <a:t>Predicts lower-than-expected mutation rates</a:t>
              </a:r>
            </a:p>
          </p:txBody>
        </p:sp>
      </p:grpSp>
      <p:grpSp>
        <p:nvGrpSpPr>
          <p:cNvPr id="6" name="Group 5">
            <a:extLst>
              <a:ext uri="{FF2B5EF4-FFF2-40B4-BE49-F238E27FC236}">
                <a16:creationId xmlns:a16="http://schemas.microsoft.com/office/drawing/2014/main" id="{7A2C2DC7-968B-1500-908C-8201C2978E90}"/>
              </a:ext>
            </a:extLst>
          </p:cNvPr>
          <p:cNvGrpSpPr/>
          <p:nvPr/>
        </p:nvGrpSpPr>
        <p:grpSpPr>
          <a:xfrm>
            <a:off x="163534" y="1420319"/>
            <a:ext cx="3840618" cy="5114515"/>
            <a:chOff x="8436160" y="1772577"/>
            <a:chExt cx="3840618" cy="5114515"/>
          </a:xfrm>
        </p:grpSpPr>
        <p:sp>
          <p:nvSpPr>
            <p:cNvPr id="18" name="TextBox 17">
              <a:extLst>
                <a:ext uri="{FF2B5EF4-FFF2-40B4-BE49-F238E27FC236}">
                  <a16:creationId xmlns:a16="http://schemas.microsoft.com/office/drawing/2014/main" id="{6C363906-3C72-F5E6-885D-68DEF974EE84}"/>
                </a:ext>
              </a:extLst>
            </p:cNvPr>
            <p:cNvSpPr txBox="1"/>
            <p:nvPr/>
          </p:nvSpPr>
          <p:spPr>
            <a:xfrm>
              <a:off x="8751474" y="1772577"/>
              <a:ext cx="3295278" cy="646331"/>
            </a:xfrm>
            <a:prstGeom prst="rect">
              <a:avLst/>
            </a:prstGeom>
            <a:noFill/>
          </p:spPr>
          <p:txBody>
            <a:bodyPr wrap="square" rtlCol="0">
              <a:spAutoFit/>
            </a:bodyPr>
            <a:lstStyle/>
            <a:p>
              <a:pPr algn="ctr"/>
              <a:r>
                <a:rPr lang="en-US" b="1" dirty="0"/>
                <a:t>Speed-accuracy tradeoffs, broadly </a:t>
              </a:r>
            </a:p>
          </p:txBody>
        </p:sp>
        <p:pic>
          <p:nvPicPr>
            <p:cNvPr id="19" name="Picture 18">
              <a:extLst>
                <a:ext uri="{FF2B5EF4-FFF2-40B4-BE49-F238E27FC236}">
                  <a16:creationId xmlns:a16="http://schemas.microsoft.com/office/drawing/2014/main" id="{4B544E54-895A-EA49-E0AE-E14A0D527ABD}"/>
                </a:ext>
              </a:extLst>
            </p:cNvPr>
            <p:cNvPicPr>
              <a:picLocks noChangeAspect="1"/>
            </p:cNvPicPr>
            <p:nvPr/>
          </p:nvPicPr>
          <p:blipFill>
            <a:blip r:embed="rId3"/>
            <a:stretch>
              <a:fillRect/>
            </a:stretch>
          </p:blipFill>
          <p:spPr>
            <a:xfrm>
              <a:off x="8436160" y="2587089"/>
              <a:ext cx="1287703" cy="2582292"/>
            </a:xfrm>
            <a:prstGeom prst="rect">
              <a:avLst/>
            </a:prstGeom>
          </p:spPr>
        </p:pic>
        <p:sp>
          <p:nvSpPr>
            <p:cNvPr id="20" name="TextBox 19">
              <a:extLst>
                <a:ext uri="{FF2B5EF4-FFF2-40B4-BE49-F238E27FC236}">
                  <a16:creationId xmlns:a16="http://schemas.microsoft.com/office/drawing/2014/main" id="{3058CE76-7340-3322-96D6-27AA70743A3A}"/>
                </a:ext>
              </a:extLst>
            </p:cNvPr>
            <p:cNvSpPr txBox="1"/>
            <p:nvPr/>
          </p:nvSpPr>
          <p:spPr>
            <a:xfrm>
              <a:off x="10160525" y="4311664"/>
              <a:ext cx="857094" cy="276999"/>
            </a:xfrm>
            <a:prstGeom prst="rect">
              <a:avLst/>
            </a:prstGeom>
            <a:noFill/>
          </p:spPr>
          <p:txBody>
            <a:bodyPr wrap="none" rtlCol="0">
              <a:spAutoFit/>
            </a:bodyPr>
            <a:lstStyle/>
            <a:p>
              <a:r>
                <a:rPr lang="en-US" sz="1200" dirty="0"/>
                <a:t>Rubisco, …</a:t>
              </a:r>
            </a:p>
          </p:txBody>
        </p:sp>
        <p:sp>
          <p:nvSpPr>
            <p:cNvPr id="21" name="TextBox 20">
              <a:extLst>
                <a:ext uri="{FF2B5EF4-FFF2-40B4-BE49-F238E27FC236}">
                  <a16:creationId xmlns:a16="http://schemas.microsoft.com/office/drawing/2014/main" id="{3655B9B0-298E-80A3-5829-82338DCC1EE9}"/>
                </a:ext>
              </a:extLst>
            </p:cNvPr>
            <p:cNvSpPr txBox="1"/>
            <p:nvPr/>
          </p:nvSpPr>
          <p:spPr>
            <a:xfrm>
              <a:off x="10160525" y="3035487"/>
              <a:ext cx="1525546" cy="461665"/>
            </a:xfrm>
            <a:prstGeom prst="rect">
              <a:avLst/>
            </a:prstGeom>
            <a:noFill/>
          </p:spPr>
          <p:txBody>
            <a:bodyPr wrap="none" rtlCol="0">
              <a:spAutoFit/>
            </a:bodyPr>
            <a:lstStyle/>
            <a:p>
              <a:r>
                <a:rPr lang="en-US" sz="1200" dirty="0"/>
                <a:t>Polymerases, </a:t>
              </a:r>
            </a:p>
            <a:p>
              <a:r>
                <a:rPr lang="en-US" sz="1200" dirty="0"/>
                <a:t>methyl-transferases…</a:t>
              </a:r>
            </a:p>
          </p:txBody>
        </p:sp>
        <p:sp>
          <p:nvSpPr>
            <p:cNvPr id="28" name="TextBox 27">
              <a:extLst>
                <a:ext uri="{FF2B5EF4-FFF2-40B4-BE49-F238E27FC236}">
                  <a16:creationId xmlns:a16="http://schemas.microsoft.com/office/drawing/2014/main" id="{29A2837A-3CB5-C324-FF95-2BF6F7E6FBF7}"/>
                </a:ext>
              </a:extLst>
            </p:cNvPr>
            <p:cNvSpPr txBox="1"/>
            <p:nvPr/>
          </p:nvSpPr>
          <p:spPr>
            <a:xfrm>
              <a:off x="8748039" y="6240761"/>
              <a:ext cx="3528739" cy="646331"/>
            </a:xfrm>
            <a:prstGeom prst="rect">
              <a:avLst/>
            </a:prstGeom>
            <a:noFill/>
          </p:spPr>
          <p:txBody>
            <a:bodyPr wrap="square" rtlCol="0">
              <a:spAutoFit/>
            </a:bodyPr>
            <a:lstStyle/>
            <a:p>
              <a:r>
                <a:rPr lang="en-US" i="1" dirty="0"/>
                <a:t>When are speed and accuracy compatible?</a:t>
              </a:r>
            </a:p>
          </p:txBody>
        </p:sp>
      </p:grpSp>
      <p:grpSp>
        <p:nvGrpSpPr>
          <p:cNvPr id="5" name="Group 4">
            <a:extLst>
              <a:ext uri="{FF2B5EF4-FFF2-40B4-BE49-F238E27FC236}">
                <a16:creationId xmlns:a16="http://schemas.microsoft.com/office/drawing/2014/main" id="{D684C9C5-6925-37D3-20E6-67F940EAE10F}"/>
              </a:ext>
            </a:extLst>
          </p:cNvPr>
          <p:cNvGrpSpPr/>
          <p:nvPr/>
        </p:nvGrpSpPr>
        <p:grpSpPr>
          <a:xfrm>
            <a:off x="13077668" y="1476418"/>
            <a:ext cx="4991991" cy="3832501"/>
            <a:chOff x="-159289" y="1904713"/>
            <a:chExt cx="4991991" cy="3832501"/>
          </a:xfrm>
        </p:grpSpPr>
        <p:sp>
          <p:nvSpPr>
            <p:cNvPr id="23" name="TextBox 22">
              <a:extLst>
                <a:ext uri="{FF2B5EF4-FFF2-40B4-BE49-F238E27FC236}">
                  <a16:creationId xmlns:a16="http://schemas.microsoft.com/office/drawing/2014/main" id="{A968B9A8-CDC3-BA51-D67C-843DC5B1C5D7}"/>
                </a:ext>
              </a:extLst>
            </p:cNvPr>
            <p:cNvSpPr txBox="1"/>
            <p:nvPr/>
          </p:nvSpPr>
          <p:spPr>
            <a:xfrm>
              <a:off x="616850" y="1904713"/>
              <a:ext cx="2795958" cy="369332"/>
            </a:xfrm>
            <a:prstGeom prst="rect">
              <a:avLst/>
            </a:prstGeom>
            <a:noFill/>
          </p:spPr>
          <p:txBody>
            <a:bodyPr wrap="square" rtlCol="0">
              <a:spAutoFit/>
            </a:bodyPr>
            <a:lstStyle/>
            <a:p>
              <a:pPr algn="ctr"/>
              <a:r>
                <a:rPr lang="en-US" b="1" dirty="0"/>
                <a:t>Origin of non-eq fidelity</a:t>
              </a:r>
            </a:p>
          </p:txBody>
        </p:sp>
        <p:pic>
          <p:nvPicPr>
            <p:cNvPr id="26" name="Picture 25">
              <a:extLst>
                <a:ext uri="{FF2B5EF4-FFF2-40B4-BE49-F238E27FC236}">
                  <a16:creationId xmlns:a16="http://schemas.microsoft.com/office/drawing/2014/main" id="{F998AFF2-CFFB-AC37-70B4-87A0C6190B59}"/>
                </a:ext>
              </a:extLst>
            </p:cNvPr>
            <p:cNvPicPr>
              <a:picLocks noChangeAspect="1"/>
            </p:cNvPicPr>
            <p:nvPr/>
          </p:nvPicPr>
          <p:blipFill>
            <a:blip r:embed="rId4"/>
            <a:stretch>
              <a:fillRect/>
            </a:stretch>
          </p:blipFill>
          <p:spPr>
            <a:xfrm>
              <a:off x="449848" y="3140558"/>
              <a:ext cx="3104444" cy="1658006"/>
            </a:xfrm>
            <a:prstGeom prst="rect">
              <a:avLst/>
            </a:prstGeom>
          </p:spPr>
        </p:pic>
        <p:sp>
          <p:nvSpPr>
            <p:cNvPr id="29" name="TextBox 28">
              <a:extLst>
                <a:ext uri="{FF2B5EF4-FFF2-40B4-BE49-F238E27FC236}">
                  <a16:creationId xmlns:a16="http://schemas.microsoft.com/office/drawing/2014/main" id="{857229A3-DAC8-FB0C-CF11-E179E548BAA4}"/>
                </a:ext>
              </a:extLst>
            </p:cNvPr>
            <p:cNvSpPr txBox="1"/>
            <p:nvPr/>
          </p:nvSpPr>
          <p:spPr>
            <a:xfrm>
              <a:off x="-159289" y="5337104"/>
              <a:ext cx="4991991" cy="400110"/>
            </a:xfrm>
            <a:prstGeom prst="rect">
              <a:avLst/>
            </a:prstGeom>
            <a:noFill/>
          </p:spPr>
          <p:txBody>
            <a:bodyPr wrap="square" rtlCol="0">
              <a:spAutoFit/>
            </a:bodyPr>
            <a:lstStyle/>
            <a:p>
              <a:r>
                <a:rPr lang="en-US" sz="2000" i="1" dirty="0"/>
                <a:t>Inevitable consequence of exponential growth</a:t>
              </a:r>
            </a:p>
          </p:txBody>
        </p:sp>
        <p:sp>
          <p:nvSpPr>
            <p:cNvPr id="3" name="TextBox 2">
              <a:extLst>
                <a:ext uri="{FF2B5EF4-FFF2-40B4-BE49-F238E27FC236}">
                  <a16:creationId xmlns:a16="http://schemas.microsoft.com/office/drawing/2014/main" id="{58C52A9A-E8B5-EFFD-168F-9E4728B2A25D}"/>
                </a:ext>
              </a:extLst>
            </p:cNvPr>
            <p:cNvSpPr txBox="1"/>
            <p:nvPr/>
          </p:nvSpPr>
          <p:spPr>
            <a:xfrm>
              <a:off x="616850" y="2509624"/>
              <a:ext cx="2795958" cy="338554"/>
            </a:xfrm>
            <a:prstGeom prst="rect">
              <a:avLst/>
            </a:prstGeom>
            <a:noFill/>
          </p:spPr>
          <p:txBody>
            <a:bodyPr wrap="square" rtlCol="0">
              <a:spAutoFit/>
            </a:bodyPr>
            <a:lstStyle/>
            <a:p>
              <a:pPr algn="ctr"/>
              <a:r>
                <a:rPr lang="en-US" sz="1600" dirty="0"/>
                <a:t>Ribosomes, self-assembly,…</a:t>
              </a:r>
            </a:p>
          </p:txBody>
        </p:sp>
      </p:grpSp>
      <p:sp>
        <p:nvSpPr>
          <p:cNvPr id="34" name="TextBox 33">
            <a:extLst>
              <a:ext uri="{FF2B5EF4-FFF2-40B4-BE49-F238E27FC236}">
                <a16:creationId xmlns:a16="http://schemas.microsoft.com/office/drawing/2014/main" id="{C8154354-B91E-D652-FE9E-966169AF2E66}"/>
              </a:ext>
            </a:extLst>
          </p:cNvPr>
          <p:cNvSpPr txBox="1"/>
          <p:nvPr/>
        </p:nvSpPr>
        <p:spPr>
          <a:xfrm>
            <a:off x="1979708" y="10450954"/>
            <a:ext cx="1632136" cy="738664"/>
          </a:xfrm>
          <a:prstGeom prst="rect">
            <a:avLst/>
          </a:prstGeom>
          <a:noFill/>
        </p:spPr>
        <p:txBody>
          <a:bodyPr wrap="square" rtlCol="0">
            <a:spAutoFit/>
          </a:bodyPr>
          <a:lstStyle/>
          <a:p>
            <a:pPr algn="ctr"/>
            <a:r>
              <a:rPr lang="en-US" sz="1400" dirty="0"/>
              <a:t>Ramped drug</a:t>
            </a:r>
          </a:p>
          <a:p>
            <a:pPr algn="ctr"/>
            <a:r>
              <a:rPr lang="en-US" sz="1400" i="1" dirty="0"/>
              <a:t>e.g. 0 – 50 uM,</a:t>
            </a:r>
          </a:p>
          <a:p>
            <a:pPr algn="ctr"/>
            <a:r>
              <a:rPr lang="en-US" sz="1400" i="1" dirty="0"/>
              <a:t>   3 days</a:t>
            </a:r>
          </a:p>
        </p:txBody>
      </p:sp>
      <p:grpSp>
        <p:nvGrpSpPr>
          <p:cNvPr id="38" name="Group 37">
            <a:extLst>
              <a:ext uri="{FF2B5EF4-FFF2-40B4-BE49-F238E27FC236}">
                <a16:creationId xmlns:a16="http://schemas.microsoft.com/office/drawing/2014/main" id="{8B9B2C99-CF52-EAD5-2EDC-A42DA84F7A29}"/>
              </a:ext>
            </a:extLst>
          </p:cNvPr>
          <p:cNvGrpSpPr/>
          <p:nvPr/>
        </p:nvGrpSpPr>
        <p:grpSpPr>
          <a:xfrm>
            <a:off x="8417875" y="1418303"/>
            <a:ext cx="4077469" cy="5116531"/>
            <a:chOff x="8417875" y="1418303"/>
            <a:chExt cx="4077469" cy="5116531"/>
          </a:xfrm>
        </p:grpSpPr>
        <p:sp>
          <p:nvSpPr>
            <p:cNvPr id="9" name="TextBox 8">
              <a:extLst>
                <a:ext uri="{FF2B5EF4-FFF2-40B4-BE49-F238E27FC236}">
                  <a16:creationId xmlns:a16="http://schemas.microsoft.com/office/drawing/2014/main" id="{B210F133-F6D5-FE07-B74B-0C74AA4F9FD8}"/>
                </a:ext>
              </a:extLst>
            </p:cNvPr>
            <p:cNvSpPr txBox="1"/>
            <p:nvPr/>
          </p:nvSpPr>
          <p:spPr>
            <a:xfrm>
              <a:off x="8417875" y="1418303"/>
              <a:ext cx="4077469" cy="369332"/>
            </a:xfrm>
            <a:prstGeom prst="rect">
              <a:avLst/>
            </a:prstGeom>
            <a:noFill/>
          </p:spPr>
          <p:txBody>
            <a:bodyPr wrap="square" rtlCol="0">
              <a:spAutoFit/>
            </a:bodyPr>
            <a:lstStyle/>
            <a:p>
              <a:r>
                <a:rPr lang="en-US" b="1" dirty="0"/>
                <a:t>Collision of 1</a:t>
              </a:r>
              <a:r>
                <a:rPr lang="en-US" b="1" baseline="30000" dirty="0"/>
                <a:t>st</a:t>
              </a:r>
              <a:r>
                <a:rPr lang="en-US" b="1" dirty="0"/>
                <a:t>  vs 2</a:t>
              </a:r>
              <a:r>
                <a:rPr lang="en-US" b="1" baseline="30000" dirty="0"/>
                <a:t>nd</a:t>
              </a:r>
              <a:r>
                <a:rPr lang="en-US" b="1" dirty="0"/>
                <a:t> order selection</a:t>
              </a:r>
            </a:p>
          </p:txBody>
        </p:sp>
        <p:sp>
          <p:nvSpPr>
            <p:cNvPr id="12" name="TextBox 11">
              <a:extLst>
                <a:ext uri="{FF2B5EF4-FFF2-40B4-BE49-F238E27FC236}">
                  <a16:creationId xmlns:a16="http://schemas.microsoft.com/office/drawing/2014/main" id="{0FBD2D6E-E901-6B1E-1A69-22A88F08D34E}"/>
                </a:ext>
              </a:extLst>
            </p:cNvPr>
            <p:cNvSpPr txBox="1"/>
            <p:nvPr/>
          </p:nvSpPr>
          <p:spPr>
            <a:xfrm>
              <a:off x="8674797" y="5888503"/>
              <a:ext cx="3041790" cy="646331"/>
            </a:xfrm>
            <a:prstGeom prst="rect">
              <a:avLst/>
            </a:prstGeom>
            <a:noFill/>
          </p:spPr>
          <p:txBody>
            <a:bodyPr wrap="square" rtlCol="0">
              <a:spAutoFit/>
            </a:bodyPr>
            <a:lstStyle/>
            <a:p>
              <a:r>
                <a:rPr lang="en-US" i="1" dirty="0"/>
                <a:t>No effective fitness when 1</a:t>
              </a:r>
              <a:r>
                <a:rPr lang="en-US" i="1" baseline="30000" dirty="0"/>
                <a:t>st</a:t>
              </a:r>
              <a:r>
                <a:rPr lang="en-US" i="1" dirty="0"/>
                <a:t> and 2</a:t>
              </a:r>
              <a:r>
                <a:rPr lang="en-US" i="1" baseline="30000" dirty="0"/>
                <a:t>nd</a:t>
              </a:r>
              <a:r>
                <a:rPr lang="en-US" i="1" dirty="0"/>
                <a:t> order fitness collide</a:t>
              </a:r>
            </a:p>
          </p:txBody>
        </p:sp>
        <p:pic>
          <p:nvPicPr>
            <p:cNvPr id="24" name="Picture 23">
              <a:extLst>
                <a:ext uri="{FF2B5EF4-FFF2-40B4-BE49-F238E27FC236}">
                  <a16:creationId xmlns:a16="http://schemas.microsoft.com/office/drawing/2014/main" id="{5AB40BBF-1DD2-E3E2-7DA7-7091DBC1E7DD}"/>
                </a:ext>
              </a:extLst>
            </p:cNvPr>
            <p:cNvPicPr>
              <a:picLocks noChangeAspect="1"/>
            </p:cNvPicPr>
            <p:nvPr/>
          </p:nvPicPr>
          <p:blipFill>
            <a:blip r:embed="rId5"/>
            <a:stretch>
              <a:fillRect/>
            </a:stretch>
          </p:blipFill>
          <p:spPr>
            <a:xfrm>
              <a:off x="8438325" y="2250606"/>
              <a:ext cx="2589340" cy="1340097"/>
            </a:xfrm>
            <a:prstGeom prst="rect">
              <a:avLst/>
            </a:prstGeom>
          </p:spPr>
        </p:pic>
        <p:sp>
          <p:nvSpPr>
            <p:cNvPr id="35" name="TextBox 34">
              <a:extLst>
                <a:ext uri="{FF2B5EF4-FFF2-40B4-BE49-F238E27FC236}">
                  <a16:creationId xmlns:a16="http://schemas.microsoft.com/office/drawing/2014/main" id="{0B5BB120-4079-9136-C674-6B70A943177F}"/>
                </a:ext>
              </a:extLst>
            </p:cNvPr>
            <p:cNvSpPr txBox="1"/>
            <p:nvPr/>
          </p:nvSpPr>
          <p:spPr>
            <a:xfrm>
              <a:off x="10925290" y="4471168"/>
              <a:ext cx="1266710" cy="307777"/>
            </a:xfrm>
            <a:prstGeom prst="rect">
              <a:avLst/>
            </a:prstGeom>
            <a:noFill/>
          </p:spPr>
          <p:txBody>
            <a:bodyPr wrap="square" rtlCol="0">
              <a:spAutoFit/>
            </a:bodyPr>
            <a:lstStyle/>
            <a:p>
              <a:pPr algn="ctr"/>
              <a:r>
                <a:rPr lang="en-US" sz="1400" b="1" dirty="0"/>
                <a:t>A beats B</a:t>
              </a:r>
            </a:p>
          </p:txBody>
        </p:sp>
        <p:pic>
          <p:nvPicPr>
            <p:cNvPr id="36" name="Picture 35">
              <a:extLst>
                <a:ext uri="{FF2B5EF4-FFF2-40B4-BE49-F238E27FC236}">
                  <a16:creationId xmlns:a16="http://schemas.microsoft.com/office/drawing/2014/main" id="{2E7FC3A1-9676-8534-2426-CF9ED31CC0C3}"/>
                </a:ext>
              </a:extLst>
            </p:cNvPr>
            <p:cNvPicPr>
              <a:picLocks noChangeAspect="1"/>
            </p:cNvPicPr>
            <p:nvPr/>
          </p:nvPicPr>
          <p:blipFill>
            <a:blip r:embed="rId6"/>
            <a:stretch>
              <a:fillRect/>
            </a:stretch>
          </p:blipFill>
          <p:spPr>
            <a:xfrm>
              <a:off x="8805923" y="4189074"/>
              <a:ext cx="1579595" cy="1041097"/>
            </a:xfrm>
            <a:prstGeom prst="rect">
              <a:avLst/>
            </a:prstGeom>
          </p:spPr>
        </p:pic>
        <p:sp>
          <p:nvSpPr>
            <p:cNvPr id="37" name="TextBox 36">
              <a:extLst>
                <a:ext uri="{FF2B5EF4-FFF2-40B4-BE49-F238E27FC236}">
                  <a16:creationId xmlns:a16="http://schemas.microsoft.com/office/drawing/2014/main" id="{3BC2990A-72D6-63E7-5CBA-ACD456FD9F0B}"/>
                </a:ext>
              </a:extLst>
            </p:cNvPr>
            <p:cNvSpPr txBox="1"/>
            <p:nvPr/>
          </p:nvSpPr>
          <p:spPr>
            <a:xfrm>
              <a:off x="10892108" y="2960152"/>
              <a:ext cx="1266710" cy="307777"/>
            </a:xfrm>
            <a:prstGeom prst="rect">
              <a:avLst/>
            </a:prstGeom>
            <a:noFill/>
          </p:spPr>
          <p:txBody>
            <a:bodyPr wrap="square" rtlCol="0">
              <a:spAutoFit/>
            </a:bodyPr>
            <a:lstStyle/>
            <a:p>
              <a:pPr algn="ctr"/>
              <a:r>
                <a:rPr lang="en-US" sz="1400" b="1" dirty="0"/>
                <a:t>B beats A</a:t>
              </a:r>
            </a:p>
          </p:txBody>
        </p:sp>
      </p:grpSp>
    </p:spTree>
    <p:extLst>
      <p:ext uri="{BB962C8B-B14F-4D97-AF65-F5344CB8AC3E}">
        <p14:creationId xmlns:p14="http://schemas.microsoft.com/office/powerpoint/2010/main" val="228437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F1297-5047-C4A8-A925-E96E50A10476}"/>
              </a:ext>
            </a:extLst>
          </p:cNvPr>
          <p:cNvSpPr>
            <a:spLocks noGrp="1"/>
          </p:cNvSpPr>
          <p:nvPr>
            <p:ph type="title"/>
          </p:nvPr>
        </p:nvSpPr>
        <p:spPr>
          <a:xfrm>
            <a:off x="838200" y="0"/>
            <a:ext cx="10515600" cy="1325563"/>
          </a:xfrm>
        </p:spPr>
        <p:txBody>
          <a:bodyPr/>
          <a:lstStyle/>
          <a:p>
            <a:pPr algn="ctr"/>
            <a:r>
              <a:rPr lang="en-US" dirty="0"/>
              <a:t>Implications : Origin of life</a:t>
            </a:r>
          </a:p>
        </p:txBody>
      </p:sp>
      <p:grpSp>
        <p:nvGrpSpPr>
          <p:cNvPr id="7" name="Group 6">
            <a:extLst>
              <a:ext uri="{FF2B5EF4-FFF2-40B4-BE49-F238E27FC236}">
                <a16:creationId xmlns:a16="http://schemas.microsoft.com/office/drawing/2014/main" id="{CAE5D426-7143-21FF-BE9E-43A6BFAFF8A2}"/>
              </a:ext>
            </a:extLst>
          </p:cNvPr>
          <p:cNvGrpSpPr/>
          <p:nvPr/>
        </p:nvGrpSpPr>
        <p:grpSpPr>
          <a:xfrm>
            <a:off x="5362985" y="8690307"/>
            <a:ext cx="3172113" cy="2585961"/>
            <a:chOff x="5590197" y="1173891"/>
            <a:chExt cx="4019928" cy="3277115"/>
          </a:xfrm>
        </p:grpSpPr>
        <p:pic>
          <p:nvPicPr>
            <p:cNvPr id="5" name="Picture 4">
              <a:extLst>
                <a:ext uri="{FF2B5EF4-FFF2-40B4-BE49-F238E27FC236}">
                  <a16:creationId xmlns:a16="http://schemas.microsoft.com/office/drawing/2014/main" id="{99B0E6DF-19E1-262B-5B3A-2EA483E392DE}"/>
                </a:ext>
              </a:extLst>
            </p:cNvPr>
            <p:cNvPicPr>
              <a:picLocks noChangeAspect="1"/>
            </p:cNvPicPr>
            <p:nvPr/>
          </p:nvPicPr>
          <p:blipFill>
            <a:blip r:embed="rId2"/>
            <a:stretch>
              <a:fillRect/>
            </a:stretch>
          </p:blipFill>
          <p:spPr>
            <a:xfrm>
              <a:off x="5590197" y="1173891"/>
              <a:ext cx="4019928" cy="3277115"/>
            </a:xfrm>
            <a:prstGeom prst="rect">
              <a:avLst/>
            </a:prstGeom>
          </p:spPr>
        </p:pic>
        <p:sp>
          <p:nvSpPr>
            <p:cNvPr id="6" name="Oval 5">
              <a:extLst>
                <a:ext uri="{FF2B5EF4-FFF2-40B4-BE49-F238E27FC236}">
                  <a16:creationId xmlns:a16="http://schemas.microsoft.com/office/drawing/2014/main" id="{CDB571F2-619B-8C6A-2733-CC267D1F6F09}"/>
                </a:ext>
              </a:extLst>
            </p:cNvPr>
            <p:cNvSpPr/>
            <p:nvPr/>
          </p:nvSpPr>
          <p:spPr>
            <a:xfrm>
              <a:off x="5590197" y="1643449"/>
              <a:ext cx="505803" cy="50580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9090D7E4-75FC-23F3-B7EF-40F694E3D211}"/>
              </a:ext>
            </a:extLst>
          </p:cNvPr>
          <p:cNvGrpSpPr/>
          <p:nvPr/>
        </p:nvGrpSpPr>
        <p:grpSpPr>
          <a:xfrm>
            <a:off x="8531170" y="1302732"/>
            <a:ext cx="3365715" cy="5021044"/>
            <a:chOff x="8531170" y="1302732"/>
            <a:chExt cx="3365715" cy="5021044"/>
          </a:xfrm>
        </p:grpSpPr>
        <p:grpSp>
          <p:nvGrpSpPr>
            <p:cNvPr id="4" name="Group 3">
              <a:extLst>
                <a:ext uri="{FF2B5EF4-FFF2-40B4-BE49-F238E27FC236}">
                  <a16:creationId xmlns:a16="http://schemas.microsoft.com/office/drawing/2014/main" id="{5389E311-4CA8-314E-177E-171390ACBDD0}"/>
                </a:ext>
              </a:extLst>
            </p:cNvPr>
            <p:cNvGrpSpPr/>
            <p:nvPr/>
          </p:nvGrpSpPr>
          <p:grpSpPr>
            <a:xfrm>
              <a:off x="8531170" y="1302732"/>
              <a:ext cx="2692149" cy="3400643"/>
              <a:chOff x="8531170" y="1302732"/>
              <a:chExt cx="2692149" cy="3400643"/>
            </a:xfrm>
          </p:grpSpPr>
          <p:sp>
            <p:nvSpPr>
              <p:cNvPr id="10" name="TextBox 9">
                <a:extLst>
                  <a:ext uri="{FF2B5EF4-FFF2-40B4-BE49-F238E27FC236}">
                    <a16:creationId xmlns:a16="http://schemas.microsoft.com/office/drawing/2014/main" id="{4A5287E7-0F7C-6CB7-E5EC-8A91000467D3}"/>
                  </a:ext>
                </a:extLst>
              </p:cNvPr>
              <p:cNvSpPr txBox="1"/>
              <p:nvPr/>
            </p:nvSpPr>
            <p:spPr>
              <a:xfrm>
                <a:off x="9434112" y="1302732"/>
                <a:ext cx="1084399" cy="369332"/>
              </a:xfrm>
              <a:prstGeom prst="rect">
                <a:avLst/>
              </a:prstGeom>
              <a:noFill/>
            </p:spPr>
            <p:txBody>
              <a:bodyPr wrap="none" rtlCol="0">
                <a:spAutoFit/>
              </a:bodyPr>
              <a:lstStyle/>
              <a:p>
                <a:r>
                  <a:rPr lang="en-US" b="1" dirty="0"/>
                  <a:t>New idea</a:t>
                </a:r>
              </a:p>
            </p:txBody>
          </p:sp>
          <p:grpSp>
            <p:nvGrpSpPr>
              <p:cNvPr id="12" name="Group 11">
                <a:extLst>
                  <a:ext uri="{FF2B5EF4-FFF2-40B4-BE49-F238E27FC236}">
                    <a16:creationId xmlns:a16="http://schemas.microsoft.com/office/drawing/2014/main" id="{756FF0AB-7438-CDB3-DB40-4F3025F7EF01}"/>
                  </a:ext>
                </a:extLst>
              </p:cNvPr>
              <p:cNvGrpSpPr/>
              <p:nvPr/>
            </p:nvGrpSpPr>
            <p:grpSpPr>
              <a:xfrm>
                <a:off x="8531170" y="1769774"/>
                <a:ext cx="2590800" cy="2070100"/>
                <a:chOff x="8531170" y="2598951"/>
                <a:chExt cx="2590800" cy="2070100"/>
              </a:xfrm>
            </p:grpSpPr>
            <p:pic>
              <p:nvPicPr>
                <p:cNvPr id="9" name="Picture 8">
                  <a:extLst>
                    <a:ext uri="{FF2B5EF4-FFF2-40B4-BE49-F238E27FC236}">
                      <a16:creationId xmlns:a16="http://schemas.microsoft.com/office/drawing/2014/main" id="{44A6EA3D-B960-0ADF-2962-235BE6AD7785}"/>
                    </a:ext>
                  </a:extLst>
                </p:cNvPr>
                <p:cNvPicPr>
                  <a:picLocks noChangeAspect="1"/>
                </p:cNvPicPr>
                <p:nvPr/>
              </p:nvPicPr>
              <p:blipFill>
                <a:blip r:embed="rId3"/>
                <a:stretch>
                  <a:fillRect/>
                </a:stretch>
              </p:blipFill>
              <p:spPr>
                <a:xfrm>
                  <a:off x="8531170" y="2598951"/>
                  <a:ext cx="2590800" cy="2070100"/>
                </a:xfrm>
                <a:prstGeom prst="rect">
                  <a:avLst/>
                </a:prstGeom>
              </p:spPr>
            </p:pic>
            <p:sp>
              <p:nvSpPr>
                <p:cNvPr id="11" name="TextBox 10">
                  <a:extLst>
                    <a:ext uri="{FF2B5EF4-FFF2-40B4-BE49-F238E27FC236}">
                      <a16:creationId xmlns:a16="http://schemas.microsoft.com/office/drawing/2014/main" id="{2F221A1D-0B79-FD88-C4A6-45C6FEAFC464}"/>
                    </a:ext>
                  </a:extLst>
                </p:cNvPr>
                <p:cNvSpPr txBox="1"/>
                <p:nvPr/>
              </p:nvSpPr>
              <p:spPr>
                <a:xfrm>
                  <a:off x="9182280" y="2816121"/>
                  <a:ext cx="503664" cy="861774"/>
                </a:xfrm>
                <a:prstGeom prst="rect">
                  <a:avLst/>
                </a:prstGeom>
                <a:noFill/>
              </p:spPr>
              <p:txBody>
                <a:bodyPr wrap="none" rtlCol="0">
                  <a:spAutoFit/>
                </a:bodyPr>
                <a:lstStyle/>
                <a:p>
                  <a:r>
                    <a:rPr lang="en-US" sz="5000" b="1" dirty="0">
                      <a:solidFill>
                        <a:srgbClr val="FF0000"/>
                      </a:solidFill>
                    </a:rPr>
                    <a:t>*</a:t>
                  </a:r>
                </a:p>
              </p:txBody>
            </p:sp>
          </p:grpSp>
          <p:sp>
            <p:nvSpPr>
              <p:cNvPr id="16" name="TextBox 15">
                <a:extLst>
                  <a:ext uri="{FF2B5EF4-FFF2-40B4-BE49-F238E27FC236}">
                    <a16:creationId xmlns:a16="http://schemas.microsoft.com/office/drawing/2014/main" id="{1ADE17C5-4AEC-EA7D-ED0B-72B2D44BD8E5}"/>
                  </a:ext>
                </a:extLst>
              </p:cNvPr>
              <p:cNvSpPr txBox="1"/>
              <p:nvPr/>
            </p:nvSpPr>
            <p:spPr>
              <a:xfrm>
                <a:off x="8729303" y="4057044"/>
                <a:ext cx="2494016" cy="646331"/>
              </a:xfrm>
              <a:prstGeom prst="rect">
                <a:avLst/>
              </a:prstGeom>
              <a:noFill/>
            </p:spPr>
            <p:txBody>
              <a:bodyPr wrap="none" rtlCol="0">
                <a:spAutoFit/>
              </a:bodyPr>
              <a:lstStyle/>
              <a:p>
                <a:pPr marL="342900" indent="-342900">
                  <a:buAutoNum type="arabicPeriod"/>
                </a:pPr>
                <a:r>
                  <a:rPr lang="en-US" dirty="0"/>
                  <a:t>Select on speed</a:t>
                </a:r>
              </a:p>
              <a:p>
                <a:pPr marL="342900" indent="-342900">
                  <a:buAutoNum type="arabicPeriod"/>
                </a:pPr>
                <a:r>
                  <a:rPr lang="en-US" dirty="0"/>
                  <a:t>Start from mismatch</a:t>
                </a:r>
              </a:p>
            </p:txBody>
          </p:sp>
        </p:grpSp>
        <p:sp>
          <p:nvSpPr>
            <p:cNvPr id="17" name="TextBox 16">
              <a:extLst>
                <a:ext uri="{FF2B5EF4-FFF2-40B4-BE49-F238E27FC236}">
                  <a16:creationId xmlns:a16="http://schemas.microsoft.com/office/drawing/2014/main" id="{A05E876B-3BF6-6832-6535-B5023509EB66}"/>
                </a:ext>
              </a:extLst>
            </p:cNvPr>
            <p:cNvSpPr txBox="1"/>
            <p:nvPr/>
          </p:nvSpPr>
          <p:spPr>
            <a:xfrm>
              <a:off x="8531170" y="5123447"/>
              <a:ext cx="3365715" cy="1200329"/>
            </a:xfrm>
            <a:prstGeom prst="rect">
              <a:avLst/>
            </a:prstGeom>
            <a:noFill/>
          </p:spPr>
          <p:txBody>
            <a:bodyPr wrap="square" rtlCol="0">
              <a:spAutoFit/>
            </a:bodyPr>
            <a:lstStyle/>
            <a:p>
              <a:r>
                <a:rPr lang="en-US" b="1" dirty="0"/>
                <a:t>Hope:</a:t>
              </a:r>
              <a:r>
                <a:rPr lang="en-US" dirty="0"/>
                <a:t> </a:t>
              </a:r>
            </a:p>
            <a:p>
              <a:endParaRPr lang="en-US" dirty="0"/>
            </a:p>
            <a:p>
              <a:r>
                <a:rPr lang="en-US" dirty="0"/>
                <a:t>Learn to go backwards while still winning the forward race</a:t>
              </a:r>
            </a:p>
          </p:txBody>
        </p:sp>
      </p:grpSp>
      <p:grpSp>
        <p:nvGrpSpPr>
          <p:cNvPr id="15" name="Group 14">
            <a:extLst>
              <a:ext uri="{FF2B5EF4-FFF2-40B4-BE49-F238E27FC236}">
                <a16:creationId xmlns:a16="http://schemas.microsoft.com/office/drawing/2014/main" id="{9B073F92-8FF9-6E59-0DA7-51179DD8FC06}"/>
              </a:ext>
            </a:extLst>
          </p:cNvPr>
          <p:cNvGrpSpPr/>
          <p:nvPr/>
        </p:nvGrpSpPr>
        <p:grpSpPr>
          <a:xfrm>
            <a:off x="389371" y="2127670"/>
            <a:ext cx="7587649" cy="4429283"/>
            <a:chOff x="759022" y="2218104"/>
            <a:chExt cx="7587649" cy="4429283"/>
          </a:xfrm>
        </p:grpSpPr>
        <p:grpSp>
          <p:nvGrpSpPr>
            <p:cNvPr id="3" name="Group 2">
              <a:extLst>
                <a:ext uri="{FF2B5EF4-FFF2-40B4-BE49-F238E27FC236}">
                  <a16:creationId xmlns:a16="http://schemas.microsoft.com/office/drawing/2014/main" id="{BACAA987-36A1-8618-7823-EDB5FDE45394}"/>
                </a:ext>
              </a:extLst>
            </p:cNvPr>
            <p:cNvGrpSpPr/>
            <p:nvPr/>
          </p:nvGrpSpPr>
          <p:grpSpPr>
            <a:xfrm>
              <a:off x="4828301" y="2218104"/>
              <a:ext cx="3518370" cy="3051033"/>
              <a:chOff x="4562465" y="1621994"/>
              <a:chExt cx="3518370" cy="3051033"/>
            </a:xfrm>
          </p:grpSpPr>
          <p:pic>
            <p:nvPicPr>
              <p:cNvPr id="8" name="Picture 7">
                <a:extLst>
                  <a:ext uri="{FF2B5EF4-FFF2-40B4-BE49-F238E27FC236}">
                    <a16:creationId xmlns:a16="http://schemas.microsoft.com/office/drawing/2014/main" id="{89850903-7B7F-7575-E1E1-9BEC671CD9F6}"/>
                  </a:ext>
                </a:extLst>
              </p:cNvPr>
              <p:cNvPicPr>
                <a:picLocks noChangeAspect="1"/>
              </p:cNvPicPr>
              <p:nvPr/>
            </p:nvPicPr>
            <p:blipFill>
              <a:blip r:embed="rId3"/>
              <a:stretch>
                <a:fillRect/>
              </a:stretch>
            </p:blipFill>
            <p:spPr>
              <a:xfrm>
                <a:off x="4562465" y="1621994"/>
                <a:ext cx="2590800" cy="2070100"/>
              </a:xfrm>
              <a:prstGeom prst="rect">
                <a:avLst/>
              </a:prstGeom>
            </p:spPr>
          </p:pic>
          <p:sp>
            <p:nvSpPr>
              <p:cNvPr id="19" name="TextBox 18">
                <a:extLst>
                  <a:ext uri="{FF2B5EF4-FFF2-40B4-BE49-F238E27FC236}">
                    <a16:creationId xmlns:a16="http://schemas.microsoft.com/office/drawing/2014/main" id="{AE6FCBE9-4B94-25BC-E74A-A676B16B0E1D}"/>
                  </a:ext>
                </a:extLst>
              </p:cNvPr>
              <p:cNvSpPr txBox="1"/>
              <p:nvPr/>
            </p:nvSpPr>
            <p:spPr>
              <a:xfrm>
                <a:off x="6996243" y="2611480"/>
                <a:ext cx="1084592" cy="646331"/>
              </a:xfrm>
              <a:prstGeom prst="rect">
                <a:avLst/>
              </a:prstGeom>
              <a:noFill/>
            </p:spPr>
            <p:txBody>
              <a:bodyPr wrap="none" rtlCol="0">
                <a:spAutoFit/>
              </a:bodyPr>
              <a:lstStyle/>
              <a:p>
                <a:r>
                  <a:rPr lang="en-US" dirty="0"/>
                  <a:t>Joyce lab </a:t>
                </a:r>
              </a:p>
              <a:p>
                <a:r>
                  <a:rPr lang="en-US" dirty="0"/>
                  <a:t>2024</a:t>
                </a:r>
              </a:p>
            </p:txBody>
          </p:sp>
          <p:sp>
            <p:nvSpPr>
              <p:cNvPr id="20" name="TextBox 19">
                <a:extLst>
                  <a:ext uri="{FF2B5EF4-FFF2-40B4-BE49-F238E27FC236}">
                    <a16:creationId xmlns:a16="http://schemas.microsoft.com/office/drawing/2014/main" id="{1320D02D-A861-09EC-C175-F69430B038F7}"/>
                  </a:ext>
                </a:extLst>
              </p:cNvPr>
              <p:cNvSpPr txBox="1"/>
              <p:nvPr/>
            </p:nvSpPr>
            <p:spPr>
              <a:xfrm>
                <a:off x="5296713" y="4026696"/>
                <a:ext cx="1645835" cy="646331"/>
              </a:xfrm>
              <a:prstGeom prst="rect">
                <a:avLst/>
              </a:prstGeom>
              <a:noFill/>
            </p:spPr>
            <p:txBody>
              <a:bodyPr wrap="none" rtlCol="0">
                <a:spAutoFit/>
              </a:bodyPr>
              <a:lstStyle/>
              <a:p>
                <a:r>
                  <a:rPr lang="en-US" dirty="0"/>
                  <a:t>Fidelity ~ 0.9</a:t>
                </a:r>
              </a:p>
              <a:p>
                <a:r>
                  <a:rPr lang="en-US" dirty="0"/>
                  <a:t>Length = 182 </a:t>
                </a:r>
                <a:r>
                  <a:rPr lang="en-US" dirty="0" err="1"/>
                  <a:t>nt</a:t>
                </a:r>
                <a:endParaRPr lang="en-US" dirty="0"/>
              </a:p>
            </p:txBody>
          </p:sp>
        </p:grpSp>
        <p:sp>
          <p:nvSpPr>
            <p:cNvPr id="14" name="TextBox 13">
              <a:extLst>
                <a:ext uri="{FF2B5EF4-FFF2-40B4-BE49-F238E27FC236}">
                  <a16:creationId xmlns:a16="http://schemas.microsoft.com/office/drawing/2014/main" id="{03282BAE-44B4-710B-9270-6A86CD8B91C6}"/>
                </a:ext>
              </a:extLst>
            </p:cNvPr>
            <p:cNvSpPr txBox="1"/>
            <p:nvPr/>
          </p:nvSpPr>
          <p:spPr>
            <a:xfrm>
              <a:off x="759022" y="6278055"/>
              <a:ext cx="7038109" cy="369332"/>
            </a:xfrm>
            <a:prstGeom prst="rect">
              <a:avLst/>
            </a:prstGeom>
            <a:noFill/>
          </p:spPr>
          <p:txBody>
            <a:bodyPr wrap="square" rtlCol="0">
              <a:spAutoFit/>
            </a:bodyPr>
            <a:lstStyle/>
            <a:p>
              <a:r>
                <a:rPr lang="en-US" b="1" dirty="0"/>
                <a:t>Currently: No known prebiotic chemistry for going backwards in RNA </a:t>
              </a:r>
              <a:endParaRPr lang="en-US" dirty="0"/>
            </a:p>
          </p:txBody>
        </p:sp>
      </p:grpSp>
      <p:sp>
        <p:nvSpPr>
          <p:cNvPr id="22" name="Rectangle 21">
            <a:extLst>
              <a:ext uri="{FF2B5EF4-FFF2-40B4-BE49-F238E27FC236}">
                <a16:creationId xmlns:a16="http://schemas.microsoft.com/office/drawing/2014/main" id="{62705309-DB8E-656E-D029-A199D721718F}"/>
              </a:ext>
            </a:extLst>
          </p:cNvPr>
          <p:cNvSpPr/>
          <p:nvPr/>
        </p:nvSpPr>
        <p:spPr>
          <a:xfrm>
            <a:off x="2996119" y="4377447"/>
            <a:ext cx="1556426" cy="74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a:extLst>
              <a:ext uri="{FF2B5EF4-FFF2-40B4-BE49-F238E27FC236}">
                <a16:creationId xmlns:a16="http://schemas.microsoft.com/office/drawing/2014/main" id="{545773B3-6DE5-1D99-4163-1FD3A7F68342}"/>
              </a:ext>
            </a:extLst>
          </p:cNvPr>
          <p:cNvPicPr>
            <a:picLocks noChangeAspect="1"/>
          </p:cNvPicPr>
          <p:nvPr/>
        </p:nvPicPr>
        <p:blipFill>
          <a:blip r:embed="rId4"/>
          <a:stretch>
            <a:fillRect/>
          </a:stretch>
        </p:blipFill>
        <p:spPr>
          <a:xfrm>
            <a:off x="131332" y="2508060"/>
            <a:ext cx="3480080" cy="1834252"/>
          </a:xfrm>
          <a:prstGeom prst="rect">
            <a:avLst/>
          </a:prstGeom>
        </p:spPr>
      </p:pic>
    </p:spTree>
    <p:extLst>
      <p:ext uri="{BB962C8B-B14F-4D97-AF65-F5344CB8AC3E}">
        <p14:creationId xmlns:p14="http://schemas.microsoft.com/office/powerpoint/2010/main" val="2606349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6B3C6-3E69-7449-A66C-26FE0DE11BED}"/>
              </a:ext>
            </a:extLst>
          </p:cNvPr>
          <p:cNvSpPr>
            <a:spLocks noGrp="1"/>
          </p:cNvSpPr>
          <p:nvPr>
            <p:ph type="title"/>
          </p:nvPr>
        </p:nvSpPr>
        <p:spPr>
          <a:xfrm>
            <a:off x="838200" y="88498"/>
            <a:ext cx="10515600" cy="1325563"/>
          </a:xfrm>
        </p:spPr>
        <p:txBody>
          <a:bodyPr/>
          <a:lstStyle/>
          <a:p>
            <a:pPr algn="ctr"/>
            <a:r>
              <a:rPr lang="en-US" dirty="0"/>
              <a:t>Thank you!</a:t>
            </a:r>
          </a:p>
        </p:txBody>
      </p:sp>
      <p:grpSp>
        <p:nvGrpSpPr>
          <p:cNvPr id="11" name="Group 10">
            <a:extLst>
              <a:ext uri="{FF2B5EF4-FFF2-40B4-BE49-F238E27FC236}">
                <a16:creationId xmlns:a16="http://schemas.microsoft.com/office/drawing/2014/main" id="{C7AB0D07-1931-2119-9167-C5989994FEC9}"/>
              </a:ext>
            </a:extLst>
          </p:cNvPr>
          <p:cNvGrpSpPr/>
          <p:nvPr/>
        </p:nvGrpSpPr>
        <p:grpSpPr>
          <a:xfrm>
            <a:off x="5521015" y="1978511"/>
            <a:ext cx="7008588" cy="4477902"/>
            <a:chOff x="5473560" y="1962182"/>
            <a:chExt cx="7008588" cy="4477902"/>
          </a:xfrm>
        </p:grpSpPr>
        <p:grpSp>
          <p:nvGrpSpPr>
            <p:cNvPr id="7" name="Group 6">
              <a:extLst>
                <a:ext uri="{FF2B5EF4-FFF2-40B4-BE49-F238E27FC236}">
                  <a16:creationId xmlns:a16="http://schemas.microsoft.com/office/drawing/2014/main" id="{AB7B6F35-01D5-B748-AF0A-717A3956B365}"/>
                </a:ext>
              </a:extLst>
            </p:cNvPr>
            <p:cNvGrpSpPr/>
            <p:nvPr/>
          </p:nvGrpSpPr>
          <p:grpSpPr>
            <a:xfrm>
              <a:off x="5473560" y="1962182"/>
              <a:ext cx="7008588" cy="4477902"/>
              <a:chOff x="4326685" y="1981261"/>
              <a:chExt cx="7008588" cy="4477902"/>
            </a:xfrm>
          </p:grpSpPr>
          <p:pic>
            <p:nvPicPr>
              <p:cNvPr id="4" name="Picture 4" descr="Picture">
                <a:extLst>
                  <a:ext uri="{FF2B5EF4-FFF2-40B4-BE49-F238E27FC236}">
                    <a16:creationId xmlns:a16="http://schemas.microsoft.com/office/drawing/2014/main" id="{8FAAC013-03FA-0940-86FF-8CF45BBD20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2392" y="2057592"/>
                <a:ext cx="1138236" cy="113823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anqiang Liu">
                <a:extLst>
                  <a:ext uri="{FF2B5EF4-FFF2-40B4-BE49-F238E27FC236}">
                    <a16:creationId xmlns:a16="http://schemas.microsoft.com/office/drawing/2014/main" id="{E4A864A9-2B12-4742-A1FD-D4AD768C41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9924" y="1981261"/>
                <a:ext cx="1183247" cy="118324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enjamin Good | Applied Physics">
                <a:extLst>
                  <a:ext uri="{FF2B5EF4-FFF2-40B4-BE49-F238E27FC236}">
                    <a16:creationId xmlns:a16="http://schemas.microsoft.com/office/drawing/2014/main" id="{069B4755-A62E-3849-87A9-445765ADAB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3603" y="4253637"/>
                <a:ext cx="1339929" cy="133992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28DFDD6-92DF-5B4F-8718-773BD5849F32}"/>
                  </a:ext>
                </a:extLst>
              </p:cNvPr>
              <p:cNvSpPr txBox="1"/>
              <p:nvPr/>
            </p:nvSpPr>
            <p:spPr>
              <a:xfrm>
                <a:off x="4326685" y="3358728"/>
                <a:ext cx="7008588" cy="369332"/>
              </a:xfrm>
              <a:prstGeom prst="rect">
                <a:avLst/>
              </a:prstGeom>
              <a:noFill/>
            </p:spPr>
            <p:txBody>
              <a:bodyPr wrap="square">
                <a:spAutoFit/>
              </a:bodyPr>
              <a:lstStyle/>
              <a:p>
                <a:r>
                  <a:rPr lang="en-US" dirty="0"/>
                  <a:t>	 	       </a:t>
                </a:r>
                <a:r>
                  <a:rPr lang="en-US" dirty="0" err="1"/>
                  <a:t>Vedant</a:t>
                </a:r>
                <a:r>
                  <a:rPr lang="en-US" dirty="0"/>
                  <a:t> </a:t>
                </a:r>
                <a:r>
                  <a:rPr lang="en-US" sz="1800" dirty="0"/>
                  <a:t>Sachdeva             </a:t>
                </a:r>
                <a:r>
                  <a:rPr lang="en-US" sz="1800" dirty="0" err="1"/>
                  <a:t>Wanqiang</a:t>
                </a:r>
                <a:r>
                  <a:rPr lang="en-US" sz="1800" dirty="0"/>
                  <a:t> Liu</a:t>
                </a:r>
              </a:p>
            </p:txBody>
          </p:sp>
          <p:sp>
            <p:nvSpPr>
              <p:cNvPr id="12" name="TextBox 11">
                <a:extLst>
                  <a:ext uri="{FF2B5EF4-FFF2-40B4-BE49-F238E27FC236}">
                    <a16:creationId xmlns:a16="http://schemas.microsoft.com/office/drawing/2014/main" id="{D7A0D330-CB6E-B945-AC55-89AA71F3F401}"/>
                  </a:ext>
                </a:extLst>
              </p:cNvPr>
              <p:cNvSpPr txBox="1"/>
              <p:nvPr/>
            </p:nvSpPr>
            <p:spPr>
              <a:xfrm>
                <a:off x="9600285" y="5812832"/>
                <a:ext cx="1662545" cy="646331"/>
              </a:xfrm>
              <a:prstGeom prst="rect">
                <a:avLst/>
              </a:prstGeom>
              <a:noFill/>
            </p:spPr>
            <p:txBody>
              <a:bodyPr wrap="square">
                <a:spAutoFit/>
              </a:bodyPr>
              <a:lstStyle/>
              <a:p>
                <a:r>
                  <a:rPr lang="en-US" sz="1800" dirty="0"/>
                  <a:t>Ben Good</a:t>
                </a:r>
              </a:p>
              <a:p>
                <a:r>
                  <a:rPr lang="en-US" dirty="0"/>
                  <a:t>Stanford</a:t>
                </a:r>
              </a:p>
            </p:txBody>
          </p:sp>
        </p:grpSp>
        <p:pic>
          <p:nvPicPr>
            <p:cNvPr id="1026" name="Picture 2" descr="Felix Ritort Lab | Team">
              <a:extLst>
                <a:ext uri="{FF2B5EF4-FFF2-40B4-BE49-F238E27FC236}">
                  <a16:creationId xmlns:a16="http://schemas.microsoft.com/office/drawing/2014/main" id="{ED922EDA-05A2-B994-5DB1-EBD8C30D959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2174"/>
            <a:stretch/>
          </p:blipFill>
          <p:spPr bwMode="auto">
            <a:xfrm>
              <a:off x="7342974" y="4217711"/>
              <a:ext cx="1376316" cy="13959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A740390-51D0-8AEB-72C7-EEC35DE968BB}"/>
                </a:ext>
              </a:extLst>
            </p:cNvPr>
            <p:cNvPicPr>
              <a:picLocks noChangeAspect="1"/>
            </p:cNvPicPr>
            <p:nvPr/>
          </p:nvPicPr>
          <p:blipFill>
            <a:blip r:embed="rId6"/>
            <a:stretch>
              <a:fillRect/>
            </a:stretch>
          </p:blipFill>
          <p:spPr>
            <a:xfrm>
              <a:off x="5797004" y="4217408"/>
              <a:ext cx="1183247" cy="1370934"/>
            </a:xfrm>
            <a:prstGeom prst="rect">
              <a:avLst/>
            </a:prstGeom>
          </p:spPr>
        </p:pic>
        <p:sp>
          <p:nvSpPr>
            <p:cNvPr id="6" name="TextBox 5">
              <a:extLst>
                <a:ext uri="{FF2B5EF4-FFF2-40B4-BE49-F238E27FC236}">
                  <a16:creationId xmlns:a16="http://schemas.microsoft.com/office/drawing/2014/main" id="{0464A785-BB20-832C-1CAF-97732D7E22F3}"/>
                </a:ext>
              </a:extLst>
            </p:cNvPr>
            <p:cNvSpPr txBox="1"/>
            <p:nvPr/>
          </p:nvSpPr>
          <p:spPr>
            <a:xfrm>
              <a:off x="5567229" y="5791473"/>
              <a:ext cx="1506479" cy="646331"/>
            </a:xfrm>
            <a:prstGeom prst="rect">
              <a:avLst/>
            </a:prstGeom>
            <a:noFill/>
          </p:spPr>
          <p:txBody>
            <a:bodyPr wrap="square">
              <a:spAutoFit/>
            </a:bodyPr>
            <a:lstStyle/>
            <a:p>
              <a:pPr algn="ctr"/>
              <a:r>
                <a:rPr lang="en-US" sz="1800" dirty="0"/>
                <a:t>Jack </a:t>
              </a:r>
              <a:r>
                <a:rPr lang="en-US" sz="1800" dirty="0" err="1"/>
                <a:t>Szostak</a:t>
              </a:r>
              <a:endParaRPr lang="en-US" sz="1800" dirty="0"/>
            </a:p>
            <a:p>
              <a:pPr algn="ctr"/>
              <a:r>
                <a:rPr lang="en-US" dirty="0"/>
                <a:t>U Chicago</a:t>
              </a:r>
            </a:p>
          </p:txBody>
        </p:sp>
        <p:sp>
          <p:nvSpPr>
            <p:cNvPr id="9" name="TextBox 8">
              <a:extLst>
                <a:ext uri="{FF2B5EF4-FFF2-40B4-BE49-F238E27FC236}">
                  <a16:creationId xmlns:a16="http://schemas.microsoft.com/office/drawing/2014/main" id="{3F306BED-46D6-85E2-7513-F62EED0089B4}"/>
                </a:ext>
              </a:extLst>
            </p:cNvPr>
            <p:cNvSpPr txBox="1"/>
            <p:nvPr/>
          </p:nvSpPr>
          <p:spPr>
            <a:xfrm>
              <a:off x="7080820" y="5791473"/>
              <a:ext cx="1662545" cy="646331"/>
            </a:xfrm>
            <a:prstGeom prst="rect">
              <a:avLst/>
            </a:prstGeom>
            <a:noFill/>
          </p:spPr>
          <p:txBody>
            <a:bodyPr wrap="square">
              <a:spAutoFit/>
            </a:bodyPr>
            <a:lstStyle/>
            <a:p>
              <a:pPr algn="ctr"/>
              <a:r>
                <a:rPr lang="en-US" sz="1800" dirty="0"/>
                <a:t>Marco </a:t>
              </a:r>
              <a:r>
                <a:rPr lang="en-US" sz="1800" dirty="0" err="1"/>
                <a:t>Ribezzi</a:t>
              </a:r>
              <a:endParaRPr lang="en-US" sz="1800" dirty="0"/>
            </a:p>
            <a:p>
              <a:pPr algn="ctr"/>
              <a:r>
                <a:rPr lang="en-US" dirty="0"/>
                <a:t>ESPCI</a:t>
              </a:r>
            </a:p>
          </p:txBody>
        </p:sp>
      </p:grpSp>
      <p:grpSp>
        <p:nvGrpSpPr>
          <p:cNvPr id="14" name="Group 13">
            <a:extLst>
              <a:ext uri="{FF2B5EF4-FFF2-40B4-BE49-F238E27FC236}">
                <a16:creationId xmlns:a16="http://schemas.microsoft.com/office/drawing/2014/main" id="{53DA7994-FC1A-90AC-785C-676CEC2125D7}"/>
              </a:ext>
            </a:extLst>
          </p:cNvPr>
          <p:cNvGrpSpPr/>
          <p:nvPr/>
        </p:nvGrpSpPr>
        <p:grpSpPr>
          <a:xfrm>
            <a:off x="479224" y="2283338"/>
            <a:ext cx="4711447" cy="2878902"/>
            <a:chOff x="741732" y="2176848"/>
            <a:chExt cx="4711447" cy="2878902"/>
          </a:xfrm>
        </p:grpSpPr>
        <p:pic>
          <p:nvPicPr>
            <p:cNvPr id="16" name="Picture 15" descr="Picture">
              <a:extLst>
                <a:ext uri="{FF2B5EF4-FFF2-40B4-BE49-F238E27FC236}">
                  <a16:creationId xmlns:a16="http://schemas.microsoft.com/office/drawing/2014/main" id="{A1705109-09D6-60DC-B77B-7463B9B2C5D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2571" y="2176848"/>
              <a:ext cx="1729865" cy="1962452"/>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13B07704-D89F-FE80-C870-7C9AF2FFF4AE}"/>
                </a:ext>
              </a:extLst>
            </p:cNvPr>
            <p:cNvSpPr txBox="1"/>
            <p:nvPr/>
          </p:nvSpPr>
          <p:spPr>
            <a:xfrm>
              <a:off x="2724047" y="4409419"/>
              <a:ext cx="2729132" cy="646331"/>
            </a:xfrm>
            <a:prstGeom prst="rect">
              <a:avLst/>
            </a:prstGeom>
            <a:noFill/>
          </p:spPr>
          <p:txBody>
            <a:bodyPr wrap="square">
              <a:spAutoFit/>
            </a:bodyPr>
            <a:lstStyle/>
            <a:p>
              <a:pPr algn="ctr"/>
              <a:r>
                <a:rPr lang="en-US" dirty="0"/>
                <a:t>Kabir Husain</a:t>
              </a:r>
            </a:p>
            <a:p>
              <a:pPr algn="ctr"/>
              <a:r>
                <a:rPr lang="en-US" i="1" dirty="0"/>
                <a:t>(Now faculty at UCL) </a:t>
              </a:r>
            </a:p>
          </p:txBody>
        </p:sp>
        <p:pic>
          <p:nvPicPr>
            <p:cNvPr id="3" name="Picture 2" descr="Picture">
              <a:extLst>
                <a:ext uri="{FF2B5EF4-FFF2-40B4-BE49-F238E27FC236}">
                  <a16:creationId xmlns:a16="http://schemas.microsoft.com/office/drawing/2014/main" id="{7A18E0A2-1793-FFE3-F962-02B69E0EF4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1732" y="2176848"/>
              <a:ext cx="1966576" cy="196245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EA02D6C-71E4-D722-DC10-84C6C76FAEEC}"/>
                </a:ext>
              </a:extLst>
            </p:cNvPr>
            <p:cNvSpPr txBox="1"/>
            <p:nvPr/>
          </p:nvSpPr>
          <p:spPr>
            <a:xfrm>
              <a:off x="897744" y="4409419"/>
              <a:ext cx="1938592" cy="369332"/>
            </a:xfrm>
            <a:prstGeom prst="rect">
              <a:avLst/>
            </a:prstGeom>
            <a:noFill/>
          </p:spPr>
          <p:txBody>
            <a:bodyPr wrap="square">
              <a:spAutoFit/>
            </a:bodyPr>
            <a:lstStyle/>
            <a:p>
              <a:r>
                <a:rPr lang="en-US" dirty="0"/>
                <a:t>Riccardo Ravasio </a:t>
              </a:r>
            </a:p>
          </p:txBody>
        </p:sp>
      </p:grpSp>
      <p:grpSp>
        <p:nvGrpSpPr>
          <p:cNvPr id="8" name="Group 7">
            <a:extLst>
              <a:ext uri="{FF2B5EF4-FFF2-40B4-BE49-F238E27FC236}">
                <a16:creationId xmlns:a16="http://schemas.microsoft.com/office/drawing/2014/main" id="{6BAEB0FD-5F6D-8218-9EEA-3717008C540B}"/>
              </a:ext>
            </a:extLst>
          </p:cNvPr>
          <p:cNvGrpSpPr/>
          <p:nvPr/>
        </p:nvGrpSpPr>
        <p:grpSpPr>
          <a:xfrm>
            <a:off x="5726922" y="1946209"/>
            <a:ext cx="1291327" cy="1832096"/>
            <a:chOff x="11065790" y="4989471"/>
            <a:chExt cx="1291327" cy="1832096"/>
          </a:xfrm>
        </p:grpSpPr>
        <p:sp>
          <p:nvSpPr>
            <p:cNvPr id="15" name="TextBox 14">
              <a:extLst>
                <a:ext uri="{FF2B5EF4-FFF2-40B4-BE49-F238E27FC236}">
                  <a16:creationId xmlns:a16="http://schemas.microsoft.com/office/drawing/2014/main" id="{0B6005D1-7C7B-67B2-BD44-59F00A3C2D6D}"/>
                </a:ext>
              </a:extLst>
            </p:cNvPr>
            <p:cNvSpPr txBox="1"/>
            <p:nvPr/>
          </p:nvSpPr>
          <p:spPr>
            <a:xfrm>
              <a:off x="11065790" y="6452235"/>
              <a:ext cx="1291327" cy="369332"/>
            </a:xfrm>
            <a:prstGeom prst="rect">
              <a:avLst/>
            </a:prstGeom>
          </p:spPr>
          <p:txBody>
            <a:bodyPr wrap="square" rtlCol="0">
              <a:spAutoFit/>
            </a:bodyPr>
            <a:lstStyle/>
            <a:p>
              <a:r>
                <a:rPr lang="en-US" dirty="0">
                  <a:latin typeface="Calibri" panose="020F0502020204030204" pitchFamily="34" charset="0"/>
                  <a:cs typeface="Calibri" panose="020F0502020204030204" pitchFamily="34" charset="0"/>
                </a:rPr>
                <a:t>C. Evans</a:t>
              </a:r>
              <a:endParaRPr lang="en-GB" dirty="0">
                <a:latin typeface="Calibri" panose="020F0502020204030204" pitchFamily="34" charset="0"/>
                <a:cs typeface="Calibri" panose="020F0502020204030204" pitchFamily="34" charset="0"/>
              </a:endParaRPr>
            </a:p>
          </p:txBody>
        </p:sp>
        <p:pic>
          <p:nvPicPr>
            <p:cNvPr id="17" name="Picture 16">
              <a:extLst>
                <a:ext uri="{FF2B5EF4-FFF2-40B4-BE49-F238E27FC236}">
                  <a16:creationId xmlns:a16="http://schemas.microsoft.com/office/drawing/2014/main" id="{6D911C92-2FF9-7E47-118C-0277F5557F9C}"/>
                </a:ext>
              </a:extLst>
            </p:cNvPr>
            <p:cNvPicPr>
              <a:picLocks noChangeAspect="1"/>
            </p:cNvPicPr>
            <p:nvPr/>
          </p:nvPicPr>
          <p:blipFill>
            <a:blip r:embed="rId9"/>
            <a:stretch>
              <a:fillRect/>
            </a:stretch>
          </p:blipFill>
          <p:spPr>
            <a:xfrm>
              <a:off x="11065790" y="4989471"/>
              <a:ext cx="1126210" cy="1439517"/>
            </a:xfrm>
            <a:prstGeom prst="rect">
              <a:avLst/>
            </a:prstGeom>
          </p:spPr>
        </p:pic>
      </p:grpSp>
      <p:grpSp>
        <p:nvGrpSpPr>
          <p:cNvPr id="19" name="Group 18">
            <a:extLst>
              <a:ext uri="{FF2B5EF4-FFF2-40B4-BE49-F238E27FC236}">
                <a16:creationId xmlns:a16="http://schemas.microsoft.com/office/drawing/2014/main" id="{C5AE5CD9-103B-2812-4CA5-912C38996171}"/>
              </a:ext>
            </a:extLst>
          </p:cNvPr>
          <p:cNvGrpSpPr/>
          <p:nvPr/>
        </p:nvGrpSpPr>
        <p:grpSpPr>
          <a:xfrm>
            <a:off x="9124958" y="4262164"/>
            <a:ext cx="1291327" cy="2191969"/>
            <a:chOff x="10785443" y="5241256"/>
            <a:chExt cx="1291327" cy="2191969"/>
          </a:xfrm>
        </p:grpSpPr>
        <p:sp>
          <p:nvSpPr>
            <p:cNvPr id="20" name="TextBox 19">
              <a:extLst>
                <a:ext uri="{FF2B5EF4-FFF2-40B4-BE49-F238E27FC236}">
                  <a16:creationId xmlns:a16="http://schemas.microsoft.com/office/drawing/2014/main" id="{BCA7E0D4-0428-4965-1E4A-204ECB675131}"/>
                </a:ext>
              </a:extLst>
            </p:cNvPr>
            <p:cNvSpPr txBox="1"/>
            <p:nvPr/>
          </p:nvSpPr>
          <p:spPr>
            <a:xfrm>
              <a:off x="10785443" y="6509895"/>
              <a:ext cx="1291327" cy="923330"/>
            </a:xfrm>
            <a:prstGeom prst="rect">
              <a:avLst/>
            </a:prstGeom>
          </p:spPr>
          <p:txBody>
            <a:bodyPr wrap="square" rtlCol="0">
              <a:spAutoFit/>
            </a:bodyPr>
            <a:lstStyle/>
            <a:p>
              <a:pPr algn="ctr"/>
              <a:endParaRPr lang="en-US" dirty="0">
                <a:latin typeface="Avenir Book" panose="02000503020000020003" pitchFamily="2" charset="0"/>
              </a:endParaRPr>
            </a:p>
            <a:p>
              <a:pPr algn="ctr"/>
              <a:r>
                <a:rPr lang="en-US" dirty="0">
                  <a:latin typeface="Calibri" panose="020F0502020204030204" pitchFamily="34" charset="0"/>
                  <a:cs typeface="Calibri" panose="020F0502020204030204" pitchFamily="34" charset="0"/>
                </a:rPr>
                <a:t>Rob Phillips</a:t>
              </a:r>
            </a:p>
            <a:p>
              <a:pPr algn="ctr"/>
              <a:r>
                <a:rPr lang="en-US" dirty="0">
                  <a:latin typeface="Calibri" panose="020F0502020204030204" pitchFamily="34" charset="0"/>
                  <a:cs typeface="Calibri" panose="020F0502020204030204" pitchFamily="34" charset="0"/>
                </a:rPr>
                <a:t>Caltech</a:t>
              </a:r>
              <a:endParaRPr lang="en-GB" dirty="0">
                <a:latin typeface="Calibri" panose="020F0502020204030204" pitchFamily="34" charset="0"/>
                <a:cs typeface="Calibri" panose="020F0502020204030204" pitchFamily="34" charset="0"/>
              </a:endParaRPr>
            </a:p>
          </p:txBody>
        </p:sp>
        <p:pic>
          <p:nvPicPr>
            <p:cNvPr id="21" name="Picture 20">
              <a:extLst>
                <a:ext uri="{FF2B5EF4-FFF2-40B4-BE49-F238E27FC236}">
                  <a16:creationId xmlns:a16="http://schemas.microsoft.com/office/drawing/2014/main" id="{44A0BBB1-3686-A61C-4C3D-53E5189ECF13}"/>
                </a:ext>
              </a:extLst>
            </p:cNvPr>
            <p:cNvPicPr>
              <a:picLocks noChangeAspect="1"/>
            </p:cNvPicPr>
            <p:nvPr/>
          </p:nvPicPr>
          <p:blipFill>
            <a:blip r:embed="rId10"/>
            <a:stretch>
              <a:fillRect/>
            </a:stretch>
          </p:blipFill>
          <p:spPr>
            <a:xfrm>
              <a:off x="10789953" y="5241256"/>
              <a:ext cx="1187936" cy="1430923"/>
            </a:xfrm>
            <a:prstGeom prst="rect">
              <a:avLst/>
            </a:prstGeom>
          </p:spPr>
        </p:pic>
      </p:grpSp>
    </p:spTree>
    <p:extLst>
      <p:ext uri="{BB962C8B-B14F-4D97-AF65-F5344CB8AC3E}">
        <p14:creationId xmlns:p14="http://schemas.microsoft.com/office/powerpoint/2010/main" val="35559455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CD946-24AE-9E32-A1A0-FCF51521E8B1}"/>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3000085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BE5E0-27AE-019C-CF94-A7C457887B8E}"/>
              </a:ext>
            </a:extLst>
          </p:cNvPr>
          <p:cNvSpPr>
            <a:spLocks noGrp="1"/>
          </p:cNvSpPr>
          <p:nvPr>
            <p:ph type="title"/>
          </p:nvPr>
        </p:nvSpPr>
        <p:spPr>
          <a:xfrm>
            <a:off x="838200" y="50053"/>
            <a:ext cx="10515600" cy="1325563"/>
          </a:xfrm>
        </p:spPr>
        <p:txBody>
          <a:bodyPr/>
          <a:lstStyle/>
          <a:p>
            <a:pPr algn="ctr"/>
            <a:r>
              <a:rPr lang="en-US" dirty="0"/>
              <a:t>Different kinds of stalling/not</a:t>
            </a:r>
          </a:p>
        </p:txBody>
      </p:sp>
      <p:sp>
        <p:nvSpPr>
          <p:cNvPr id="4" name="TextBox 3">
            <a:extLst>
              <a:ext uri="{FF2B5EF4-FFF2-40B4-BE49-F238E27FC236}">
                <a16:creationId xmlns:a16="http://schemas.microsoft.com/office/drawing/2014/main" id="{5BC94446-C0CE-88DF-0816-1B85144A76EE}"/>
              </a:ext>
            </a:extLst>
          </p:cNvPr>
          <p:cNvSpPr txBox="1"/>
          <p:nvPr/>
        </p:nvSpPr>
        <p:spPr>
          <a:xfrm>
            <a:off x="709033" y="1755563"/>
            <a:ext cx="1194558" cy="369332"/>
          </a:xfrm>
          <a:prstGeom prst="rect">
            <a:avLst/>
          </a:prstGeom>
          <a:noFill/>
        </p:spPr>
        <p:txBody>
          <a:bodyPr wrap="none" rtlCol="0">
            <a:spAutoFit/>
          </a:bodyPr>
          <a:lstStyle/>
          <a:p>
            <a:r>
              <a:rPr lang="en-US" b="1" dirty="0"/>
              <a:t>No stalling</a:t>
            </a:r>
          </a:p>
        </p:txBody>
      </p:sp>
      <p:sp>
        <p:nvSpPr>
          <p:cNvPr id="5" name="TextBox 4">
            <a:extLst>
              <a:ext uri="{FF2B5EF4-FFF2-40B4-BE49-F238E27FC236}">
                <a16:creationId xmlns:a16="http://schemas.microsoft.com/office/drawing/2014/main" id="{6AC0430F-B1ED-7459-FD9B-B935F46477F0}"/>
              </a:ext>
            </a:extLst>
          </p:cNvPr>
          <p:cNvSpPr txBox="1"/>
          <p:nvPr/>
        </p:nvSpPr>
        <p:spPr>
          <a:xfrm>
            <a:off x="541714" y="5205521"/>
            <a:ext cx="2406621" cy="369332"/>
          </a:xfrm>
          <a:prstGeom prst="rect">
            <a:avLst/>
          </a:prstGeom>
          <a:noFill/>
        </p:spPr>
        <p:txBody>
          <a:bodyPr wrap="none" rtlCol="0">
            <a:spAutoFit/>
          </a:bodyPr>
          <a:lstStyle/>
          <a:p>
            <a:r>
              <a:rPr lang="en-US" dirty="0"/>
              <a:t>Faster &lt;=&gt; less accurate</a:t>
            </a:r>
          </a:p>
        </p:txBody>
      </p:sp>
      <p:sp>
        <p:nvSpPr>
          <p:cNvPr id="6" name="TextBox 5">
            <a:extLst>
              <a:ext uri="{FF2B5EF4-FFF2-40B4-BE49-F238E27FC236}">
                <a16:creationId xmlns:a16="http://schemas.microsoft.com/office/drawing/2014/main" id="{C8064761-6995-BD0C-47E2-B90D9BD41844}"/>
              </a:ext>
            </a:extLst>
          </p:cNvPr>
          <p:cNvSpPr txBox="1"/>
          <p:nvPr/>
        </p:nvSpPr>
        <p:spPr>
          <a:xfrm>
            <a:off x="3088297" y="1755563"/>
            <a:ext cx="2412905" cy="369332"/>
          </a:xfrm>
          <a:prstGeom prst="rect">
            <a:avLst/>
          </a:prstGeom>
          <a:noFill/>
        </p:spPr>
        <p:txBody>
          <a:bodyPr wrap="square" rtlCol="0">
            <a:spAutoFit/>
          </a:bodyPr>
          <a:lstStyle/>
          <a:p>
            <a:r>
              <a:rPr lang="en-US" b="1" dirty="0"/>
              <a:t>Stalling in </a:t>
            </a:r>
            <a:r>
              <a:rPr lang="en-US" b="1" dirty="0" err="1"/>
              <a:t>exo</a:t>
            </a:r>
            <a:r>
              <a:rPr lang="en-US" b="1" dirty="0"/>
              <a:t>-nuclease</a:t>
            </a:r>
          </a:p>
        </p:txBody>
      </p:sp>
      <p:sp>
        <p:nvSpPr>
          <p:cNvPr id="7" name="TextBox 6">
            <a:extLst>
              <a:ext uri="{FF2B5EF4-FFF2-40B4-BE49-F238E27FC236}">
                <a16:creationId xmlns:a16="http://schemas.microsoft.com/office/drawing/2014/main" id="{D8BB9337-9D78-3AD2-F942-942E8E5E6739}"/>
              </a:ext>
            </a:extLst>
          </p:cNvPr>
          <p:cNvSpPr txBox="1"/>
          <p:nvPr/>
        </p:nvSpPr>
        <p:spPr>
          <a:xfrm>
            <a:off x="3186494" y="5205521"/>
            <a:ext cx="2406621" cy="369332"/>
          </a:xfrm>
          <a:prstGeom prst="rect">
            <a:avLst/>
          </a:prstGeom>
          <a:noFill/>
        </p:spPr>
        <p:txBody>
          <a:bodyPr wrap="none" rtlCol="0">
            <a:spAutoFit/>
          </a:bodyPr>
          <a:lstStyle/>
          <a:p>
            <a:r>
              <a:rPr lang="en-US" dirty="0"/>
              <a:t>Faster &lt;=&gt; less accurate</a:t>
            </a:r>
          </a:p>
        </p:txBody>
      </p:sp>
      <p:sp>
        <p:nvSpPr>
          <p:cNvPr id="8" name="TextBox 7">
            <a:extLst>
              <a:ext uri="{FF2B5EF4-FFF2-40B4-BE49-F238E27FC236}">
                <a16:creationId xmlns:a16="http://schemas.microsoft.com/office/drawing/2014/main" id="{889FD693-653C-CA87-7CA7-24D9DA33ABC3}"/>
              </a:ext>
            </a:extLst>
          </p:cNvPr>
          <p:cNvSpPr txBox="1"/>
          <p:nvPr/>
        </p:nvSpPr>
        <p:spPr>
          <a:xfrm>
            <a:off x="708203" y="2236663"/>
            <a:ext cx="1036822" cy="369332"/>
          </a:xfrm>
          <a:prstGeom prst="rect">
            <a:avLst/>
          </a:prstGeom>
          <a:noFill/>
        </p:spPr>
        <p:txBody>
          <a:bodyPr wrap="none" rtlCol="0">
            <a:spAutoFit/>
          </a:bodyPr>
          <a:lstStyle/>
          <a:p>
            <a:r>
              <a:rPr lang="en-US" i="1" dirty="0"/>
              <a:t>Intuition:</a:t>
            </a:r>
          </a:p>
        </p:txBody>
      </p:sp>
      <p:sp>
        <p:nvSpPr>
          <p:cNvPr id="10" name="TextBox 9">
            <a:extLst>
              <a:ext uri="{FF2B5EF4-FFF2-40B4-BE49-F238E27FC236}">
                <a16:creationId xmlns:a16="http://schemas.microsoft.com/office/drawing/2014/main" id="{43657D41-7A2F-B6F9-32D6-E0BD80326AF3}"/>
              </a:ext>
            </a:extLst>
          </p:cNvPr>
          <p:cNvSpPr txBox="1"/>
          <p:nvPr/>
        </p:nvSpPr>
        <p:spPr>
          <a:xfrm>
            <a:off x="3108663" y="2236663"/>
            <a:ext cx="1036822" cy="369332"/>
          </a:xfrm>
          <a:prstGeom prst="rect">
            <a:avLst/>
          </a:prstGeom>
          <a:noFill/>
        </p:spPr>
        <p:txBody>
          <a:bodyPr wrap="square" rtlCol="0">
            <a:spAutoFit/>
          </a:bodyPr>
          <a:lstStyle/>
          <a:p>
            <a:r>
              <a:rPr lang="en-US" i="1" dirty="0"/>
              <a:t>Intuition:</a:t>
            </a:r>
          </a:p>
        </p:txBody>
      </p:sp>
      <p:sp>
        <p:nvSpPr>
          <p:cNvPr id="12" name="TextBox 11">
            <a:extLst>
              <a:ext uri="{FF2B5EF4-FFF2-40B4-BE49-F238E27FC236}">
                <a16:creationId xmlns:a16="http://schemas.microsoft.com/office/drawing/2014/main" id="{C7218E32-AA80-CDA1-1BCB-1F98DBF0E041}"/>
              </a:ext>
            </a:extLst>
          </p:cNvPr>
          <p:cNvSpPr txBox="1"/>
          <p:nvPr/>
        </p:nvSpPr>
        <p:spPr>
          <a:xfrm>
            <a:off x="3413527" y="2590419"/>
            <a:ext cx="1322478" cy="523220"/>
          </a:xfrm>
          <a:prstGeom prst="rect">
            <a:avLst/>
          </a:prstGeom>
          <a:noFill/>
        </p:spPr>
        <p:txBody>
          <a:bodyPr wrap="square" rtlCol="0">
            <a:spAutoFit/>
          </a:bodyPr>
          <a:lstStyle/>
          <a:p>
            <a:r>
              <a:rPr lang="en-US" sz="1400" dirty="0"/>
              <a:t>Fixing mistakes </a:t>
            </a:r>
          </a:p>
          <a:p>
            <a:r>
              <a:rPr lang="en-US" sz="1400" dirty="0"/>
              <a:t>takes a while.</a:t>
            </a:r>
          </a:p>
        </p:txBody>
      </p:sp>
      <p:sp>
        <p:nvSpPr>
          <p:cNvPr id="13" name="TextBox 12">
            <a:extLst>
              <a:ext uri="{FF2B5EF4-FFF2-40B4-BE49-F238E27FC236}">
                <a16:creationId xmlns:a16="http://schemas.microsoft.com/office/drawing/2014/main" id="{5E96AC50-F926-C418-B5B5-303186C62E07}"/>
              </a:ext>
            </a:extLst>
          </p:cNvPr>
          <p:cNvSpPr txBox="1"/>
          <p:nvPr/>
        </p:nvSpPr>
        <p:spPr>
          <a:xfrm>
            <a:off x="9406971" y="1755563"/>
            <a:ext cx="2412905" cy="369332"/>
          </a:xfrm>
          <a:prstGeom prst="rect">
            <a:avLst/>
          </a:prstGeom>
          <a:noFill/>
        </p:spPr>
        <p:txBody>
          <a:bodyPr wrap="none" rtlCol="0">
            <a:spAutoFit/>
          </a:bodyPr>
          <a:lstStyle/>
          <a:p>
            <a:r>
              <a:rPr lang="en-US" b="1" dirty="0"/>
              <a:t>Stalling in </a:t>
            </a:r>
            <a:r>
              <a:rPr lang="en-US" b="1" dirty="0" err="1"/>
              <a:t>exo</a:t>
            </a:r>
            <a:r>
              <a:rPr lang="en-US" b="1" dirty="0"/>
              <a:t>-nuclease</a:t>
            </a:r>
          </a:p>
        </p:txBody>
      </p:sp>
      <p:sp>
        <p:nvSpPr>
          <p:cNvPr id="14" name="TextBox 13">
            <a:extLst>
              <a:ext uri="{FF2B5EF4-FFF2-40B4-BE49-F238E27FC236}">
                <a16:creationId xmlns:a16="http://schemas.microsoft.com/office/drawing/2014/main" id="{F9893629-25B5-4ED9-E865-91DB4F85D481}"/>
              </a:ext>
            </a:extLst>
          </p:cNvPr>
          <p:cNvSpPr txBox="1"/>
          <p:nvPr/>
        </p:nvSpPr>
        <p:spPr>
          <a:xfrm>
            <a:off x="6616435" y="1755563"/>
            <a:ext cx="2412905" cy="369332"/>
          </a:xfrm>
          <a:prstGeom prst="rect">
            <a:avLst/>
          </a:prstGeom>
          <a:noFill/>
        </p:spPr>
        <p:txBody>
          <a:bodyPr wrap="none" rtlCol="0">
            <a:spAutoFit/>
          </a:bodyPr>
          <a:lstStyle/>
          <a:p>
            <a:r>
              <a:rPr lang="en-US" b="1" dirty="0"/>
              <a:t>Stalling in </a:t>
            </a:r>
            <a:r>
              <a:rPr lang="en-US" b="1" dirty="0" err="1"/>
              <a:t>exo</a:t>
            </a:r>
            <a:r>
              <a:rPr lang="en-US" b="1" dirty="0"/>
              <a:t>-nuclease</a:t>
            </a:r>
          </a:p>
        </p:txBody>
      </p:sp>
      <p:sp>
        <p:nvSpPr>
          <p:cNvPr id="15" name="TextBox 14">
            <a:extLst>
              <a:ext uri="{FF2B5EF4-FFF2-40B4-BE49-F238E27FC236}">
                <a16:creationId xmlns:a16="http://schemas.microsoft.com/office/drawing/2014/main" id="{8AEA402E-3436-6031-B6C7-5307198E6C86}"/>
              </a:ext>
            </a:extLst>
          </p:cNvPr>
          <p:cNvSpPr txBox="1"/>
          <p:nvPr/>
        </p:nvSpPr>
        <p:spPr>
          <a:xfrm>
            <a:off x="6425063" y="5831660"/>
            <a:ext cx="2406621" cy="369332"/>
          </a:xfrm>
          <a:prstGeom prst="rect">
            <a:avLst/>
          </a:prstGeom>
          <a:noFill/>
        </p:spPr>
        <p:txBody>
          <a:bodyPr wrap="none" rtlCol="0">
            <a:spAutoFit/>
          </a:bodyPr>
          <a:lstStyle/>
          <a:p>
            <a:r>
              <a:rPr lang="en-US" dirty="0"/>
              <a:t>Faster &lt;=&gt; less accurate</a:t>
            </a:r>
          </a:p>
        </p:txBody>
      </p:sp>
      <p:sp>
        <p:nvSpPr>
          <p:cNvPr id="16" name="TextBox 15">
            <a:extLst>
              <a:ext uri="{FF2B5EF4-FFF2-40B4-BE49-F238E27FC236}">
                <a16:creationId xmlns:a16="http://schemas.microsoft.com/office/drawing/2014/main" id="{2D2F5139-7E56-D3EA-A90F-99109A8F851E}"/>
              </a:ext>
            </a:extLst>
          </p:cNvPr>
          <p:cNvSpPr txBox="1"/>
          <p:nvPr/>
        </p:nvSpPr>
        <p:spPr>
          <a:xfrm>
            <a:off x="6418779" y="2815119"/>
            <a:ext cx="1036822" cy="369332"/>
          </a:xfrm>
          <a:prstGeom prst="rect">
            <a:avLst/>
          </a:prstGeom>
          <a:noFill/>
        </p:spPr>
        <p:txBody>
          <a:bodyPr wrap="none" rtlCol="0">
            <a:spAutoFit/>
          </a:bodyPr>
          <a:lstStyle/>
          <a:p>
            <a:r>
              <a:rPr lang="en-US" i="1" dirty="0"/>
              <a:t>Intuition:</a:t>
            </a:r>
          </a:p>
        </p:txBody>
      </p:sp>
      <p:sp>
        <p:nvSpPr>
          <p:cNvPr id="17" name="TextBox 16">
            <a:extLst>
              <a:ext uri="{FF2B5EF4-FFF2-40B4-BE49-F238E27FC236}">
                <a16:creationId xmlns:a16="http://schemas.microsoft.com/office/drawing/2014/main" id="{3C679A45-FBD6-9D8F-DD98-C6DA1E8EE109}"/>
              </a:ext>
            </a:extLst>
          </p:cNvPr>
          <p:cNvSpPr txBox="1"/>
          <p:nvPr/>
        </p:nvSpPr>
        <p:spPr>
          <a:xfrm>
            <a:off x="6418779" y="4232953"/>
            <a:ext cx="758541" cy="369332"/>
          </a:xfrm>
          <a:prstGeom prst="rect">
            <a:avLst/>
          </a:prstGeom>
          <a:noFill/>
        </p:spPr>
        <p:txBody>
          <a:bodyPr wrap="none" rtlCol="0">
            <a:spAutoFit/>
          </a:bodyPr>
          <a:lstStyle/>
          <a:p>
            <a:r>
              <a:rPr lang="en-US" i="1" dirty="0"/>
              <a:t>Math:</a:t>
            </a:r>
          </a:p>
        </p:txBody>
      </p:sp>
      <p:sp>
        <p:nvSpPr>
          <p:cNvPr id="18" name="TextBox 17">
            <a:extLst>
              <a:ext uri="{FF2B5EF4-FFF2-40B4-BE49-F238E27FC236}">
                <a16:creationId xmlns:a16="http://schemas.microsoft.com/office/drawing/2014/main" id="{88C7CFEE-04CC-D9B6-8B2D-CFF2DCC6E4D8}"/>
              </a:ext>
            </a:extLst>
          </p:cNvPr>
          <p:cNvSpPr txBox="1"/>
          <p:nvPr/>
        </p:nvSpPr>
        <p:spPr>
          <a:xfrm>
            <a:off x="6552343" y="3418972"/>
            <a:ext cx="2251257" cy="523220"/>
          </a:xfrm>
          <a:prstGeom prst="rect">
            <a:avLst/>
          </a:prstGeom>
          <a:noFill/>
        </p:spPr>
        <p:txBody>
          <a:bodyPr wrap="none" rtlCol="0">
            <a:spAutoFit/>
          </a:bodyPr>
          <a:lstStyle/>
          <a:p>
            <a:r>
              <a:rPr lang="en-US" sz="1400" dirty="0"/>
              <a:t>Prior (uncorrected) mistakes</a:t>
            </a:r>
          </a:p>
          <a:p>
            <a:r>
              <a:rPr lang="en-US" sz="1400" dirty="0"/>
              <a:t>slow down the future</a:t>
            </a:r>
          </a:p>
        </p:txBody>
      </p:sp>
      <p:sp>
        <p:nvSpPr>
          <p:cNvPr id="19" name="TextBox 18">
            <a:extLst>
              <a:ext uri="{FF2B5EF4-FFF2-40B4-BE49-F238E27FC236}">
                <a16:creationId xmlns:a16="http://schemas.microsoft.com/office/drawing/2014/main" id="{4EE9A011-E1D4-E1D4-FF60-96BE95B808F4}"/>
              </a:ext>
            </a:extLst>
          </p:cNvPr>
          <p:cNvSpPr txBox="1"/>
          <p:nvPr/>
        </p:nvSpPr>
        <p:spPr>
          <a:xfrm>
            <a:off x="9480478" y="2815119"/>
            <a:ext cx="1036822" cy="369332"/>
          </a:xfrm>
          <a:prstGeom prst="rect">
            <a:avLst/>
          </a:prstGeom>
          <a:noFill/>
        </p:spPr>
        <p:txBody>
          <a:bodyPr wrap="none" rtlCol="0">
            <a:spAutoFit/>
          </a:bodyPr>
          <a:lstStyle/>
          <a:p>
            <a:r>
              <a:rPr lang="en-US" i="1" dirty="0"/>
              <a:t>Intuition:</a:t>
            </a:r>
          </a:p>
        </p:txBody>
      </p:sp>
      <p:sp>
        <p:nvSpPr>
          <p:cNvPr id="20" name="TextBox 19">
            <a:extLst>
              <a:ext uri="{FF2B5EF4-FFF2-40B4-BE49-F238E27FC236}">
                <a16:creationId xmlns:a16="http://schemas.microsoft.com/office/drawing/2014/main" id="{8273AD3B-ED6A-30EB-32D2-1771754EFA4A}"/>
              </a:ext>
            </a:extLst>
          </p:cNvPr>
          <p:cNvSpPr txBox="1"/>
          <p:nvPr/>
        </p:nvSpPr>
        <p:spPr>
          <a:xfrm>
            <a:off x="9480478" y="4232953"/>
            <a:ext cx="758541" cy="369332"/>
          </a:xfrm>
          <a:prstGeom prst="rect">
            <a:avLst/>
          </a:prstGeom>
          <a:noFill/>
        </p:spPr>
        <p:txBody>
          <a:bodyPr wrap="none" rtlCol="0">
            <a:spAutoFit/>
          </a:bodyPr>
          <a:lstStyle/>
          <a:p>
            <a:r>
              <a:rPr lang="en-US" i="1" dirty="0"/>
              <a:t>Math:</a:t>
            </a:r>
          </a:p>
        </p:txBody>
      </p:sp>
      <p:sp>
        <p:nvSpPr>
          <p:cNvPr id="21" name="TextBox 20">
            <a:extLst>
              <a:ext uri="{FF2B5EF4-FFF2-40B4-BE49-F238E27FC236}">
                <a16:creationId xmlns:a16="http://schemas.microsoft.com/office/drawing/2014/main" id="{F7A61C2B-F46E-8D5E-84CA-43D0E546B084}"/>
              </a:ext>
            </a:extLst>
          </p:cNvPr>
          <p:cNvSpPr txBox="1"/>
          <p:nvPr/>
        </p:nvSpPr>
        <p:spPr>
          <a:xfrm>
            <a:off x="9614042" y="3418972"/>
            <a:ext cx="2251257" cy="523220"/>
          </a:xfrm>
          <a:prstGeom prst="rect">
            <a:avLst/>
          </a:prstGeom>
          <a:noFill/>
        </p:spPr>
        <p:txBody>
          <a:bodyPr wrap="none" rtlCol="0">
            <a:spAutoFit/>
          </a:bodyPr>
          <a:lstStyle/>
          <a:p>
            <a:r>
              <a:rPr lang="en-US" sz="1400" dirty="0"/>
              <a:t>Prior (uncorrected) mistakes</a:t>
            </a:r>
          </a:p>
          <a:p>
            <a:r>
              <a:rPr lang="en-US" sz="1400" dirty="0"/>
              <a:t>slow down the future</a:t>
            </a:r>
          </a:p>
        </p:txBody>
      </p:sp>
      <p:sp>
        <p:nvSpPr>
          <p:cNvPr id="3" name="TextBox 2">
            <a:extLst>
              <a:ext uri="{FF2B5EF4-FFF2-40B4-BE49-F238E27FC236}">
                <a16:creationId xmlns:a16="http://schemas.microsoft.com/office/drawing/2014/main" id="{D44F8286-CD5B-320F-9C9B-9DC076B30791}"/>
              </a:ext>
            </a:extLst>
          </p:cNvPr>
          <p:cNvSpPr txBox="1"/>
          <p:nvPr/>
        </p:nvSpPr>
        <p:spPr>
          <a:xfrm>
            <a:off x="869466" y="2620896"/>
            <a:ext cx="1841662" cy="1384995"/>
          </a:xfrm>
          <a:prstGeom prst="rect">
            <a:avLst/>
          </a:prstGeom>
          <a:noFill/>
        </p:spPr>
        <p:txBody>
          <a:bodyPr wrap="square" rtlCol="0">
            <a:spAutoFit/>
          </a:bodyPr>
          <a:lstStyle/>
          <a:p>
            <a:r>
              <a:rPr lang="en-US" sz="1400" dirty="0"/>
              <a:t>Avoiding mistakes takes time (equilibration)</a:t>
            </a:r>
          </a:p>
          <a:p>
            <a:endParaRPr lang="en-US" sz="1400" dirty="0"/>
          </a:p>
          <a:p>
            <a:r>
              <a:rPr lang="en-US" sz="1400" dirty="0"/>
              <a:t>Fixing mistakes undoes right stuff too.</a:t>
            </a:r>
          </a:p>
        </p:txBody>
      </p:sp>
      <p:sp>
        <p:nvSpPr>
          <p:cNvPr id="23" name="TextBox 22">
            <a:extLst>
              <a:ext uri="{FF2B5EF4-FFF2-40B4-BE49-F238E27FC236}">
                <a16:creationId xmlns:a16="http://schemas.microsoft.com/office/drawing/2014/main" id="{6ECB5686-B77B-7B91-C5C8-4237D978292C}"/>
              </a:ext>
            </a:extLst>
          </p:cNvPr>
          <p:cNvSpPr txBox="1"/>
          <p:nvPr/>
        </p:nvSpPr>
        <p:spPr>
          <a:xfrm>
            <a:off x="3413526" y="3228092"/>
            <a:ext cx="1952558" cy="738664"/>
          </a:xfrm>
          <a:prstGeom prst="rect">
            <a:avLst/>
          </a:prstGeom>
          <a:noFill/>
        </p:spPr>
        <p:txBody>
          <a:bodyPr wrap="square" rtlCol="0">
            <a:spAutoFit/>
          </a:bodyPr>
          <a:lstStyle/>
          <a:p>
            <a:r>
              <a:rPr lang="en-US" sz="1400" dirty="0"/>
              <a:t>Only applied to W.</a:t>
            </a:r>
          </a:p>
          <a:p>
            <a:r>
              <a:rPr lang="en-US" sz="1400" dirty="0"/>
              <a:t>Applied to a fraction of all W. </a:t>
            </a:r>
          </a:p>
        </p:txBody>
      </p:sp>
      <p:sp>
        <p:nvSpPr>
          <p:cNvPr id="25" name="TextBox 24">
            <a:extLst>
              <a:ext uri="{FF2B5EF4-FFF2-40B4-BE49-F238E27FC236}">
                <a16:creationId xmlns:a16="http://schemas.microsoft.com/office/drawing/2014/main" id="{5B4D8732-F371-ECAD-7E87-341D37661ADB}"/>
              </a:ext>
            </a:extLst>
          </p:cNvPr>
          <p:cNvSpPr txBox="1"/>
          <p:nvPr/>
        </p:nvSpPr>
        <p:spPr>
          <a:xfrm>
            <a:off x="3314642" y="4219521"/>
            <a:ext cx="1952558" cy="954107"/>
          </a:xfrm>
          <a:prstGeom prst="rect">
            <a:avLst/>
          </a:prstGeom>
          <a:noFill/>
        </p:spPr>
        <p:txBody>
          <a:bodyPr wrap="square" rtlCol="0">
            <a:spAutoFit/>
          </a:bodyPr>
          <a:lstStyle/>
          <a:p>
            <a:r>
              <a:rPr lang="en-US" sz="1400" dirty="0"/>
              <a:t>Assume mutations only change: bare mistakes made. Not: how often </a:t>
            </a:r>
            <a:r>
              <a:rPr lang="en-US" sz="1400" dirty="0" err="1"/>
              <a:t>exo</a:t>
            </a:r>
            <a:r>
              <a:rPr lang="en-US" sz="1400" dirty="0"/>
              <a:t> is used.</a:t>
            </a:r>
          </a:p>
        </p:txBody>
      </p:sp>
      <p:sp>
        <p:nvSpPr>
          <p:cNvPr id="26" name="TextBox 25">
            <a:extLst>
              <a:ext uri="{FF2B5EF4-FFF2-40B4-BE49-F238E27FC236}">
                <a16:creationId xmlns:a16="http://schemas.microsoft.com/office/drawing/2014/main" id="{0FCA23C1-3338-EE89-C247-D52B5919647D}"/>
              </a:ext>
            </a:extLst>
          </p:cNvPr>
          <p:cNvSpPr txBox="1"/>
          <p:nvPr/>
        </p:nvSpPr>
        <p:spPr>
          <a:xfrm>
            <a:off x="8905262" y="4990694"/>
            <a:ext cx="3668815" cy="2246769"/>
          </a:xfrm>
          <a:prstGeom prst="rect">
            <a:avLst/>
          </a:prstGeom>
          <a:noFill/>
        </p:spPr>
        <p:txBody>
          <a:bodyPr wrap="square" rtlCol="0">
            <a:spAutoFit/>
          </a:bodyPr>
          <a:lstStyle/>
          <a:p>
            <a:r>
              <a:rPr lang="en-US" sz="1400" dirty="0"/>
              <a:t>Parameters:</a:t>
            </a:r>
          </a:p>
          <a:p>
            <a:pPr lvl="1"/>
            <a:endParaRPr lang="en-US" sz="1400" dirty="0"/>
          </a:p>
          <a:p>
            <a:pPr lvl="1"/>
            <a:r>
              <a:rPr lang="en-US" sz="1400" dirty="0"/>
              <a:t>Bare mutation rate (made by polymerase)</a:t>
            </a:r>
          </a:p>
          <a:p>
            <a:pPr lvl="1"/>
            <a:r>
              <a:rPr lang="en-US" sz="1400" dirty="0"/>
              <a:t>How often </a:t>
            </a:r>
            <a:r>
              <a:rPr lang="en-US" sz="1400" dirty="0" err="1"/>
              <a:t>exo</a:t>
            </a:r>
            <a:r>
              <a:rPr lang="en-US" sz="1400" dirty="0"/>
              <a:t>-nuclease is called </a:t>
            </a:r>
          </a:p>
          <a:p>
            <a:pPr lvl="1"/>
            <a:r>
              <a:rPr lang="en-US" sz="1400" dirty="0"/>
              <a:t>How long </a:t>
            </a:r>
            <a:r>
              <a:rPr lang="en-US" sz="1400" dirty="0" err="1"/>
              <a:t>exo</a:t>
            </a:r>
            <a:r>
              <a:rPr lang="en-US" sz="1400" dirty="0"/>
              <a:t>-takes to work</a:t>
            </a:r>
          </a:p>
          <a:p>
            <a:pPr lvl="1"/>
            <a:r>
              <a:rPr lang="en-US" sz="1400" dirty="0"/>
              <a:t>Stalled time in catalyzing next base.</a:t>
            </a:r>
          </a:p>
          <a:p>
            <a:pPr lvl="1"/>
            <a:r>
              <a:rPr lang="en-US" sz="1400" dirty="0"/>
              <a:t>Prob. of backtracking upon stalling and excising</a:t>
            </a:r>
          </a:p>
          <a:p>
            <a:pPr lvl="1"/>
            <a:endParaRPr lang="en-US" sz="1400" dirty="0"/>
          </a:p>
          <a:p>
            <a:endParaRPr lang="en-US" sz="1400" dirty="0"/>
          </a:p>
        </p:txBody>
      </p:sp>
      <p:sp>
        <p:nvSpPr>
          <p:cNvPr id="27" name="TextBox 26">
            <a:extLst>
              <a:ext uri="{FF2B5EF4-FFF2-40B4-BE49-F238E27FC236}">
                <a16:creationId xmlns:a16="http://schemas.microsoft.com/office/drawing/2014/main" id="{6990894E-B2BB-CEDA-8AC5-C9694FA9758E}"/>
              </a:ext>
            </a:extLst>
          </p:cNvPr>
          <p:cNvSpPr txBox="1"/>
          <p:nvPr/>
        </p:nvSpPr>
        <p:spPr>
          <a:xfrm>
            <a:off x="729938" y="4219521"/>
            <a:ext cx="1952558" cy="523220"/>
          </a:xfrm>
          <a:prstGeom prst="rect">
            <a:avLst/>
          </a:prstGeom>
          <a:noFill/>
        </p:spPr>
        <p:txBody>
          <a:bodyPr wrap="square" rtlCol="0">
            <a:spAutoFit/>
          </a:bodyPr>
          <a:lstStyle/>
          <a:p>
            <a:r>
              <a:rPr lang="en-US" sz="1400" dirty="0"/>
              <a:t>Assume mutations can change everything</a:t>
            </a:r>
          </a:p>
        </p:txBody>
      </p:sp>
    </p:spTree>
    <p:extLst>
      <p:ext uri="{BB962C8B-B14F-4D97-AF65-F5344CB8AC3E}">
        <p14:creationId xmlns:p14="http://schemas.microsoft.com/office/powerpoint/2010/main" val="7621456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7.9"/>
</p:tagLst>
</file>

<file path=ppt/tags/tag2.xml><?xml version="1.0" encoding="utf-8"?>
<p:tagLst xmlns:a="http://schemas.openxmlformats.org/drawingml/2006/main" xmlns:r="http://schemas.openxmlformats.org/officeDocument/2006/relationships" xmlns:p="http://schemas.openxmlformats.org/presentationml/2006/main">
  <p:tag name="TIMING" val="|17.9"/>
</p:tagLst>
</file>

<file path=ppt/tags/tag3.xml><?xml version="1.0" encoding="utf-8"?>
<p:tagLst xmlns:a="http://schemas.openxmlformats.org/drawingml/2006/main" xmlns:r="http://schemas.openxmlformats.org/officeDocument/2006/relationships" xmlns:p="http://schemas.openxmlformats.org/presentationml/2006/main">
  <p:tag name="TIMING" val="|8"/>
</p:tagLst>
</file>

<file path=ppt/tags/tag4.xml><?xml version="1.0" encoding="utf-8"?>
<p:tagLst xmlns:a="http://schemas.openxmlformats.org/drawingml/2006/main" xmlns:r="http://schemas.openxmlformats.org/officeDocument/2006/relationships" xmlns:p="http://schemas.openxmlformats.org/presentationml/2006/main">
  <p:tag name="TIMING" val="|8"/>
</p:tagLst>
</file>

<file path=ppt/tags/tag5.xml><?xml version="1.0" encoding="utf-8"?>
<p:tagLst xmlns:a="http://schemas.openxmlformats.org/drawingml/2006/main" xmlns:r="http://schemas.openxmlformats.org/officeDocument/2006/relationships" xmlns:p="http://schemas.openxmlformats.org/presentationml/2006/main">
  <p:tag name="TIMING" val="|8"/>
</p:tagLst>
</file>

<file path=ppt/tags/tag6.xml><?xml version="1.0" encoding="utf-8"?>
<p:tagLst xmlns:a="http://schemas.openxmlformats.org/drawingml/2006/main" xmlns:r="http://schemas.openxmlformats.org/officeDocument/2006/relationships" xmlns:p="http://schemas.openxmlformats.org/presentationml/2006/main">
  <p:tag name="TIMING" val="|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3340</TotalTime>
  <Words>5231</Words>
  <Application>Microsoft Macintosh PowerPoint</Application>
  <PresentationFormat>Widescreen</PresentationFormat>
  <Paragraphs>781</Paragraphs>
  <Slides>63</Slides>
  <Notes>24</Notes>
  <HiddenSlides>19</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63</vt:i4>
      </vt:variant>
    </vt:vector>
  </HeadingPairs>
  <TitlesOfParts>
    <vt:vector size="68" baseType="lpstr">
      <vt:lpstr>Arial</vt:lpstr>
      <vt:lpstr>Avenir Book</vt:lpstr>
      <vt:lpstr>Calibri</vt:lpstr>
      <vt:lpstr>Calibri Light</vt:lpstr>
      <vt:lpstr>Office Theme</vt:lpstr>
      <vt:lpstr>A minimal scenario for the evolution of non-equilibrium order</vt:lpstr>
      <vt:lpstr>Origin of Maxwell Demons</vt:lpstr>
      <vt:lpstr>Origin of Maxwell Demons</vt:lpstr>
      <vt:lpstr>Origin of Maxwell Demons</vt:lpstr>
      <vt:lpstr>Origin of Maxwell Demons</vt:lpstr>
      <vt:lpstr>PowerPoint Presentation</vt:lpstr>
      <vt:lpstr>People</vt:lpstr>
      <vt:lpstr>Thermodynamics of variation</vt:lpstr>
      <vt:lpstr>Thermodynamics of variation</vt:lpstr>
      <vt:lpstr>Thermodynamics of variation</vt:lpstr>
      <vt:lpstr>Thermodynamics of variation</vt:lpstr>
      <vt:lpstr>Thermodynamics of variation</vt:lpstr>
      <vt:lpstr>Theory</vt:lpstr>
      <vt:lpstr>Naïve: Higher accuracy =&gt; lower speed</vt:lpstr>
      <vt:lpstr>Stalling</vt:lpstr>
      <vt:lpstr>Stalling : Higher speed =&gt; higher accuracy </vt:lpstr>
      <vt:lpstr>In-silico evolution of a polymerase for speed</vt:lpstr>
      <vt:lpstr>Copy a 100-word essay as fast as possible</vt:lpstr>
      <vt:lpstr>Copy a 100-word essay as fast as possible</vt:lpstr>
      <vt:lpstr>Copy a 100-word essay as fast as possible</vt:lpstr>
      <vt:lpstr>Copy a 100-word essay as fast as possible</vt:lpstr>
      <vt:lpstr>Copy a 100-word essay as fast as possible</vt:lpstr>
      <vt:lpstr>Copy a 100-word essay as fast as possible</vt:lpstr>
      <vt:lpstr>Copy a 100-word essay as fast as possible</vt:lpstr>
      <vt:lpstr>Experiments</vt:lpstr>
      <vt:lpstr>Orthorep – ideal setup for polymerase evol.</vt:lpstr>
      <vt:lpstr>PowerPoint Presentation</vt:lpstr>
      <vt:lpstr>Controlled evolution of DNA polymerases</vt:lpstr>
      <vt:lpstr>Controlled evolution of DNA polymerases</vt:lpstr>
      <vt:lpstr>Controlled evolution of DNA polymerases</vt:lpstr>
      <vt:lpstr>Controlled evolution of DNA polymerases</vt:lpstr>
      <vt:lpstr>PowerPoint Presentation</vt:lpstr>
      <vt:lpstr>Selecting for speed selects for accuracy</vt:lpstr>
      <vt:lpstr>Selecting for speed selects for accuracy</vt:lpstr>
      <vt:lpstr>Next step</vt:lpstr>
      <vt:lpstr>Are you just saying ….</vt:lpstr>
      <vt:lpstr>Luria Delbruck x100000</vt:lpstr>
      <vt:lpstr>Luria-Delbruck’s tail  reveals evolutionary capacitors</vt:lpstr>
      <vt:lpstr>PowerPoint Presentation</vt:lpstr>
      <vt:lpstr>Self-replication limited by self-assembly</vt:lpstr>
      <vt:lpstr>Self-assembly can stall due to kinetic traps</vt:lpstr>
      <vt:lpstr>PowerPoint Presentation</vt:lpstr>
      <vt:lpstr>PowerPoint Presentation</vt:lpstr>
      <vt:lpstr> Self-replication + disorder =&gt; Non-eq order</vt:lpstr>
      <vt:lpstr>PowerPoint Presentation</vt:lpstr>
      <vt:lpstr>PowerPoint Presentation</vt:lpstr>
      <vt:lpstr>Fast self-replication =&gt; dynamic instability-based error correction</vt:lpstr>
      <vt:lpstr>A twist on crystal annealing</vt:lpstr>
      <vt:lpstr>PowerPoint Presentation</vt:lpstr>
      <vt:lpstr>PowerPoint Presentation</vt:lpstr>
      <vt:lpstr>Self-replication limited by navigating  a high dim. state space</vt:lpstr>
      <vt:lpstr>Fast self-replication selects for resetting demons</vt:lpstr>
      <vt:lpstr>Fast self-replication selects for resetting demons</vt:lpstr>
      <vt:lpstr>Takeaway</vt:lpstr>
      <vt:lpstr>PowerPoint Presentation</vt:lpstr>
      <vt:lpstr>PowerPoint Presentation</vt:lpstr>
      <vt:lpstr>PowerPoint Presentation</vt:lpstr>
      <vt:lpstr>PowerPoint Presentation</vt:lpstr>
      <vt:lpstr>Implications</vt:lpstr>
      <vt:lpstr>Implications : Origin of life</vt:lpstr>
      <vt:lpstr>Thank you!</vt:lpstr>
      <vt:lpstr>PowerPoint Presentation</vt:lpstr>
      <vt:lpstr>Different kinds of stalling/not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Arvind Murugan</dc:creator>
  <cp:lastModifiedBy>Arvind Murugan</cp:lastModifiedBy>
  <cp:revision>266</cp:revision>
  <dcterms:created xsi:type="dcterms:W3CDTF">2023-06-25T12:31:36Z</dcterms:created>
  <dcterms:modified xsi:type="dcterms:W3CDTF">2024-04-04T19:42:46Z</dcterms:modified>
</cp:coreProperties>
</file>