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7" r:id="rId2"/>
    <p:sldId id="259" r:id="rId3"/>
    <p:sldId id="314" r:id="rId4"/>
    <p:sldId id="260" r:id="rId5"/>
    <p:sldId id="263" r:id="rId6"/>
    <p:sldId id="262" r:id="rId7"/>
    <p:sldId id="265" r:id="rId8"/>
    <p:sldId id="267" r:id="rId9"/>
    <p:sldId id="296" r:id="rId10"/>
    <p:sldId id="320" r:id="rId11"/>
    <p:sldId id="316" r:id="rId12"/>
    <p:sldId id="266" r:id="rId13"/>
    <p:sldId id="317" r:id="rId14"/>
    <p:sldId id="285" r:id="rId15"/>
    <p:sldId id="318" r:id="rId16"/>
    <p:sldId id="270" r:id="rId17"/>
    <p:sldId id="271" r:id="rId18"/>
    <p:sldId id="273" r:id="rId19"/>
    <p:sldId id="319" r:id="rId20"/>
    <p:sldId id="323" r:id="rId21"/>
    <p:sldId id="298" r:id="rId22"/>
    <p:sldId id="299" r:id="rId23"/>
    <p:sldId id="300" r:id="rId24"/>
    <p:sldId id="301" r:id="rId25"/>
    <p:sldId id="303" r:id="rId26"/>
    <p:sldId id="324" r:id="rId27"/>
    <p:sldId id="325" r:id="rId28"/>
    <p:sldId id="326" r:id="rId29"/>
    <p:sldId id="327" r:id="rId30"/>
    <p:sldId id="328" r:id="rId31"/>
    <p:sldId id="329" r:id="rId32"/>
    <p:sldId id="330" r:id="rId33"/>
    <p:sldId id="294" r:id="rId34"/>
    <p:sldId id="321" r:id="rId35"/>
    <p:sldId id="269" r:id="rId36"/>
    <p:sldId id="276" r:id="rId37"/>
    <p:sldId id="284" r:id="rId38"/>
    <p:sldId id="277" r:id="rId39"/>
    <p:sldId id="280" r:id="rId40"/>
    <p:sldId id="282" r:id="rId41"/>
    <p:sldId id="281" r:id="rId42"/>
    <p:sldId id="322" r:id="rId43"/>
    <p:sldId id="28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0" autoAdjust="0"/>
    <p:restoredTop sz="94694"/>
  </p:normalViewPr>
  <p:slideViewPr>
    <p:cSldViewPr snapToGrid="0" snapToObjects="1">
      <p:cViewPr varScale="1">
        <p:scale>
          <a:sx n="121" d="100"/>
          <a:sy n="121" d="100"/>
        </p:scale>
        <p:origin x="94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30C442-275A-4545-8E6A-E8D731954482}" type="datetimeFigureOut">
              <a:rPr lang="en-US" smtClean="0"/>
              <a:t>9/28/22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2EF4DF-B139-3D49-977E-0E9B088E3107}" type="slidenum">
              <a:rPr lang="en-US" smtClean="0"/>
              <a:t>‹#›</a:t>
            </a:fld>
            <a:endParaRPr lang="en-US"/>
          </a:p>
        </p:txBody>
      </p:sp>
    </p:spTree>
    <p:extLst>
      <p:ext uri="{BB962C8B-B14F-4D97-AF65-F5344CB8AC3E}">
        <p14:creationId xmlns:p14="http://schemas.microsoft.com/office/powerpoint/2010/main" val="342321654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F9738E-8BF1-ED4C-8123-C514D107BD36}" type="slidenum">
              <a:rPr lang="en-US" smtClean="0"/>
              <a:pPr/>
              <a:t>1</a:t>
            </a:fld>
            <a:endParaRPr lang="en-US"/>
          </a:p>
        </p:txBody>
      </p:sp>
    </p:spTree>
    <p:extLst>
      <p:ext uri="{BB962C8B-B14F-4D97-AF65-F5344CB8AC3E}">
        <p14:creationId xmlns:p14="http://schemas.microsoft.com/office/powerpoint/2010/main" val="206031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neurological</a:t>
            </a:r>
            <a:r>
              <a:rPr lang="en-US" baseline="0" dirty="0"/>
              <a:t> diseases including neurodegeneration  transcriptional networks are found to be perturbed, leading to large scale transcriptional changes</a:t>
            </a:r>
          </a:p>
          <a:p>
            <a:r>
              <a:rPr lang="en-US" baseline="0" dirty="0"/>
              <a:t>In this example, analyzing transcriptional differences between healthy and </a:t>
            </a:r>
            <a:r>
              <a:rPr lang="en-US" baseline="0" dirty="0" err="1"/>
              <a:t>alzeimer’s</a:t>
            </a:r>
            <a:r>
              <a:rPr lang="en-US" baseline="0" dirty="0"/>
              <a:t> disease brain, thousands of genes are differentially expressed in the prefrontal cortex</a:t>
            </a:r>
          </a:p>
          <a:p>
            <a:r>
              <a:rPr lang="en-US" baseline="0" dirty="0"/>
              <a:t>As NGS technologies develop, power of these studies increase but challenge to </a:t>
            </a:r>
            <a:r>
              <a:rPr lang="en-US" baseline="0" dirty="0" err="1"/>
              <a:t>indetify</a:t>
            </a:r>
            <a:r>
              <a:rPr lang="en-US" baseline="0" dirty="0"/>
              <a:t> key drivers of disease development remains to </a:t>
            </a:r>
          </a:p>
          <a:p>
            <a:r>
              <a:rPr lang="en-US" baseline="0" dirty="0"/>
              <a:t>Goal of graduate work: </a:t>
            </a:r>
            <a:r>
              <a:rPr lang="en-US" baseline="0" dirty="0" err="1"/>
              <a:t>delelop</a:t>
            </a:r>
            <a:r>
              <a:rPr lang="en-US" baseline="0" dirty="0"/>
              <a:t> such tools that can be </a:t>
            </a:r>
            <a:r>
              <a:rPr lang="en-US" baseline="0" dirty="0" err="1"/>
              <a:t>appliad</a:t>
            </a:r>
            <a:r>
              <a:rPr lang="en-US" baseline="0" dirty="0"/>
              <a:t> at the necessary scale (ideally genome wide) to help </a:t>
            </a:r>
          </a:p>
        </p:txBody>
      </p:sp>
      <p:sp>
        <p:nvSpPr>
          <p:cNvPr id="4" name="Slide Number Placeholder 3"/>
          <p:cNvSpPr>
            <a:spLocks noGrp="1"/>
          </p:cNvSpPr>
          <p:nvPr>
            <p:ph type="sldNum" sz="quarter" idx="10"/>
          </p:nvPr>
        </p:nvSpPr>
        <p:spPr/>
        <p:txBody>
          <a:bodyPr/>
          <a:lstStyle/>
          <a:p>
            <a:fld id="{6B2EF4DF-B139-3D49-977E-0E9B088E3107}" type="slidenum">
              <a:rPr lang="en-US" smtClean="0"/>
              <a:t>2</a:t>
            </a:fld>
            <a:endParaRPr lang="en-US"/>
          </a:p>
        </p:txBody>
      </p:sp>
    </p:spTree>
    <p:extLst>
      <p:ext uri="{BB962C8B-B14F-4D97-AF65-F5344CB8AC3E}">
        <p14:creationId xmlns:p14="http://schemas.microsoft.com/office/powerpoint/2010/main" val="918665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2EF4DF-B139-3D49-977E-0E9B088E3107}" type="slidenum">
              <a:rPr lang="en-US" smtClean="0"/>
              <a:t>4</a:t>
            </a:fld>
            <a:endParaRPr lang="en-US"/>
          </a:p>
        </p:txBody>
      </p:sp>
    </p:spTree>
    <p:extLst>
      <p:ext uri="{BB962C8B-B14F-4D97-AF65-F5344CB8AC3E}">
        <p14:creationId xmlns:p14="http://schemas.microsoft.com/office/powerpoint/2010/main" val="4004527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Working</a:t>
            </a:r>
            <a:r>
              <a:rPr lang="en-US" baseline="0" dirty="0"/>
              <a:t> towards a system that allows for the interrogation of multiple genes through transcriptional control</a:t>
            </a:r>
            <a:endParaRPr lang="en-US" dirty="0"/>
          </a:p>
        </p:txBody>
      </p:sp>
      <p:sp>
        <p:nvSpPr>
          <p:cNvPr id="4" name="Slide Number Placeholder 3"/>
          <p:cNvSpPr>
            <a:spLocks noGrp="1"/>
          </p:cNvSpPr>
          <p:nvPr>
            <p:ph type="sldNum" sz="quarter" idx="10"/>
          </p:nvPr>
        </p:nvSpPr>
        <p:spPr/>
        <p:txBody>
          <a:bodyPr/>
          <a:lstStyle/>
          <a:p>
            <a:fld id="{AFF9738E-8BF1-ED4C-8123-C514D107BD36}" type="slidenum">
              <a:rPr lang="en-US" smtClean="0"/>
              <a:pPr/>
              <a:t>5</a:t>
            </a:fld>
            <a:endParaRPr lang="en-US"/>
          </a:p>
        </p:txBody>
      </p:sp>
    </p:spTree>
    <p:extLst>
      <p:ext uri="{BB962C8B-B14F-4D97-AF65-F5344CB8AC3E}">
        <p14:creationId xmlns:p14="http://schemas.microsoft.com/office/powerpoint/2010/main" val="2174225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Highlighting the utility</a:t>
            </a:r>
            <a:r>
              <a:rPr lang="en-US" baseline="0" dirty="0"/>
              <a:t> of this approach in dissecting </a:t>
            </a:r>
            <a:r>
              <a:rPr lang="en-US" baseline="0" dirty="0" err="1"/>
              <a:t>transcritptional</a:t>
            </a:r>
            <a:r>
              <a:rPr lang="en-US" baseline="0" dirty="0"/>
              <a:t> mechanisms in disease</a:t>
            </a:r>
            <a:endParaRPr lang="en-US" dirty="0"/>
          </a:p>
        </p:txBody>
      </p:sp>
      <p:sp>
        <p:nvSpPr>
          <p:cNvPr id="4" name="Slide Number Placeholder 3"/>
          <p:cNvSpPr>
            <a:spLocks noGrp="1"/>
          </p:cNvSpPr>
          <p:nvPr>
            <p:ph type="sldNum" sz="quarter" idx="10"/>
          </p:nvPr>
        </p:nvSpPr>
        <p:spPr/>
        <p:txBody>
          <a:bodyPr/>
          <a:lstStyle/>
          <a:p>
            <a:fld id="{6B2EF4DF-B139-3D49-977E-0E9B088E3107}" type="slidenum">
              <a:rPr lang="en-US" smtClean="0"/>
              <a:t>8</a:t>
            </a:fld>
            <a:endParaRPr lang="en-US"/>
          </a:p>
        </p:txBody>
      </p:sp>
    </p:spTree>
    <p:extLst>
      <p:ext uri="{BB962C8B-B14F-4D97-AF65-F5344CB8AC3E}">
        <p14:creationId xmlns:p14="http://schemas.microsoft.com/office/powerpoint/2010/main" val="1712547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towards the end of my PhD and in my postdoctoral work I became interested in moving beyond transcriptional control at the DNA level to target RNA directly.</a:t>
            </a:r>
          </a:p>
          <a:p>
            <a:endParaRPr lang="en-US" baseline="0" dirty="0"/>
          </a:p>
          <a:p>
            <a:r>
              <a:rPr lang="en-US" baseline="0" dirty="0"/>
              <a:t>Direct RNA targeting has a few unique advantages, including the ability to target individual isoforms and isoform ratios as well as targeting for example non-coding RNAs </a:t>
            </a:r>
            <a:r>
              <a:rPr lang="en-US" baseline="0" dirty="0" err="1"/>
              <a:t>independentily</a:t>
            </a:r>
            <a:r>
              <a:rPr lang="en-US" baseline="0" dirty="0"/>
              <a:t> of their DNA promoter or enhancer. </a:t>
            </a:r>
            <a:endParaRPr lang="en-US" dirty="0"/>
          </a:p>
        </p:txBody>
      </p:sp>
      <p:sp>
        <p:nvSpPr>
          <p:cNvPr id="4" name="Slide Number Placeholder 3"/>
          <p:cNvSpPr>
            <a:spLocks noGrp="1"/>
          </p:cNvSpPr>
          <p:nvPr>
            <p:ph type="sldNum" sz="quarter" idx="10"/>
          </p:nvPr>
        </p:nvSpPr>
        <p:spPr/>
        <p:txBody>
          <a:bodyPr/>
          <a:lstStyle/>
          <a:p>
            <a:fld id="{C53FD4E3-B99C-F14F-9535-6727A3ACC88B}" type="slidenum">
              <a:rPr lang="en-US" smtClean="0"/>
              <a:t>9</a:t>
            </a:fld>
            <a:endParaRPr lang="en-US"/>
          </a:p>
        </p:txBody>
      </p:sp>
    </p:spTree>
    <p:extLst>
      <p:ext uri="{BB962C8B-B14F-4D97-AF65-F5344CB8AC3E}">
        <p14:creationId xmlns:p14="http://schemas.microsoft.com/office/powerpoint/2010/main" val="110155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develop a  tool for RNA targeting in mammalian cells...</a:t>
            </a:r>
            <a:r>
              <a:rPr lang="en-US" baseline="0" dirty="0" err="1"/>
              <a:t>lloking</a:t>
            </a:r>
            <a:r>
              <a:rPr lang="en-US" baseline="0" dirty="0"/>
              <a:t> for an enzyme </a:t>
            </a:r>
            <a:r>
              <a:rPr lang="en-US" baseline="0" dirty="0" err="1"/>
              <a:t>famility</a:t>
            </a:r>
            <a:r>
              <a:rPr lang="en-US" baseline="0" dirty="0"/>
              <a:t> that fulfilled a few key criteria</a:t>
            </a:r>
            <a:endParaRPr lang="en-US" dirty="0"/>
          </a:p>
        </p:txBody>
      </p:sp>
      <p:sp>
        <p:nvSpPr>
          <p:cNvPr id="4" name="Slide Number Placeholder 3"/>
          <p:cNvSpPr>
            <a:spLocks noGrp="1"/>
          </p:cNvSpPr>
          <p:nvPr>
            <p:ph type="sldNum" sz="quarter" idx="10"/>
          </p:nvPr>
        </p:nvSpPr>
        <p:spPr/>
        <p:txBody>
          <a:bodyPr/>
          <a:lstStyle/>
          <a:p>
            <a:fld id="{0A768591-31CA-B74E-926E-CFDB8204099E}" type="slidenum">
              <a:rPr lang="en-US" smtClean="0"/>
              <a:t>14</a:t>
            </a:fld>
            <a:endParaRPr lang="en-US"/>
          </a:p>
        </p:txBody>
      </p:sp>
    </p:spTree>
    <p:extLst>
      <p:ext uri="{BB962C8B-B14F-4D97-AF65-F5344CB8AC3E}">
        <p14:creationId xmlns:p14="http://schemas.microsoft.com/office/powerpoint/2010/main" val="148949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Presence of</a:t>
            </a:r>
            <a:r>
              <a:rPr lang="en-US" baseline="0" dirty="0"/>
              <a:t> HEPN domains indicates potential for RNA targeting</a:t>
            </a:r>
            <a:endParaRPr lang="en-US" dirty="0"/>
          </a:p>
        </p:txBody>
      </p:sp>
      <p:sp>
        <p:nvSpPr>
          <p:cNvPr id="4" name="Slide Number Placeholder 3"/>
          <p:cNvSpPr>
            <a:spLocks noGrp="1"/>
          </p:cNvSpPr>
          <p:nvPr>
            <p:ph type="sldNum" sz="quarter" idx="10"/>
          </p:nvPr>
        </p:nvSpPr>
        <p:spPr/>
        <p:txBody>
          <a:bodyPr/>
          <a:lstStyle/>
          <a:p>
            <a:fld id="{6B2EF4DF-B139-3D49-977E-0E9B088E3107}" type="slidenum">
              <a:rPr lang="en-US" smtClean="0"/>
              <a:t>16</a:t>
            </a:fld>
            <a:endParaRPr lang="en-US"/>
          </a:p>
        </p:txBody>
      </p:sp>
    </p:spTree>
    <p:extLst>
      <p:ext uri="{BB962C8B-B14F-4D97-AF65-F5344CB8AC3E}">
        <p14:creationId xmlns:p14="http://schemas.microsoft.com/office/powerpoint/2010/main" val="1827270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Next,</a:t>
            </a:r>
            <a:r>
              <a:rPr lang="en-US" baseline="0" dirty="0"/>
              <a:t> we wanted to move Cas13d into human cells. The first step is to figure out which family member is the most active in human cells. Just like different Cas9s have different genome editing activity, we wanted to see which Cas13d, which originate from different bacteria or </a:t>
            </a:r>
            <a:r>
              <a:rPr lang="en-US" baseline="0" dirty="0" err="1"/>
              <a:t>metagenomic</a:t>
            </a:r>
            <a:r>
              <a:rPr lang="en-US" baseline="0" dirty="0"/>
              <a:t> samples, would have the most robust activity.</a:t>
            </a:r>
            <a:endParaRPr lang="en-US" dirty="0"/>
          </a:p>
        </p:txBody>
      </p:sp>
      <p:sp>
        <p:nvSpPr>
          <p:cNvPr id="4" name="Slide Number Placeholder 3"/>
          <p:cNvSpPr>
            <a:spLocks noGrp="1"/>
          </p:cNvSpPr>
          <p:nvPr>
            <p:ph type="sldNum" sz="quarter" idx="10"/>
          </p:nvPr>
        </p:nvSpPr>
        <p:spPr/>
        <p:txBody>
          <a:bodyPr/>
          <a:lstStyle/>
          <a:p>
            <a:fld id="{B5C3F9B5-D834-AE40-8FE2-AD9DADF88D34}" type="slidenum">
              <a:rPr lang="en-US" smtClean="0"/>
              <a:t>17</a:t>
            </a:fld>
            <a:endParaRPr lang="en-US"/>
          </a:p>
        </p:txBody>
      </p:sp>
    </p:spTree>
    <p:extLst>
      <p:ext uri="{BB962C8B-B14F-4D97-AF65-F5344CB8AC3E}">
        <p14:creationId xmlns:p14="http://schemas.microsoft.com/office/powerpoint/2010/main" val="278656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did a direct head to head on 2 coding and 1 noncoding transcript at 11 distinct positions. We were happy to see </a:t>
            </a:r>
            <a:r>
              <a:rPr lang="en-US" baseline="0" dirty="0" err="1"/>
              <a:t>CasRx</a:t>
            </a:r>
            <a:r>
              <a:rPr lang="en-US" baseline="0" dirty="0"/>
              <a:t> outperformed </a:t>
            </a:r>
            <a:r>
              <a:rPr lang="en-US" baseline="0" dirty="0" err="1"/>
              <a:t>RNAi</a:t>
            </a:r>
            <a:r>
              <a:rPr lang="en-US" baseline="0" dirty="0"/>
              <a:t> and </a:t>
            </a:r>
            <a:r>
              <a:rPr lang="en-US" baseline="0" dirty="0" err="1"/>
              <a:t>CRISPRi</a:t>
            </a:r>
            <a:r>
              <a:rPr lang="en-US" baseline="0" dirty="0"/>
              <a:t> in every case. So we’ve checked some of the boxes. A big remaining question is if this type of RNA knockdown is specific.</a:t>
            </a:r>
            <a:endParaRPr lang="en-US" dirty="0"/>
          </a:p>
        </p:txBody>
      </p:sp>
      <p:sp>
        <p:nvSpPr>
          <p:cNvPr id="4" name="Slide Number Placeholder 3"/>
          <p:cNvSpPr>
            <a:spLocks noGrp="1"/>
          </p:cNvSpPr>
          <p:nvPr>
            <p:ph type="sldNum" sz="quarter" idx="10"/>
          </p:nvPr>
        </p:nvSpPr>
        <p:spPr/>
        <p:txBody>
          <a:bodyPr/>
          <a:lstStyle/>
          <a:p>
            <a:fld id="{B5C3F9B5-D834-AE40-8FE2-AD9DADF88D34}" type="slidenum">
              <a:rPr lang="en-US" smtClean="0"/>
              <a:t>18</a:t>
            </a:fld>
            <a:endParaRPr lang="en-US"/>
          </a:p>
        </p:txBody>
      </p:sp>
    </p:spTree>
    <p:extLst>
      <p:ext uri="{BB962C8B-B14F-4D97-AF65-F5344CB8AC3E}">
        <p14:creationId xmlns:p14="http://schemas.microsoft.com/office/powerpoint/2010/main" val="1735424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I mentioned earlier,</a:t>
            </a:r>
            <a:r>
              <a:rPr lang="en-US" sz="1200" kern="1200" baseline="0" dirty="0">
                <a:solidFill>
                  <a:schemeClr val="tx1"/>
                </a:solidFill>
                <a:effectLst/>
                <a:latin typeface="+mn-lt"/>
                <a:ea typeface="+mn-ea"/>
                <a:cs typeface="+mn-cs"/>
              </a:rPr>
              <a:t> one of the major interests of our lab is neurodegeneration. Multiple types of dementia are caused by defects in Tau, and </a:t>
            </a:r>
            <a:r>
              <a:rPr lang="en-US" sz="1200" kern="1200" dirty="0" err="1">
                <a:solidFill>
                  <a:schemeClr val="tx1"/>
                </a:solidFill>
                <a:effectLst/>
                <a:latin typeface="+mn-lt"/>
                <a:ea typeface="+mn-ea"/>
                <a:cs typeface="+mn-cs"/>
              </a:rPr>
              <a:t>Frontotemporal</a:t>
            </a:r>
            <a:r>
              <a:rPr lang="en-US" sz="1200" kern="1200" dirty="0">
                <a:solidFill>
                  <a:schemeClr val="tx1"/>
                </a:solidFill>
                <a:effectLst/>
                <a:latin typeface="+mn-lt"/>
                <a:ea typeface="+mn-ea"/>
                <a:cs typeface="+mn-cs"/>
              </a:rPr>
              <a:t> Dementia can be caused by diverse point mutations in </a:t>
            </a:r>
            <a:r>
              <a:rPr lang="en-US" sz="1200" i="1" kern="1200" dirty="0">
                <a:solidFill>
                  <a:schemeClr val="tx1"/>
                </a:solidFill>
                <a:effectLst/>
                <a:latin typeface="+mn-lt"/>
                <a:ea typeface="+mn-ea"/>
                <a:cs typeface="+mn-cs"/>
              </a:rPr>
              <a:t>MAPT, </a:t>
            </a:r>
            <a:r>
              <a:rPr lang="en-US" sz="1200" kern="1200" dirty="0">
                <a:solidFill>
                  <a:schemeClr val="tx1"/>
                </a:solidFill>
                <a:effectLst/>
                <a:latin typeface="+mn-lt"/>
                <a:ea typeface="+mn-ea"/>
                <a:cs typeface="+mn-cs"/>
              </a:rPr>
              <a:t>the gene encoding for tau. Tau exists as two major isoforms in human neurons, 4R and 3R, which are distinguished by the presence or absence of tau exon 10 and thus contain 4 or 3 microtubule binding domains. The balance of these two isoforms is generally perturbed in FTDP-17 as well as other </a:t>
            </a:r>
            <a:r>
              <a:rPr lang="en-US" sz="1200" kern="1200" dirty="0" err="1">
                <a:solidFill>
                  <a:schemeClr val="tx1"/>
                </a:solidFill>
                <a:effectLst/>
                <a:latin typeface="+mn-lt"/>
                <a:ea typeface="+mn-ea"/>
                <a:cs typeface="+mn-cs"/>
              </a:rPr>
              <a:t>tauopathies</a:t>
            </a:r>
            <a:r>
              <a:rPr lang="en-US" sz="1200" kern="1200" dirty="0">
                <a:solidFill>
                  <a:schemeClr val="tx1"/>
                </a:solidFill>
                <a:effectLst/>
                <a:latin typeface="+mn-lt"/>
                <a:ea typeface="+mn-ea"/>
                <a:cs typeface="+mn-cs"/>
              </a:rPr>
              <a:t>, driving the progression of neurodegeneration. Some forms of FTD are caused by mutations in the intron following MAPT exon 10 which disrupt an </a:t>
            </a:r>
            <a:r>
              <a:rPr lang="en-US" sz="1200" kern="1200" dirty="0" err="1">
                <a:solidFill>
                  <a:schemeClr val="tx1"/>
                </a:solidFill>
                <a:effectLst/>
                <a:latin typeface="+mn-lt"/>
                <a:ea typeface="+mn-ea"/>
                <a:cs typeface="+mn-cs"/>
              </a:rPr>
              <a:t>intronic</a:t>
            </a:r>
            <a:r>
              <a:rPr lang="en-US" sz="1200" kern="1200" dirty="0">
                <a:solidFill>
                  <a:schemeClr val="tx1"/>
                </a:solidFill>
                <a:effectLst/>
                <a:latin typeface="+mn-lt"/>
                <a:ea typeface="+mn-ea"/>
                <a:cs typeface="+mn-cs"/>
              </a:rPr>
              <a:t> splice silencer and elevate the expression of 4R tau, thereby inducing pathological changes.</a:t>
            </a:r>
            <a:r>
              <a:rPr lang="en-US" sz="120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5C3F9B5-D834-AE40-8FE2-AD9DADF88D34}" type="slidenum">
              <a:rPr lang="en-US" smtClean="0"/>
              <a:t>19</a:t>
            </a:fld>
            <a:endParaRPr lang="en-US"/>
          </a:p>
        </p:txBody>
      </p:sp>
    </p:spTree>
    <p:extLst>
      <p:ext uri="{BB962C8B-B14F-4D97-AF65-F5344CB8AC3E}">
        <p14:creationId xmlns:p14="http://schemas.microsoft.com/office/powerpoint/2010/main" val="225694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precisely</a:t>
            </a:r>
            <a:r>
              <a:rPr lang="en-US" baseline="0" dirty="0"/>
              <a:t> tune transcript and isoform levels. recently shown as part of a collaboration on the structural mechanisms of RNA targeting.</a:t>
            </a:r>
          </a:p>
          <a:p>
            <a:endParaRPr lang="en-US" baseline="0" dirty="0"/>
          </a:p>
          <a:p>
            <a:r>
              <a:rPr lang="en-US" baseline="0" dirty="0"/>
              <a:t>ability to control timing of transcript knock-down: shown here chemical  control of stably integrated </a:t>
            </a:r>
            <a:r>
              <a:rPr lang="en-US" baseline="0" dirty="0" err="1"/>
              <a:t>CasRx</a:t>
            </a:r>
            <a:endParaRPr lang="en-US" baseline="0" dirty="0"/>
          </a:p>
          <a:p>
            <a:endParaRPr lang="en-US" dirty="0"/>
          </a:p>
        </p:txBody>
      </p:sp>
      <p:sp>
        <p:nvSpPr>
          <p:cNvPr id="4" name="Slide Number Placeholder 3"/>
          <p:cNvSpPr>
            <a:spLocks noGrp="1"/>
          </p:cNvSpPr>
          <p:nvPr>
            <p:ph type="sldNum" sz="quarter" idx="10"/>
          </p:nvPr>
        </p:nvSpPr>
        <p:spPr/>
        <p:txBody>
          <a:bodyPr/>
          <a:lstStyle/>
          <a:p>
            <a:fld id="{6B2EF4DF-B139-3D49-977E-0E9B088E3107}" type="slidenum">
              <a:rPr lang="en-US" smtClean="0"/>
              <a:t>33</a:t>
            </a:fld>
            <a:endParaRPr lang="en-US"/>
          </a:p>
        </p:txBody>
      </p:sp>
    </p:spTree>
    <p:extLst>
      <p:ext uri="{BB962C8B-B14F-4D97-AF65-F5344CB8AC3E}">
        <p14:creationId xmlns:p14="http://schemas.microsoft.com/office/powerpoint/2010/main" val="10991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Thank you for your attention</a:t>
            </a:r>
          </a:p>
          <a:p>
            <a:endParaRPr lang="en-US" dirty="0"/>
          </a:p>
        </p:txBody>
      </p:sp>
      <p:sp>
        <p:nvSpPr>
          <p:cNvPr id="4" name="Slide Number Placeholder 3"/>
          <p:cNvSpPr>
            <a:spLocks noGrp="1"/>
          </p:cNvSpPr>
          <p:nvPr>
            <p:ph type="sldNum" sz="quarter" idx="10"/>
          </p:nvPr>
        </p:nvSpPr>
        <p:spPr/>
        <p:txBody>
          <a:bodyPr/>
          <a:lstStyle/>
          <a:p>
            <a:fld id="{AFF9738E-8BF1-ED4C-8123-C514D107BD36}" type="slidenum">
              <a:rPr lang="en-US" smtClean="0"/>
              <a:pPr/>
              <a:t>43</a:t>
            </a:fld>
            <a:endParaRPr lang="en-US"/>
          </a:p>
        </p:txBody>
      </p:sp>
    </p:spTree>
    <p:extLst>
      <p:ext uri="{BB962C8B-B14F-4D97-AF65-F5344CB8AC3E}">
        <p14:creationId xmlns:p14="http://schemas.microsoft.com/office/powerpoint/2010/main" val="1544008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C42677-4162-5442-A779-AB562BFA062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1223603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C42677-4162-5442-A779-AB562BFA062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198819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C42677-4162-5442-A779-AB562BFA062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4031238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C42677-4162-5442-A779-AB562BFA062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745819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C42677-4162-5442-A779-AB562BFA0628}" type="datetimeFigureOut">
              <a:rPr lang="en-US" smtClean="0"/>
              <a:t>9/28/22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3024490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C42677-4162-5442-A779-AB562BFA0628}" type="datetimeFigureOut">
              <a:rPr lang="en-US" smtClean="0"/>
              <a:t>9/28/22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2427495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C42677-4162-5442-A779-AB562BFA0628}" type="datetimeFigureOut">
              <a:rPr lang="en-US" smtClean="0"/>
              <a:t>9/28/22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154978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42677-4162-5442-A779-AB562BFA062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4260617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C42677-4162-5442-A779-AB562BFA0628}" type="datetimeFigureOut">
              <a:rPr lang="en-US" smtClean="0"/>
              <a:t>9/28/22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1289680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C42677-4162-5442-A779-AB562BFA062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85797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C42677-4162-5442-A779-AB562BFA0628}" type="datetimeFigureOut">
              <a:rPr lang="en-US" smtClean="0"/>
              <a:t>9/28/22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5D9CD5-7490-1041-BAF5-84F6008C600E}" type="slidenum">
              <a:rPr lang="en-US" smtClean="0"/>
              <a:t>‹#›</a:t>
            </a:fld>
            <a:endParaRPr lang="en-US"/>
          </a:p>
        </p:txBody>
      </p:sp>
    </p:spTree>
    <p:extLst>
      <p:ext uri="{BB962C8B-B14F-4D97-AF65-F5344CB8AC3E}">
        <p14:creationId xmlns:p14="http://schemas.microsoft.com/office/powerpoint/2010/main" val="2004464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C42677-4162-5442-A779-AB562BFA0628}" type="datetimeFigureOut">
              <a:rPr lang="en-US" smtClean="0"/>
              <a:t>9/28/22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5D9CD5-7490-1041-BAF5-84F6008C600E}" type="slidenum">
              <a:rPr lang="en-US" smtClean="0"/>
              <a:t>‹#›</a:t>
            </a:fld>
            <a:endParaRPr lang="en-US"/>
          </a:p>
        </p:txBody>
      </p:sp>
    </p:spTree>
    <p:extLst>
      <p:ext uri="{BB962C8B-B14F-4D97-AF65-F5344CB8AC3E}">
        <p14:creationId xmlns:p14="http://schemas.microsoft.com/office/powerpoint/2010/main" val="30341708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 Id="rId4" Type="http://schemas.openxmlformats.org/officeDocument/2006/relationships/image" Target="../media/image22.tiff"/></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7.tiff"/><Relationship Id="rId5" Type="http://schemas.openxmlformats.org/officeDocument/2006/relationships/image" Target="../media/image56.tiff"/><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84405"/>
            <a:ext cx="9144000" cy="1580678"/>
          </a:xfrm>
          <a:noFill/>
        </p:spPr>
        <p:txBody>
          <a:bodyPr>
            <a:normAutofit/>
          </a:bodyPr>
          <a:lstStyle/>
          <a:p>
            <a:r>
              <a:rPr lang="en-US" sz="2800" b="1" dirty="0">
                <a:latin typeface="Helvetica"/>
                <a:cs typeface="Helvetica"/>
              </a:rPr>
              <a:t>Manipulating mammalian transcription for the  interrogation of complex diseases</a:t>
            </a:r>
          </a:p>
        </p:txBody>
      </p:sp>
      <p:sp>
        <p:nvSpPr>
          <p:cNvPr id="4" name="TextBox 3"/>
          <p:cNvSpPr txBox="1"/>
          <p:nvPr/>
        </p:nvSpPr>
        <p:spPr>
          <a:xfrm>
            <a:off x="1411293" y="705495"/>
            <a:ext cx="184666" cy="369332"/>
          </a:xfrm>
          <a:prstGeom prst="rect">
            <a:avLst/>
          </a:prstGeom>
          <a:noFill/>
        </p:spPr>
        <p:txBody>
          <a:bodyPr wrap="none" rtlCol="0">
            <a:spAutoFit/>
          </a:bodyPr>
          <a:lstStyle/>
          <a:p>
            <a:endParaRPr lang="en-US">
              <a:latin typeface="Helvetica"/>
              <a:cs typeface="Helvetica"/>
            </a:endParaRPr>
          </a:p>
        </p:txBody>
      </p:sp>
      <p:pic>
        <p:nvPicPr>
          <p:cNvPr id="8" name="Picture 7"/>
          <p:cNvPicPr>
            <a:picLocks noChangeAspect="1"/>
          </p:cNvPicPr>
          <p:nvPr/>
        </p:nvPicPr>
        <p:blipFill>
          <a:blip r:embed="rId3">
            <a:alphaModFix amt="31000"/>
            <a:extLst>
              <a:ext uri="{28A0092B-C50C-407E-A947-70E740481C1C}">
                <a14:useLocalDpi xmlns:a14="http://schemas.microsoft.com/office/drawing/2010/main" val="0"/>
              </a:ext>
            </a:extLst>
          </a:blip>
          <a:stretch>
            <a:fillRect/>
          </a:stretch>
        </p:blipFill>
        <p:spPr>
          <a:xfrm flipH="1">
            <a:off x="-106680" y="-80010"/>
            <a:ext cx="9357360" cy="7018020"/>
          </a:xfrm>
          <a:prstGeom prst="rect">
            <a:avLst/>
          </a:prstGeom>
        </p:spPr>
      </p:pic>
      <p:sp>
        <p:nvSpPr>
          <p:cNvPr id="6" name="Subtitle 2">
            <a:extLst>
              <a:ext uri="{FF2B5EF4-FFF2-40B4-BE49-F238E27FC236}">
                <a16:creationId xmlns:a16="http://schemas.microsoft.com/office/drawing/2014/main" id="{E2D89551-ECAA-E24B-B65D-79B8B87A3611}"/>
              </a:ext>
            </a:extLst>
          </p:cNvPr>
          <p:cNvSpPr txBox="1">
            <a:spLocks/>
          </p:cNvSpPr>
          <p:nvPr/>
        </p:nvSpPr>
        <p:spPr>
          <a:xfrm>
            <a:off x="-91852" y="4228236"/>
            <a:ext cx="8906934" cy="1345359"/>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sz="2000" b="1" dirty="0">
                <a:solidFill>
                  <a:schemeClr val="tx1"/>
                </a:solidFill>
                <a:latin typeface="Helvetica"/>
                <a:cs typeface="Helvetica"/>
              </a:rPr>
              <a:t>Silvana </a:t>
            </a:r>
            <a:r>
              <a:rPr lang="en-US" sz="2000" b="1" dirty="0" err="1">
                <a:solidFill>
                  <a:schemeClr val="tx1"/>
                </a:solidFill>
                <a:latin typeface="Helvetica"/>
                <a:cs typeface="Helvetica"/>
              </a:rPr>
              <a:t>Konermann</a:t>
            </a:r>
            <a:endParaRPr lang="en-US" sz="2000" b="1" dirty="0">
              <a:solidFill>
                <a:schemeClr val="tx1"/>
              </a:solidFill>
              <a:latin typeface="Helvetica"/>
              <a:cs typeface="Helvetica"/>
            </a:endParaRPr>
          </a:p>
          <a:p>
            <a:endParaRPr lang="en-US" sz="2000" b="1" dirty="0">
              <a:solidFill>
                <a:schemeClr val="tx1"/>
              </a:solidFill>
              <a:latin typeface="Helvetica"/>
              <a:cs typeface="Helvetica"/>
            </a:endParaRPr>
          </a:p>
          <a:p>
            <a:r>
              <a:rPr lang="en-US" sz="2000" b="1" dirty="0">
                <a:solidFill>
                  <a:schemeClr val="tx1"/>
                </a:solidFill>
                <a:latin typeface="Helvetica"/>
                <a:cs typeface="Helvetica"/>
              </a:rPr>
              <a:t>Founder, Executive Director and Core Faculty, Arc Institute</a:t>
            </a:r>
          </a:p>
          <a:p>
            <a:endParaRPr lang="en-US" sz="2000" b="1" dirty="0">
              <a:solidFill>
                <a:schemeClr val="tx1"/>
              </a:solidFill>
              <a:latin typeface="Helvetica"/>
              <a:cs typeface="Helvetica"/>
            </a:endParaRPr>
          </a:p>
          <a:p>
            <a:r>
              <a:rPr lang="en-US" sz="2000" b="1" dirty="0">
                <a:solidFill>
                  <a:schemeClr val="tx1"/>
                </a:solidFill>
                <a:latin typeface="Helvetica"/>
                <a:cs typeface="Helvetica"/>
              </a:rPr>
              <a:t>Assistant Professor, Biochemistry Department, Stanford University</a:t>
            </a:r>
          </a:p>
        </p:txBody>
      </p:sp>
      <p:sp>
        <p:nvSpPr>
          <p:cNvPr id="7" name="Subtitle 6">
            <a:extLst>
              <a:ext uri="{FF2B5EF4-FFF2-40B4-BE49-F238E27FC236}">
                <a16:creationId xmlns:a16="http://schemas.microsoft.com/office/drawing/2014/main" id="{4BAAC0B1-9065-914C-AC43-4B534780CA1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06429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621"/>
            <a:ext cx="9144000" cy="1143000"/>
          </a:xfrm>
        </p:spPr>
        <p:txBody>
          <a:bodyPr>
            <a:normAutofit/>
          </a:bodyPr>
          <a:lstStyle/>
          <a:p>
            <a:r>
              <a:rPr lang="en-US" sz="2400" dirty="0">
                <a:latin typeface="Helvetica"/>
                <a:cs typeface="Helvetica"/>
              </a:rPr>
              <a:t>Genetics and gene expression signatures of Alzheimer’s Disease</a:t>
            </a:r>
          </a:p>
        </p:txBody>
      </p:sp>
      <p:sp>
        <p:nvSpPr>
          <p:cNvPr id="6" name="TextBox 13"/>
          <p:cNvSpPr txBox="1">
            <a:spLocks noChangeArrowheads="1"/>
          </p:cNvSpPr>
          <p:nvPr/>
        </p:nvSpPr>
        <p:spPr bwMode="auto">
          <a:xfrm>
            <a:off x="1473201" y="6575425"/>
            <a:ext cx="767080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200" dirty="0">
                <a:solidFill>
                  <a:schemeClr val="bg1">
                    <a:lumMod val="50000"/>
                  </a:schemeClr>
                </a:solidFill>
                <a:latin typeface="Helvetica" charset="0"/>
                <a:ea typeface="Helvetica" charset="0"/>
                <a:cs typeface="Helvetica" charset="0"/>
              </a:rPr>
              <a:t>Lambert et al., </a:t>
            </a:r>
            <a:r>
              <a:rPr lang="en-US" sz="1200" i="1" dirty="0">
                <a:solidFill>
                  <a:schemeClr val="bg1">
                    <a:lumMod val="50000"/>
                  </a:schemeClr>
                </a:solidFill>
                <a:latin typeface="Helvetica" charset="0"/>
                <a:ea typeface="Helvetica" charset="0"/>
                <a:cs typeface="Helvetica" charset="0"/>
              </a:rPr>
              <a:t>Nature Genetics </a:t>
            </a:r>
            <a:r>
              <a:rPr lang="en-US" sz="1200" dirty="0">
                <a:solidFill>
                  <a:schemeClr val="bg1">
                    <a:lumMod val="50000"/>
                  </a:schemeClr>
                </a:solidFill>
                <a:latin typeface="Helvetica" charset="0"/>
                <a:ea typeface="Helvetica" charset="0"/>
                <a:cs typeface="Helvetica" charset="0"/>
              </a:rPr>
              <a:t>2013,  </a:t>
            </a:r>
            <a:r>
              <a:rPr lang="en-US" sz="1200" dirty="0">
                <a:solidFill>
                  <a:srgbClr val="7F7F7F"/>
                </a:solidFill>
                <a:latin typeface="Helvetica"/>
                <a:cs typeface="Helvetica"/>
              </a:rPr>
              <a:t>Zhang et al. </a:t>
            </a:r>
            <a:r>
              <a:rPr lang="en-US" sz="1200" i="1" dirty="0">
                <a:solidFill>
                  <a:srgbClr val="7F7F7F"/>
                </a:solidFill>
                <a:latin typeface="Helvetica"/>
                <a:cs typeface="Helvetica"/>
              </a:rPr>
              <a:t>Cell.  </a:t>
            </a:r>
            <a:r>
              <a:rPr lang="en-US" sz="1200" dirty="0">
                <a:solidFill>
                  <a:srgbClr val="7F7F7F"/>
                </a:solidFill>
                <a:latin typeface="Helvetica"/>
                <a:cs typeface="Helvetica"/>
              </a:rPr>
              <a:t>2013</a:t>
            </a:r>
          </a:p>
        </p:txBody>
      </p:sp>
      <p:sp>
        <p:nvSpPr>
          <p:cNvPr id="8" name="Title 1"/>
          <p:cNvSpPr txBox="1">
            <a:spLocks/>
          </p:cNvSpPr>
          <p:nvPr/>
        </p:nvSpPr>
        <p:spPr>
          <a:xfrm>
            <a:off x="0" y="5572347"/>
            <a:ext cx="9143999"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b="1" dirty="0">
                <a:latin typeface="Helvetica"/>
                <a:cs typeface="Helvetica"/>
                <a:sym typeface="Wingdings"/>
              </a:rPr>
              <a:t>Need for (1) targeted transcriptional perturbations and (2) human brain model systems to identify transcripts and isoforms driving disease risk and progression</a:t>
            </a:r>
            <a:endParaRPr lang="en-US" sz="1600" b="1" dirty="0">
              <a:latin typeface="Helvetica"/>
              <a:cs typeface="Helvetica"/>
            </a:endParaRPr>
          </a:p>
        </p:txBody>
      </p:sp>
      <p:pic>
        <p:nvPicPr>
          <p:cNvPr id="11" name="Picture 10"/>
          <p:cNvPicPr>
            <a:picLocks noChangeAspect="1"/>
          </p:cNvPicPr>
          <p:nvPr/>
        </p:nvPicPr>
        <p:blipFill rotWithShape="1">
          <a:blip r:embed="rId3"/>
          <a:srcRect t="12943" r="42778"/>
          <a:stretch/>
        </p:blipFill>
        <p:spPr>
          <a:xfrm>
            <a:off x="126999" y="1705518"/>
            <a:ext cx="4155873" cy="2987324"/>
          </a:xfrm>
          <a:prstGeom prst="rect">
            <a:avLst/>
          </a:prstGeom>
          <a:ln>
            <a:noFill/>
          </a:ln>
        </p:spPr>
        <p:style>
          <a:lnRef idx="2">
            <a:schemeClr val="dk1"/>
          </a:lnRef>
          <a:fillRef idx="1">
            <a:schemeClr val="lt1"/>
          </a:fillRef>
          <a:effectRef idx="0">
            <a:schemeClr val="dk1"/>
          </a:effectRef>
          <a:fontRef idx="minor">
            <a:schemeClr val="dk1"/>
          </a:fontRef>
        </p:style>
      </p:pic>
      <p:pic>
        <p:nvPicPr>
          <p:cNvPr id="7" name="Picture 6"/>
          <p:cNvPicPr>
            <a:picLocks noChangeAspect="1"/>
          </p:cNvPicPr>
          <p:nvPr/>
        </p:nvPicPr>
        <p:blipFill>
          <a:blip r:embed="rId4"/>
          <a:stretch>
            <a:fillRect/>
          </a:stretch>
        </p:blipFill>
        <p:spPr>
          <a:xfrm>
            <a:off x="4573709" y="1917602"/>
            <a:ext cx="4396775" cy="2584151"/>
          </a:xfrm>
          <a:prstGeom prst="rect">
            <a:avLst/>
          </a:prstGeom>
        </p:spPr>
      </p:pic>
      <p:sp>
        <p:nvSpPr>
          <p:cNvPr id="9" name="TextBox 8"/>
          <p:cNvSpPr txBox="1"/>
          <p:nvPr/>
        </p:nvSpPr>
        <p:spPr>
          <a:xfrm>
            <a:off x="8324444" y="1858579"/>
            <a:ext cx="646040" cy="246221"/>
          </a:xfrm>
          <a:prstGeom prst="rect">
            <a:avLst/>
          </a:prstGeom>
          <a:solidFill>
            <a:schemeClr val="bg1"/>
          </a:solidFill>
        </p:spPr>
        <p:txBody>
          <a:bodyPr wrap="square" rtlCol="0">
            <a:spAutoFit/>
          </a:bodyPr>
          <a:lstStyle/>
          <a:p>
            <a:r>
              <a:rPr lang="en-US" sz="1000" b="1" dirty="0">
                <a:latin typeface="Helvetica"/>
                <a:cs typeface="Helvetica"/>
              </a:rPr>
              <a:t>ApoE4</a:t>
            </a:r>
          </a:p>
        </p:txBody>
      </p:sp>
      <p:sp>
        <p:nvSpPr>
          <p:cNvPr id="10" name="Content Placeholder 2"/>
          <p:cNvSpPr>
            <a:spLocks noGrp="1"/>
          </p:cNvSpPr>
          <p:nvPr>
            <p:ph idx="1"/>
          </p:nvPr>
        </p:nvSpPr>
        <p:spPr>
          <a:xfrm>
            <a:off x="6286585" y="1266727"/>
            <a:ext cx="1809745" cy="650875"/>
          </a:xfrm>
        </p:spPr>
        <p:txBody>
          <a:bodyPr>
            <a:normAutofit/>
          </a:bodyPr>
          <a:lstStyle/>
          <a:p>
            <a:pPr marL="0" indent="0">
              <a:buNone/>
            </a:pPr>
            <a:r>
              <a:rPr lang="en-US" sz="2000" dirty="0">
                <a:latin typeface="Helvetica"/>
                <a:cs typeface="Helvetica"/>
              </a:rPr>
              <a:t>GWAS</a:t>
            </a:r>
          </a:p>
        </p:txBody>
      </p:sp>
      <p:sp>
        <p:nvSpPr>
          <p:cNvPr id="12" name="Content Placeholder 2"/>
          <p:cNvSpPr txBox="1">
            <a:spLocks/>
          </p:cNvSpPr>
          <p:nvPr/>
        </p:nvSpPr>
        <p:spPr>
          <a:xfrm>
            <a:off x="1016000" y="1266727"/>
            <a:ext cx="3035299" cy="65087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a:latin typeface="Helvetica"/>
                <a:cs typeface="Helvetica"/>
              </a:rPr>
              <a:t>Transcriptional profiling</a:t>
            </a:r>
            <a:endParaRPr lang="en-US" sz="2000" dirty="0">
              <a:latin typeface="Helvetica"/>
              <a:cs typeface="Helvetica"/>
            </a:endParaRPr>
          </a:p>
        </p:txBody>
      </p:sp>
      <p:sp>
        <p:nvSpPr>
          <p:cNvPr id="13" name="Content Placeholder 2"/>
          <p:cNvSpPr txBox="1">
            <a:spLocks/>
          </p:cNvSpPr>
          <p:nvPr/>
        </p:nvSpPr>
        <p:spPr>
          <a:xfrm>
            <a:off x="4841721" y="4760871"/>
            <a:ext cx="4001763" cy="650875"/>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latin typeface="Helvetica"/>
                <a:cs typeface="Helvetica"/>
              </a:rPr>
              <a:t>&gt;90%: non-coding variants</a:t>
            </a:r>
          </a:p>
          <a:p>
            <a:pPr marL="0" indent="0">
              <a:buFont typeface="Arial"/>
              <a:buNone/>
            </a:pPr>
            <a:r>
              <a:rPr lang="en-US" sz="2000" dirty="0">
                <a:latin typeface="Helvetica"/>
                <a:cs typeface="Helvetica"/>
              </a:rPr>
              <a:t>Linked to gene expression by </a:t>
            </a:r>
            <a:r>
              <a:rPr lang="en-US" sz="2000" dirty="0" err="1">
                <a:latin typeface="Helvetica"/>
                <a:cs typeface="Helvetica"/>
              </a:rPr>
              <a:t>eQTLs</a:t>
            </a:r>
            <a:endParaRPr lang="en-US" sz="2000" dirty="0">
              <a:latin typeface="Helvetica"/>
              <a:cs typeface="Helvetica"/>
            </a:endParaRPr>
          </a:p>
          <a:p>
            <a:pPr marL="0" indent="0">
              <a:buFont typeface="Arial"/>
              <a:buNone/>
            </a:pPr>
            <a:endParaRPr lang="en-US" sz="2000" dirty="0">
              <a:latin typeface="Helvetica"/>
              <a:cs typeface="Helvetica"/>
            </a:endParaRPr>
          </a:p>
        </p:txBody>
      </p:sp>
      <p:sp>
        <p:nvSpPr>
          <p:cNvPr id="15" name="Content Placeholder 2"/>
          <p:cNvSpPr txBox="1">
            <a:spLocks/>
          </p:cNvSpPr>
          <p:nvPr/>
        </p:nvSpPr>
        <p:spPr>
          <a:xfrm>
            <a:off x="417836" y="4671123"/>
            <a:ext cx="4001763" cy="650875"/>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000" dirty="0">
                <a:latin typeface="Helvetica"/>
                <a:cs typeface="Helvetica"/>
              </a:rPr>
              <a:t>Limited to postmortem samples</a:t>
            </a:r>
          </a:p>
          <a:p>
            <a:pPr marL="0" indent="0">
              <a:buFont typeface="Arial"/>
              <a:buNone/>
            </a:pPr>
            <a:r>
              <a:rPr lang="en-US" sz="2000" dirty="0">
                <a:latin typeface="Helvetica"/>
                <a:cs typeface="Helvetica"/>
              </a:rPr>
              <a:t>&gt;4000 genes differentially expressed</a:t>
            </a:r>
          </a:p>
          <a:p>
            <a:pPr marL="0" indent="0">
              <a:buFont typeface="Arial"/>
              <a:buNone/>
            </a:pPr>
            <a:endParaRPr lang="en-US" sz="2000" dirty="0">
              <a:latin typeface="Helvetica"/>
              <a:cs typeface="Helvetica"/>
            </a:endParaRPr>
          </a:p>
        </p:txBody>
      </p:sp>
    </p:spTree>
    <p:extLst>
      <p:ext uri="{BB962C8B-B14F-4D97-AF65-F5344CB8AC3E}">
        <p14:creationId xmlns:p14="http://schemas.microsoft.com/office/powerpoint/2010/main" val="43650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83934"/>
            <a:ext cx="6858000" cy="857250"/>
          </a:xfrm>
        </p:spPr>
        <p:txBody>
          <a:bodyPr>
            <a:normAutofit/>
          </a:bodyPr>
          <a:lstStyle/>
          <a:p>
            <a:r>
              <a:rPr lang="en-US" sz="2400" b="1" dirty="0">
                <a:latin typeface="Helvetica"/>
                <a:cs typeface="Helvetica"/>
              </a:rPr>
              <a:t>Overview</a:t>
            </a:r>
          </a:p>
        </p:txBody>
      </p:sp>
      <p:sp>
        <p:nvSpPr>
          <p:cNvPr id="3" name="Content Placeholder 2"/>
          <p:cNvSpPr>
            <a:spLocks noGrp="1"/>
          </p:cNvSpPr>
          <p:nvPr>
            <p:ph idx="1"/>
          </p:nvPr>
        </p:nvSpPr>
        <p:spPr>
          <a:xfrm>
            <a:off x="820511" y="1866645"/>
            <a:ext cx="7180489" cy="3840472"/>
          </a:xfrm>
        </p:spPr>
        <p:txBody>
          <a:bodyPr>
            <a:normAutofit lnSpcReduction="10000"/>
          </a:bodyPr>
          <a:lstStyle/>
          <a:p>
            <a:pPr marL="0" indent="0">
              <a:buNone/>
            </a:pPr>
            <a:endParaRPr lang="en-US" sz="1800" b="1" dirty="0">
              <a:latin typeface="Helvetica"/>
              <a:cs typeface="Helvetica"/>
            </a:endParaRPr>
          </a:p>
          <a:p>
            <a:pPr marL="385763" indent="-385763">
              <a:buAutoNum type="arabicPeriod"/>
            </a:pPr>
            <a:r>
              <a:rPr lang="en-US" sz="1800" b="1" dirty="0">
                <a:latin typeface="Helvetica"/>
                <a:cs typeface="Helvetica"/>
              </a:rPr>
              <a:t>Targeting transcription at the level of DNA at genome scale</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Direct targeting of RNA to modulate knock-down and splicing</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human brain model systems to interrogate LOAD and other complex neurological diseases</a:t>
            </a:r>
          </a:p>
          <a:p>
            <a:pPr marL="385763" indent="-385763">
              <a:buFont typeface="Arial"/>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Arc Institute as a new structural model to enable the study of complex diseases more broadly</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p:txBody>
      </p:sp>
    </p:spTree>
    <p:extLst>
      <p:ext uri="{BB962C8B-B14F-4D97-AF65-F5344CB8AC3E}">
        <p14:creationId xmlns:p14="http://schemas.microsoft.com/office/powerpoint/2010/main" val="2015556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144000" cy="1143000"/>
          </a:xfrm>
        </p:spPr>
        <p:txBody>
          <a:bodyPr>
            <a:noAutofit/>
          </a:bodyPr>
          <a:lstStyle/>
          <a:p>
            <a:r>
              <a:rPr lang="en-US" sz="2400" dirty="0">
                <a:latin typeface="Helvetica"/>
                <a:cs typeface="Helvetica"/>
              </a:rPr>
              <a:t>Transcriptional control 1.0: reprogrammable transcription factors in neurons using TALE-TFs</a:t>
            </a:r>
          </a:p>
        </p:txBody>
      </p:sp>
      <p:sp>
        <p:nvSpPr>
          <p:cNvPr id="5" name="TextBox 4"/>
          <p:cNvSpPr txBox="1"/>
          <p:nvPr/>
        </p:nvSpPr>
        <p:spPr>
          <a:xfrm>
            <a:off x="6381750" y="6568043"/>
            <a:ext cx="2689759" cy="307777"/>
          </a:xfrm>
          <a:prstGeom prst="rect">
            <a:avLst/>
          </a:prstGeom>
          <a:noFill/>
        </p:spPr>
        <p:txBody>
          <a:bodyPr wrap="none" rtlCol="0">
            <a:spAutoFit/>
          </a:bodyPr>
          <a:lstStyle/>
          <a:p>
            <a:r>
              <a:rPr lang="en-US" sz="1400" dirty="0">
                <a:solidFill>
                  <a:srgbClr val="7F7F7F"/>
                </a:solidFill>
                <a:latin typeface="Helvetica"/>
                <a:cs typeface="Helvetica"/>
              </a:rPr>
              <a:t>Konermann et al., </a:t>
            </a:r>
            <a:r>
              <a:rPr lang="en-US" sz="1400" i="1" dirty="0">
                <a:solidFill>
                  <a:srgbClr val="7F7F7F"/>
                </a:solidFill>
                <a:latin typeface="Helvetica"/>
                <a:cs typeface="Helvetica"/>
              </a:rPr>
              <a:t>Nature.</a:t>
            </a:r>
            <a:r>
              <a:rPr lang="en-US" sz="1400" dirty="0">
                <a:solidFill>
                  <a:srgbClr val="7F7F7F"/>
                </a:solidFill>
                <a:latin typeface="Helvetica"/>
                <a:cs typeface="Helvetica"/>
              </a:rPr>
              <a:t> 2013</a:t>
            </a:r>
          </a:p>
        </p:txBody>
      </p:sp>
      <p:sp>
        <p:nvSpPr>
          <p:cNvPr id="3" name="Rectangle 2"/>
          <p:cNvSpPr/>
          <p:nvPr/>
        </p:nvSpPr>
        <p:spPr>
          <a:xfrm>
            <a:off x="1905000" y="1163638"/>
            <a:ext cx="402167" cy="32861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Rectangle 12"/>
          <p:cNvSpPr/>
          <p:nvPr/>
        </p:nvSpPr>
        <p:spPr>
          <a:xfrm>
            <a:off x="1905000" y="1866371"/>
            <a:ext cx="402167" cy="32861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4" name="Rectangle 13"/>
          <p:cNvSpPr/>
          <p:nvPr/>
        </p:nvSpPr>
        <p:spPr>
          <a:xfrm>
            <a:off x="1947334" y="3443288"/>
            <a:ext cx="402167" cy="328612"/>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4" name="Picture 3" descr="Screen Shot 2015-11-22 at 10.39.25 PM.png"/>
          <p:cNvPicPr>
            <a:picLocks noChangeAspect="1"/>
          </p:cNvPicPr>
          <p:nvPr/>
        </p:nvPicPr>
        <p:blipFill rotWithShape="1">
          <a:blip r:embed="rId3">
            <a:extLst>
              <a:ext uri="{28A0092B-C50C-407E-A947-70E740481C1C}">
                <a14:useLocalDpi xmlns:a14="http://schemas.microsoft.com/office/drawing/2010/main" val="0"/>
              </a:ext>
            </a:extLst>
          </a:blip>
          <a:srcRect t="7040"/>
          <a:stretch/>
        </p:blipFill>
        <p:spPr>
          <a:xfrm>
            <a:off x="2082799" y="1381348"/>
            <a:ext cx="2726765" cy="1145469"/>
          </a:xfrm>
          <a:prstGeom prst="rect">
            <a:avLst/>
          </a:prstGeom>
        </p:spPr>
      </p:pic>
      <p:pic>
        <p:nvPicPr>
          <p:cNvPr id="16" name="Picture 15" descr="Screen Shot 2015-11-22 at 10.40.02 PM.png"/>
          <p:cNvPicPr>
            <a:picLocks noChangeAspect="1"/>
          </p:cNvPicPr>
          <p:nvPr/>
        </p:nvPicPr>
        <p:blipFill rotWithShape="1">
          <a:blip r:embed="rId4">
            <a:extLst>
              <a:ext uri="{28A0092B-C50C-407E-A947-70E740481C1C}">
                <a14:useLocalDpi xmlns:a14="http://schemas.microsoft.com/office/drawing/2010/main" val="0"/>
              </a:ext>
            </a:extLst>
          </a:blip>
          <a:srcRect t="14419"/>
          <a:stretch/>
        </p:blipFill>
        <p:spPr>
          <a:xfrm>
            <a:off x="5756089" y="1381348"/>
            <a:ext cx="1828636" cy="1145469"/>
          </a:xfrm>
          <a:prstGeom prst="rect">
            <a:avLst/>
          </a:prstGeom>
        </p:spPr>
      </p:pic>
      <p:pic>
        <p:nvPicPr>
          <p:cNvPr id="17" name="Picture 16" descr="Screen Shot 2015-11-22 at 10.41.1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4600" y="2759960"/>
            <a:ext cx="4711699" cy="2938934"/>
          </a:xfrm>
          <a:prstGeom prst="rect">
            <a:avLst/>
          </a:prstGeom>
        </p:spPr>
      </p:pic>
      <p:sp>
        <p:nvSpPr>
          <p:cNvPr id="11" name="Title 1"/>
          <p:cNvSpPr txBox="1">
            <a:spLocks/>
          </p:cNvSpPr>
          <p:nvPr/>
        </p:nvSpPr>
        <p:spPr>
          <a:xfrm>
            <a:off x="0" y="5724747"/>
            <a:ext cx="9143999"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b="1" dirty="0">
                <a:latin typeface="Helvetica"/>
                <a:cs typeface="Helvetica"/>
                <a:sym typeface="Wingdings"/>
              </a:rPr>
              <a:t>Protein-encoded targeting limits throughput: challenge for investigating complex </a:t>
            </a:r>
            <a:r>
              <a:rPr lang="en-US" sz="1600" b="1" dirty="0" err="1">
                <a:latin typeface="Helvetica"/>
                <a:cs typeface="Helvetica"/>
                <a:sym typeface="Wingdings"/>
              </a:rPr>
              <a:t>multigenic</a:t>
            </a:r>
            <a:r>
              <a:rPr lang="en-US" sz="1600" b="1" dirty="0">
                <a:latin typeface="Helvetica"/>
                <a:cs typeface="Helvetica"/>
                <a:sym typeface="Wingdings"/>
              </a:rPr>
              <a:t> neurological diseases</a:t>
            </a:r>
            <a:endParaRPr lang="en-US" sz="1600" b="1" dirty="0">
              <a:latin typeface="Helvetica"/>
              <a:cs typeface="Helvetica"/>
            </a:endParaRPr>
          </a:p>
        </p:txBody>
      </p:sp>
    </p:spTree>
    <p:extLst>
      <p:ext uri="{BB962C8B-B14F-4D97-AF65-F5344CB8AC3E}">
        <p14:creationId xmlns:p14="http://schemas.microsoft.com/office/powerpoint/2010/main" val="67279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8455" y="1153586"/>
            <a:ext cx="8229600" cy="650875"/>
          </a:xfrm>
        </p:spPr>
        <p:txBody>
          <a:bodyPr>
            <a:normAutofit/>
          </a:bodyPr>
          <a:lstStyle/>
          <a:p>
            <a:pPr marL="0" indent="0">
              <a:buNone/>
            </a:pPr>
            <a:r>
              <a:rPr lang="en-US" sz="2000" b="1" dirty="0">
                <a:latin typeface="Helvetica"/>
                <a:cs typeface="Helvetica"/>
              </a:rPr>
              <a:t>Single gene level</a:t>
            </a:r>
            <a:r>
              <a:rPr lang="en-US" sz="2000" dirty="0">
                <a:latin typeface="Helvetica"/>
                <a:cs typeface="Helvetica"/>
              </a:rPr>
              <a:t>: robust activator with lower screening efforts</a:t>
            </a:r>
          </a:p>
        </p:txBody>
      </p:sp>
      <p:sp>
        <p:nvSpPr>
          <p:cNvPr id="2" name="Title 1"/>
          <p:cNvSpPr>
            <a:spLocks noGrp="1"/>
          </p:cNvSpPr>
          <p:nvPr>
            <p:ph type="title"/>
          </p:nvPr>
        </p:nvSpPr>
        <p:spPr>
          <a:xfrm>
            <a:off x="76200" y="18418"/>
            <a:ext cx="9067800" cy="754165"/>
          </a:xfrm>
        </p:spPr>
        <p:txBody>
          <a:bodyPr>
            <a:normAutofit/>
          </a:bodyPr>
          <a:lstStyle/>
          <a:p>
            <a:r>
              <a:rPr lang="en-US" sz="2400" dirty="0">
                <a:latin typeface="Helvetica"/>
                <a:cs typeface="Helvetica"/>
              </a:rPr>
              <a:t>Towards transcriptional control on a network level</a:t>
            </a:r>
          </a:p>
        </p:txBody>
      </p:sp>
      <p:cxnSp>
        <p:nvCxnSpPr>
          <p:cNvPr id="9" name="Straight Arrow Connector 8"/>
          <p:cNvCxnSpPr/>
          <p:nvPr/>
        </p:nvCxnSpPr>
        <p:spPr>
          <a:xfrm>
            <a:off x="4413266" y="2931342"/>
            <a:ext cx="0" cy="576792"/>
          </a:xfrm>
          <a:prstGeom prst="straightConnector1">
            <a:avLst/>
          </a:prstGeom>
          <a:ln w="38100" cmpd="sng">
            <a:solidFill>
              <a:srgbClr val="000000"/>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13" name="Picture 12" descr="Screen Shot 2014-05-19 at 1.17.3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81" y="4065682"/>
            <a:ext cx="9080500" cy="1257300"/>
          </a:xfrm>
          <a:prstGeom prst="rect">
            <a:avLst/>
          </a:prstGeom>
        </p:spPr>
      </p:pic>
      <p:sp>
        <p:nvSpPr>
          <p:cNvPr id="15" name="TextBox 14"/>
          <p:cNvSpPr txBox="1"/>
          <p:nvPr/>
        </p:nvSpPr>
        <p:spPr>
          <a:xfrm>
            <a:off x="298455" y="3864576"/>
            <a:ext cx="8578360" cy="677108"/>
          </a:xfrm>
          <a:prstGeom prst="rect">
            <a:avLst/>
          </a:prstGeom>
          <a:noFill/>
        </p:spPr>
        <p:txBody>
          <a:bodyPr wrap="square" rtlCol="0">
            <a:spAutoFit/>
          </a:bodyPr>
          <a:lstStyle/>
          <a:p>
            <a:r>
              <a:rPr lang="en-US" sz="2000" b="1" dirty="0">
                <a:latin typeface="Helvetica"/>
                <a:cs typeface="Helvetica"/>
              </a:rPr>
              <a:t>Network level</a:t>
            </a:r>
            <a:r>
              <a:rPr lang="en-US" sz="2000" dirty="0">
                <a:latin typeface="Helvetica"/>
                <a:cs typeface="Helvetica"/>
              </a:rPr>
              <a:t>: multiplexed activation of genes / genome-wide screens</a:t>
            </a:r>
          </a:p>
          <a:p>
            <a:endParaRPr lang="en-US" dirty="0"/>
          </a:p>
        </p:txBody>
      </p:sp>
      <p:pic>
        <p:nvPicPr>
          <p:cNvPr id="16" name="Picture 15" descr="Screen Shot 2014-05-19 at 1.17.30 PM.png"/>
          <p:cNvPicPr>
            <a:picLocks noChangeAspect="1"/>
          </p:cNvPicPr>
          <p:nvPr/>
        </p:nvPicPr>
        <p:blipFill rotWithShape="1">
          <a:blip r:embed="rId4">
            <a:extLst>
              <a:ext uri="{28A0092B-C50C-407E-A947-70E740481C1C}">
                <a14:useLocalDpi xmlns:a14="http://schemas.microsoft.com/office/drawing/2010/main" val="0"/>
              </a:ext>
            </a:extLst>
          </a:blip>
          <a:srcRect t="23759" b="17139"/>
          <a:stretch/>
        </p:blipFill>
        <p:spPr>
          <a:xfrm>
            <a:off x="76200" y="1619292"/>
            <a:ext cx="8978900" cy="1058333"/>
          </a:xfrm>
          <a:prstGeom prst="rect">
            <a:avLst/>
          </a:prstGeom>
        </p:spPr>
      </p:pic>
      <p:sp>
        <p:nvSpPr>
          <p:cNvPr id="7" name="TextBox 6"/>
          <p:cNvSpPr txBox="1"/>
          <p:nvPr/>
        </p:nvSpPr>
        <p:spPr>
          <a:xfrm>
            <a:off x="1048858" y="5721549"/>
            <a:ext cx="7045518" cy="400110"/>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sz="2000" b="1" dirty="0">
                <a:latin typeface="Helvetica"/>
                <a:cs typeface="Helvetica"/>
              </a:rPr>
              <a:t>Requirements</a:t>
            </a:r>
            <a:r>
              <a:rPr lang="en-US" sz="2000" dirty="0">
                <a:latin typeface="Helvetica"/>
                <a:cs typeface="Helvetica"/>
              </a:rPr>
              <a:t>: easy retargeting, robust activation, reliability</a:t>
            </a:r>
          </a:p>
        </p:txBody>
      </p:sp>
    </p:spTree>
    <p:extLst>
      <p:ext uri="{BB962C8B-B14F-4D97-AF65-F5344CB8AC3E}">
        <p14:creationId xmlns:p14="http://schemas.microsoft.com/office/powerpoint/2010/main" val="4047890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t="23241" r="54047"/>
          <a:stretch/>
        </p:blipFill>
        <p:spPr>
          <a:xfrm>
            <a:off x="4974266" y="1449471"/>
            <a:ext cx="3339049" cy="3416564"/>
          </a:xfrm>
          <a:prstGeom prst="rect">
            <a:avLst/>
          </a:prstGeom>
        </p:spPr>
      </p:pic>
      <p:sp>
        <p:nvSpPr>
          <p:cNvPr id="7" name="TextBox 13"/>
          <p:cNvSpPr txBox="1">
            <a:spLocks noChangeArrowheads="1"/>
          </p:cNvSpPr>
          <p:nvPr/>
        </p:nvSpPr>
        <p:spPr bwMode="auto">
          <a:xfrm>
            <a:off x="-115491" y="6334780"/>
            <a:ext cx="925949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dirty="0">
                <a:solidFill>
                  <a:srgbClr val="7F7F7F"/>
                </a:solidFill>
              </a:rPr>
              <a:t>Gilbert, L. A. et al., </a:t>
            </a:r>
            <a:r>
              <a:rPr lang="en-US" sz="1400" i="1" dirty="0">
                <a:solidFill>
                  <a:srgbClr val="7F7F7F"/>
                </a:solidFill>
              </a:rPr>
              <a:t>Cell</a:t>
            </a:r>
            <a:r>
              <a:rPr lang="en-US" sz="1400" dirty="0">
                <a:solidFill>
                  <a:srgbClr val="7F7F7F"/>
                </a:solidFill>
              </a:rPr>
              <a:t> 2013, </a:t>
            </a:r>
            <a:r>
              <a:rPr lang="en-US" sz="1400" dirty="0">
                <a:solidFill>
                  <a:srgbClr val="7F7F7F"/>
                </a:solidFill>
                <a:latin typeface="Helvetica"/>
                <a:cs typeface="Helvetica"/>
              </a:rPr>
              <a:t>Konermann </a:t>
            </a:r>
            <a:r>
              <a:rPr lang="en-US" sz="1400" i="1" dirty="0">
                <a:solidFill>
                  <a:srgbClr val="7F7F7F"/>
                </a:solidFill>
                <a:latin typeface="Helvetica"/>
                <a:cs typeface="Helvetica"/>
              </a:rPr>
              <a:t>et al</a:t>
            </a:r>
            <a:r>
              <a:rPr lang="en-US" sz="1400" dirty="0">
                <a:solidFill>
                  <a:srgbClr val="7F7F7F"/>
                </a:solidFill>
                <a:latin typeface="Helvetica"/>
                <a:cs typeface="Helvetica"/>
              </a:rPr>
              <a:t>., </a:t>
            </a:r>
            <a:r>
              <a:rPr lang="en-US" sz="1400" i="1" dirty="0">
                <a:solidFill>
                  <a:srgbClr val="7F7F7F"/>
                </a:solidFill>
                <a:latin typeface="Helvetica"/>
                <a:cs typeface="Helvetica"/>
              </a:rPr>
              <a:t>Nature</a:t>
            </a:r>
            <a:r>
              <a:rPr lang="en-US" sz="1400" dirty="0">
                <a:solidFill>
                  <a:srgbClr val="7F7F7F"/>
                </a:solidFill>
                <a:latin typeface="Helvetica"/>
                <a:cs typeface="Helvetica"/>
              </a:rPr>
              <a:t> 2013,</a:t>
            </a:r>
          </a:p>
          <a:p>
            <a:pPr algn="r" eaLnBrk="1" hangingPunct="1"/>
            <a:r>
              <a:rPr lang="en-US" sz="1400" dirty="0">
                <a:solidFill>
                  <a:srgbClr val="7F7F7F"/>
                </a:solidFill>
              </a:rPr>
              <a:t> </a:t>
            </a:r>
            <a:r>
              <a:rPr lang="en-US" sz="1400" dirty="0" err="1">
                <a:solidFill>
                  <a:srgbClr val="7F7F7F"/>
                </a:solidFill>
              </a:rPr>
              <a:t>Maeder</a:t>
            </a:r>
            <a:r>
              <a:rPr lang="en-US" sz="1400" dirty="0">
                <a:solidFill>
                  <a:srgbClr val="7F7F7F"/>
                </a:solidFill>
              </a:rPr>
              <a:t>, M. L. </a:t>
            </a:r>
            <a:r>
              <a:rPr lang="en-US" sz="1400" i="1" dirty="0">
                <a:solidFill>
                  <a:srgbClr val="7F7F7F"/>
                </a:solidFill>
              </a:rPr>
              <a:t>et al</a:t>
            </a:r>
            <a:r>
              <a:rPr lang="en-US" sz="1400" dirty="0">
                <a:solidFill>
                  <a:srgbClr val="7F7F7F"/>
                </a:solidFill>
              </a:rPr>
              <a:t>. </a:t>
            </a:r>
            <a:r>
              <a:rPr lang="en-US" sz="1400" i="1" dirty="0">
                <a:solidFill>
                  <a:srgbClr val="7F7F7F"/>
                </a:solidFill>
              </a:rPr>
              <a:t>Nature Methods </a:t>
            </a:r>
            <a:r>
              <a:rPr lang="en-US" sz="1400" dirty="0">
                <a:solidFill>
                  <a:srgbClr val="7F7F7F"/>
                </a:solidFill>
              </a:rPr>
              <a:t>2013,</a:t>
            </a:r>
            <a:r>
              <a:rPr lang="en-US" sz="1400" dirty="0"/>
              <a:t> </a:t>
            </a:r>
            <a:r>
              <a:rPr lang="en-US" sz="1400" dirty="0">
                <a:solidFill>
                  <a:srgbClr val="7F7F7F"/>
                </a:solidFill>
              </a:rPr>
              <a:t>Perez-</a:t>
            </a:r>
            <a:r>
              <a:rPr lang="en-US" sz="1400" dirty="0" err="1">
                <a:solidFill>
                  <a:srgbClr val="7F7F7F"/>
                </a:solidFill>
              </a:rPr>
              <a:t>Pinera</a:t>
            </a:r>
            <a:r>
              <a:rPr lang="en-US" sz="1400" dirty="0">
                <a:solidFill>
                  <a:srgbClr val="7F7F7F"/>
                </a:solidFill>
              </a:rPr>
              <a:t>, P. et al.</a:t>
            </a:r>
            <a:r>
              <a:rPr lang="en-US" sz="1400" dirty="0"/>
              <a:t>,</a:t>
            </a:r>
            <a:r>
              <a:rPr lang="en-US" sz="1400" i="1" dirty="0">
                <a:solidFill>
                  <a:srgbClr val="7F7F7F"/>
                </a:solidFill>
              </a:rPr>
              <a:t> Nature Methods </a:t>
            </a:r>
            <a:r>
              <a:rPr lang="en-US" sz="1400" dirty="0">
                <a:solidFill>
                  <a:srgbClr val="7F7F7F"/>
                </a:solidFill>
              </a:rPr>
              <a:t>2013, Mali, P, et al., </a:t>
            </a:r>
            <a:r>
              <a:rPr lang="en-US" sz="1400" i="1" dirty="0">
                <a:solidFill>
                  <a:srgbClr val="7F7F7F"/>
                </a:solidFill>
              </a:rPr>
              <a:t>NBT</a:t>
            </a:r>
            <a:r>
              <a:rPr lang="en-US" sz="1400" dirty="0">
                <a:solidFill>
                  <a:srgbClr val="7F7F7F"/>
                </a:solidFill>
              </a:rPr>
              <a:t>, 2013</a:t>
            </a:r>
            <a:endParaRPr lang="en-US" sz="1400" dirty="0">
              <a:solidFill>
                <a:srgbClr val="7F7F7F"/>
              </a:solidFill>
              <a:latin typeface="Helvetica"/>
              <a:cs typeface="Helvetica"/>
            </a:endParaRPr>
          </a:p>
        </p:txBody>
      </p:sp>
      <p:pic>
        <p:nvPicPr>
          <p:cNvPr id="8" name="Picture 7"/>
          <p:cNvPicPr>
            <a:picLocks noChangeAspect="1"/>
          </p:cNvPicPr>
          <p:nvPr/>
        </p:nvPicPr>
        <p:blipFill>
          <a:blip r:embed="rId3"/>
          <a:stretch>
            <a:fillRect/>
          </a:stretch>
        </p:blipFill>
        <p:spPr>
          <a:xfrm>
            <a:off x="601520" y="1686122"/>
            <a:ext cx="4054929" cy="2426171"/>
          </a:xfrm>
          <a:prstGeom prst="rect">
            <a:avLst/>
          </a:prstGeom>
        </p:spPr>
      </p:pic>
      <p:sp>
        <p:nvSpPr>
          <p:cNvPr id="9" name="TextBox 8"/>
          <p:cNvSpPr txBox="1"/>
          <p:nvPr/>
        </p:nvSpPr>
        <p:spPr>
          <a:xfrm>
            <a:off x="1657627" y="4981274"/>
            <a:ext cx="2406296" cy="400110"/>
          </a:xfrm>
          <a:prstGeom prst="rect">
            <a:avLst/>
          </a:prstGeom>
          <a:noFill/>
        </p:spPr>
        <p:txBody>
          <a:bodyPr wrap="square" rtlCol="0">
            <a:spAutoFit/>
          </a:bodyPr>
          <a:lstStyle/>
          <a:p>
            <a:r>
              <a:rPr lang="en-US" sz="2000" dirty="0">
                <a:latin typeface="Helvetica"/>
                <a:cs typeface="Helvetica"/>
                <a:sym typeface="Wingdings"/>
              </a:rPr>
              <a:t>easy retargeting </a:t>
            </a:r>
            <a:endParaRPr lang="en-US" sz="2000" dirty="0">
              <a:latin typeface="Helvetica"/>
              <a:cs typeface="Helvetica"/>
            </a:endParaRPr>
          </a:p>
        </p:txBody>
      </p:sp>
      <p:sp>
        <p:nvSpPr>
          <p:cNvPr id="10" name="Rectangle 9"/>
          <p:cNvSpPr/>
          <p:nvPr/>
        </p:nvSpPr>
        <p:spPr>
          <a:xfrm>
            <a:off x="5038059" y="4922711"/>
            <a:ext cx="3275256" cy="400110"/>
          </a:xfrm>
          <a:prstGeom prst="rect">
            <a:avLst/>
          </a:prstGeom>
        </p:spPr>
        <p:txBody>
          <a:bodyPr wrap="none">
            <a:spAutoFit/>
          </a:bodyPr>
          <a:lstStyle/>
          <a:p>
            <a:r>
              <a:rPr lang="en-US" sz="2000" strike="sngStrike" dirty="0">
                <a:solidFill>
                  <a:srgbClr val="FF0000"/>
                </a:solidFill>
                <a:latin typeface="Helvetica"/>
                <a:cs typeface="Helvetica"/>
              </a:rPr>
              <a:t> robust activation, reliability</a:t>
            </a:r>
          </a:p>
        </p:txBody>
      </p:sp>
      <p:sp>
        <p:nvSpPr>
          <p:cNvPr id="11" name="Title 1"/>
          <p:cNvSpPr txBox="1">
            <a:spLocks/>
          </p:cNvSpPr>
          <p:nvPr/>
        </p:nvSpPr>
        <p:spPr>
          <a:xfrm>
            <a:off x="0" y="-54737"/>
            <a:ext cx="9144000" cy="106776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First generation Cas9-based transcriptional effectors</a:t>
            </a:r>
          </a:p>
        </p:txBody>
      </p:sp>
    </p:spTree>
    <p:extLst>
      <p:ext uri="{BB962C8B-B14F-4D97-AF65-F5344CB8AC3E}">
        <p14:creationId xmlns:p14="http://schemas.microsoft.com/office/powerpoint/2010/main" val="39082160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xmlns:p14="http://schemas.microsoft.com/office/powerpoint/2010/mai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69309"/>
            <a:ext cx="9144001" cy="1811593"/>
          </a:xfrm>
        </p:spPr>
        <p:txBody>
          <a:bodyPr>
            <a:normAutofit/>
          </a:bodyPr>
          <a:lstStyle/>
          <a:p>
            <a:r>
              <a:rPr lang="en-US" sz="2400" dirty="0">
                <a:latin typeface="Helvetica"/>
                <a:cs typeface="Helvetica"/>
              </a:rPr>
              <a:t>Engineering of a Cas9 Synergistic Activation Mediator (SAM)</a:t>
            </a:r>
          </a:p>
        </p:txBody>
      </p:sp>
      <p:pic>
        <p:nvPicPr>
          <p:cNvPr id="3" name="Picture 2" descr="Screen Shot 2015-01-30 at 8.53.12 AM.png"/>
          <p:cNvPicPr>
            <a:picLocks noChangeAspect="1"/>
          </p:cNvPicPr>
          <p:nvPr/>
        </p:nvPicPr>
        <p:blipFill rotWithShape="1">
          <a:blip r:embed="rId2">
            <a:extLst>
              <a:ext uri="{28A0092B-C50C-407E-A947-70E740481C1C}">
                <a14:useLocalDpi xmlns:a14="http://schemas.microsoft.com/office/drawing/2010/main" val="0"/>
              </a:ext>
            </a:extLst>
          </a:blip>
          <a:srcRect b="7092"/>
          <a:stretch/>
        </p:blipFill>
        <p:spPr>
          <a:xfrm>
            <a:off x="4764873" y="1135483"/>
            <a:ext cx="3712038" cy="4496876"/>
          </a:xfrm>
          <a:prstGeom prst="rect">
            <a:avLst/>
          </a:prstGeom>
        </p:spPr>
      </p:pic>
      <p:sp>
        <p:nvSpPr>
          <p:cNvPr id="4" name="TextBox 13"/>
          <p:cNvSpPr txBox="1">
            <a:spLocks noChangeArrowheads="1"/>
          </p:cNvSpPr>
          <p:nvPr/>
        </p:nvSpPr>
        <p:spPr bwMode="auto">
          <a:xfrm>
            <a:off x="6513151" y="6538480"/>
            <a:ext cx="263084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dirty="0">
                <a:solidFill>
                  <a:srgbClr val="7F7F7F"/>
                </a:solidFill>
                <a:latin typeface="Helvetica"/>
                <a:cs typeface="Helvetica"/>
              </a:rPr>
              <a:t>Konermann </a:t>
            </a:r>
            <a:r>
              <a:rPr lang="en-US" sz="1400" i="1" dirty="0">
                <a:solidFill>
                  <a:srgbClr val="7F7F7F"/>
                </a:solidFill>
                <a:latin typeface="Helvetica"/>
                <a:cs typeface="Helvetica"/>
              </a:rPr>
              <a:t>et al</a:t>
            </a:r>
            <a:r>
              <a:rPr lang="en-US" sz="1400" dirty="0">
                <a:solidFill>
                  <a:srgbClr val="7F7F7F"/>
                </a:solidFill>
                <a:latin typeface="Helvetica"/>
                <a:cs typeface="Helvetica"/>
              </a:rPr>
              <a:t>., </a:t>
            </a:r>
            <a:r>
              <a:rPr lang="en-US" sz="1400" i="1" dirty="0">
                <a:solidFill>
                  <a:srgbClr val="7F7F7F"/>
                </a:solidFill>
                <a:latin typeface="Helvetica"/>
                <a:cs typeface="Helvetica"/>
              </a:rPr>
              <a:t>Nature</a:t>
            </a:r>
            <a:r>
              <a:rPr lang="en-US" sz="1400" dirty="0">
                <a:solidFill>
                  <a:srgbClr val="7F7F7F"/>
                </a:solidFill>
                <a:latin typeface="Helvetica"/>
                <a:cs typeface="Helvetica"/>
              </a:rPr>
              <a:t> 2015</a:t>
            </a:r>
          </a:p>
        </p:txBody>
      </p:sp>
      <p:sp>
        <p:nvSpPr>
          <p:cNvPr id="6" name="Rectangle 5"/>
          <p:cNvSpPr/>
          <p:nvPr/>
        </p:nvSpPr>
        <p:spPr>
          <a:xfrm>
            <a:off x="984093" y="4323178"/>
            <a:ext cx="1270157" cy="56091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Title 1"/>
          <p:cNvSpPr txBox="1">
            <a:spLocks/>
          </p:cNvSpPr>
          <p:nvPr/>
        </p:nvSpPr>
        <p:spPr>
          <a:xfrm>
            <a:off x="812957" y="5531406"/>
            <a:ext cx="790383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b="1" dirty="0">
                <a:latin typeface="Helvetica"/>
                <a:cs typeface="Helvetica"/>
                <a:sym typeface="Wingdings"/>
              </a:rPr>
              <a:t>Synergistic pairing of activation domains + recruitment to exposed RNA loops: robust and high efficiency activation (~100x improvement)</a:t>
            </a:r>
            <a:endParaRPr lang="en-US" sz="1800" b="1" dirty="0">
              <a:latin typeface="Helvetica"/>
              <a:cs typeface="Helvetica"/>
            </a:endParaRPr>
          </a:p>
        </p:txBody>
      </p:sp>
      <p:pic>
        <p:nvPicPr>
          <p:cNvPr id="9" name="Picture 8" descr="Screen Shot 2015-03-19 at 12.04.4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586" y="1238905"/>
            <a:ext cx="3038834" cy="2063095"/>
          </a:xfrm>
          <a:prstGeom prst="rect">
            <a:avLst/>
          </a:prstGeom>
        </p:spPr>
      </p:pic>
      <p:sp>
        <p:nvSpPr>
          <p:cNvPr id="10" name="Rectangle 9"/>
          <p:cNvSpPr/>
          <p:nvPr/>
        </p:nvSpPr>
        <p:spPr>
          <a:xfrm>
            <a:off x="583585" y="1168551"/>
            <a:ext cx="403325" cy="47487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Rectangle 10"/>
          <p:cNvSpPr/>
          <p:nvPr/>
        </p:nvSpPr>
        <p:spPr>
          <a:xfrm>
            <a:off x="3910467" y="1168551"/>
            <a:ext cx="403325" cy="47487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12" name="Picture 11" descr="Screen Shot 2015-03-19 at 12.08.56 PM.png"/>
          <p:cNvPicPr>
            <a:picLocks noChangeAspect="1"/>
          </p:cNvPicPr>
          <p:nvPr/>
        </p:nvPicPr>
        <p:blipFill rotWithShape="1">
          <a:blip r:embed="rId4">
            <a:extLst>
              <a:ext uri="{28A0092B-C50C-407E-A947-70E740481C1C}">
                <a14:useLocalDpi xmlns:a14="http://schemas.microsoft.com/office/drawing/2010/main" val="0"/>
              </a:ext>
            </a:extLst>
          </a:blip>
          <a:srcRect l="36726"/>
          <a:stretch/>
        </p:blipFill>
        <p:spPr>
          <a:xfrm>
            <a:off x="1076246" y="3636451"/>
            <a:ext cx="2356007" cy="1859158"/>
          </a:xfrm>
          <a:prstGeom prst="rect">
            <a:avLst/>
          </a:prstGeom>
        </p:spPr>
      </p:pic>
      <p:sp>
        <p:nvSpPr>
          <p:cNvPr id="13" name="Rectangle 12"/>
          <p:cNvSpPr/>
          <p:nvPr/>
        </p:nvSpPr>
        <p:spPr>
          <a:xfrm>
            <a:off x="3302426" y="1088455"/>
            <a:ext cx="403325" cy="47487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4293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808182" y="1122339"/>
            <a:ext cx="2738581" cy="5382728"/>
          </a:xfrm>
          <a:prstGeom prst="rect">
            <a:avLst/>
          </a:prstGeom>
        </p:spPr>
      </p:pic>
      <p:sp>
        <p:nvSpPr>
          <p:cNvPr id="6" name="TextBox 13"/>
          <p:cNvSpPr txBox="1">
            <a:spLocks noChangeArrowheads="1"/>
          </p:cNvSpPr>
          <p:nvPr/>
        </p:nvSpPr>
        <p:spPr bwMode="auto">
          <a:xfrm>
            <a:off x="6861004" y="6561798"/>
            <a:ext cx="228299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200" dirty="0">
                <a:solidFill>
                  <a:srgbClr val="7F7F7F"/>
                </a:solidFill>
                <a:latin typeface="Helvetica"/>
                <a:cs typeface="Helvetica"/>
              </a:rPr>
              <a:t>Konermann </a:t>
            </a:r>
            <a:r>
              <a:rPr lang="en-US" sz="1200" i="1" dirty="0">
                <a:solidFill>
                  <a:srgbClr val="7F7F7F"/>
                </a:solidFill>
                <a:latin typeface="Helvetica"/>
                <a:cs typeface="Helvetica"/>
              </a:rPr>
              <a:t>et al</a:t>
            </a:r>
            <a:r>
              <a:rPr lang="en-US" sz="1200" dirty="0">
                <a:solidFill>
                  <a:srgbClr val="7F7F7F"/>
                </a:solidFill>
                <a:latin typeface="Helvetica"/>
                <a:cs typeface="Helvetica"/>
              </a:rPr>
              <a:t>., </a:t>
            </a:r>
            <a:r>
              <a:rPr lang="en-US" sz="1200" i="1" dirty="0">
                <a:solidFill>
                  <a:srgbClr val="7F7F7F"/>
                </a:solidFill>
                <a:latin typeface="Helvetica"/>
                <a:cs typeface="Helvetica"/>
              </a:rPr>
              <a:t>Nature</a:t>
            </a:r>
            <a:r>
              <a:rPr lang="en-US" sz="1200" dirty="0">
                <a:solidFill>
                  <a:srgbClr val="7F7F7F"/>
                </a:solidFill>
                <a:latin typeface="Helvetica"/>
                <a:cs typeface="Helvetica"/>
              </a:rPr>
              <a:t> 2015</a:t>
            </a:r>
          </a:p>
        </p:txBody>
      </p:sp>
      <p:sp>
        <p:nvSpPr>
          <p:cNvPr id="8" name="Title 1"/>
          <p:cNvSpPr>
            <a:spLocks noGrp="1"/>
          </p:cNvSpPr>
          <p:nvPr>
            <p:ph type="title"/>
          </p:nvPr>
        </p:nvSpPr>
        <p:spPr>
          <a:xfrm>
            <a:off x="132715" y="-372187"/>
            <a:ext cx="9144001" cy="1811593"/>
          </a:xfrm>
        </p:spPr>
        <p:txBody>
          <a:bodyPr>
            <a:normAutofit/>
          </a:bodyPr>
          <a:lstStyle/>
          <a:p>
            <a:r>
              <a:rPr lang="en-US" sz="2400" dirty="0">
                <a:latin typeface="Helvetica"/>
                <a:cs typeface="Helvetica"/>
              </a:rPr>
              <a:t>Dissecting disease mechanisms at genome scale</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4716" y="1733493"/>
            <a:ext cx="3339065" cy="2211774"/>
          </a:xfrm>
          <a:prstGeom prst="rect">
            <a:avLst/>
          </a:prstGeom>
        </p:spPr>
      </p:pic>
      <p:grpSp>
        <p:nvGrpSpPr>
          <p:cNvPr id="12" name="Group 11"/>
          <p:cNvGrpSpPr/>
          <p:nvPr/>
        </p:nvGrpSpPr>
        <p:grpSpPr>
          <a:xfrm>
            <a:off x="4467836" y="5093075"/>
            <a:ext cx="3603563" cy="1250772"/>
            <a:chOff x="4596904" y="4720537"/>
            <a:chExt cx="3603563" cy="1250772"/>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47990"/>
            <a:stretch/>
          </p:blipFill>
          <p:spPr>
            <a:xfrm>
              <a:off x="4596904" y="4923064"/>
              <a:ext cx="3591670" cy="1048245"/>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4658" t="8711" b="84403"/>
            <a:stretch/>
          </p:blipFill>
          <p:spPr>
            <a:xfrm>
              <a:off x="4776107" y="4784271"/>
              <a:ext cx="3424360" cy="138792"/>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84378" t="-854" b="89186"/>
            <a:stretch/>
          </p:blipFill>
          <p:spPr>
            <a:xfrm>
              <a:off x="7623060" y="4720537"/>
              <a:ext cx="561079" cy="235182"/>
            </a:xfrm>
            <a:prstGeom prst="rect">
              <a:avLst/>
            </a:prstGeom>
          </p:spPr>
        </p:pic>
      </p:grpSp>
      <p:sp>
        <p:nvSpPr>
          <p:cNvPr id="13" name="TextBox 12"/>
          <p:cNvSpPr txBox="1"/>
          <p:nvPr/>
        </p:nvSpPr>
        <p:spPr>
          <a:xfrm>
            <a:off x="4572001" y="1160920"/>
            <a:ext cx="3623732" cy="523220"/>
          </a:xfrm>
          <a:prstGeom prst="rect">
            <a:avLst/>
          </a:prstGeom>
          <a:noFill/>
        </p:spPr>
        <p:txBody>
          <a:bodyPr wrap="square" rtlCol="0">
            <a:spAutoFit/>
          </a:bodyPr>
          <a:lstStyle/>
          <a:p>
            <a:pPr algn="ctr"/>
            <a:r>
              <a:rPr lang="en-US" sz="1400" b="1" dirty="0">
                <a:latin typeface="Helvetica" charset="0"/>
                <a:ea typeface="Helvetica" charset="0"/>
                <a:cs typeface="Helvetica" charset="0"/>
              </a:rPr>
              <a:t>Screen hits cluster in 3 major pathways</a:t>
            </a:r>
          </a:p>
          <a:p>
            <a:pPr algn="ctr"/>
            <a:r>
              <a:rPr lang="en-US" sz="1400" b="1" dirty="0">
                <a:latin typeface="Helvetica" charset="0"/>
                <a:ea typeface="Helvetica" charset="0"/>
                <a:cs typeface="Helvetica" charset="0"/>
              </a:rPr>
              <a:t>of PLX4720 melanoma drug resistance</a:t>
            </a:r>
          </a:p>
        </p:txBody>
      </p:sp>
      <p:sp>
        <p:nvSpPr>
          <p:cNvPr id="14" name="TextBox 13"/>
          <p:cNvSpPr txBox="1"/>
          <p:nvPr/>
        </p:nvSpPr>
        <p:spPr>
          <a:xfrm>
            <a:off x="4533515" y="4390278"/>
            <a:ext cx="3662218" cy="738664"/>
          </a:xfrm>
          <a:prstGeom prst="rect">
            <a:avLst/>
          </a:prstGeom>
          <a:noFill/>
        </p:spPr>
        <p:txBody>
          <a:bodyPr wrap="square" rtlCol="0">
            <a:spAutoFit/>
          </a:bodyPr>
          <a:lstStyle/>
          <a:p>
            <a:pPr algn="ctr"/>
            <a:r>
              <a:rPr lang="en-US" sz="1400" b="1" dirty="0">
                <a:latin typeface="Helvetica" charset="0"/>
                <a:ea typeface="Helvetica" charset="0"/>
                <a:cs typeface="Helvetica" charset="0"/>
              </a:rPr>
              <a:t>H</a:t>
            </a:r>
            <a:r>
              <a:rPr lang="en-US" sz="1400" b="1">
                <a:latin typeface="Helvetica" charset="0"/>
                <a:ea typeface="Helvetica" charset="0"/>
                <a:cs typeface="Helvetica" charset="0"/>
              </a:rPr>
              <a:t>it </a:t>
            </a:r>
            <a:r>
              <a:rPr lang="en-US" sz="1400" b="1" dirty="0">
                <a:latin typeface="Helvetica" charset="0"/>
                <a:ea typeface="Helvetica" charset="0"/>
                <a:cs typeface="Helvetica" charset="0"/>
              </a:rPr>
              <a:t>signature expression is significantly associated with resistance in patient short-term cultures</a:t>
            </a:r>
          </a:p>
        </p:txBody>
      </p:sp>
    </p:spTree>
    <p:extLst>
      <p:ext uri="{BB962C8B-B14F-4D97-AF65-F5344CB8AC3E}">
        <p14:creationId xmlns:p14="http://schemas.microsoft.com/office/powerpoint/2010/main" val="264326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4441" y="206358"/>
            <a:ext cx="8686427" cy="461665"/>
          </a:xfrm>
          <a:prstGeom prst="rect">
            <a:avLst/>
          </a:prstGeom>
          <a:noFill/>
        </p:spPr>
        <p:txBody>
          <a:bodyPr wrap="square" rtlCol="0">
            <a:spAutoFit/>
          </a:bodyPr>
          <a:lstStyle/>
          <a:p>
            <a:pPr algn="ctr"/>
            <a:r>
              <a:rPr lang="en-US" sz="2400" dirty="0">
                <a:latin typeface="Helvetica "/>
                <a:cs typeface="Helvetica "/>
              </a:rPr>
              <a:t>Moving beyond DNA: toward direct targeting of RNA </a:t>
            </a:r>
          </a:p>
        </p:txBody>
      </p:sp>
      <p:sp>
        <p:nvSpPr>
          <p:cNvPr id="5" name="TextBox 13"/>
          <p:cNvSpPr txBox="1">
            <a:spLocks noChangeArrowheads="1"/>
          </p:cNvSpPr>
          <p:nvPr/>
        </p:nvSpPr>
        <p:spPr bwMode="auto">
          <a:xfrm>
            <a:off x="2851727" y="6585650"/>
            <a:ext cx="629227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200" dirty="0">
                <a:solidFill>
                  <a:srgbClr val="7F7F7F"/>
                </a:solidFill>
                <a:latin typeface="Helvetica"/>
                <a:cs typeface="Helvetica"/>
              </a:rPr>
              <a:t>Adapted from Albert et al. </a:t>
            </a:r>
            <a:r>
              <a:rPr lang="en-US" sz="1200" i="1" dirty="0">
                <a:solidFill>
                  <a:srgbClr val="7F7F7F"/>
                </a:solidFill>
                <a:latin typeface="Helvetica"/>
                <a:cs typeface="Helvetica"/>
              </a:rPr>
              <a:t>Nature Reviews Genetics 2015; Li et al. Science 2016</a:t>
            </a:r>
            <a:endParaRPr lang="en-US" sz="1200" dirty="0">
              <a:solidFill>
                <a:srgbClr val="7F7F7F"/>
              </a:solidFill>
              <a:latin typeface="Helvetica"/>
              <a:cs typeface="Helvetica"/>
            </a:endParaRPr>
          </a:p>
        </p:txBody>
      </p:sp>
      <p:pic>
        <p:nvPicPr>
          <p:cNvPr id="9" name="Picture 8"/>
          <p:cNvPicPr>
            <a:picLocks noChangeAspect="1"/>
          </p:cNvPicPr>
          <p:nvPr/>
        </p:nvPicPr>
        <p:blipFill>
          <a:blip r:embed="rId3"/>
          <a:stretch>
            <a:fillRect/>
          </a:stretch>
        </p:blipFill>
        <p:spPr>
          <a:xfrm>
            <a:off x="0" y="1685249"/>
            <a:ext cx="9144000" cy="3088424"/>
          </a:xfrm>
          <a:prstGeom prst="rect">
            <a:avLst/>
          </a:prstGeom>
        </p:spPr>
      </p:pic>
      <p:sp>
        <p:nvSpPr>
          <p:cNvPr id="10" name="TextBox 9"/>
          <p:cNvSpPr txBox="1"/>
          <p:nvPr/>
        </p:nvSpPr>
        <p:spPr>
          <a:xfrm>
            <a:off x="3129146" y="4498007"/>
            <a:ext cx="2980707" cy="646331"/>
          </a:xfrm>
          <a:prstGeom prst="rect">
            <a:avLst/>
          </a:prstGeom>
          <a:noFill/>
        </p:spPr>
        <p:txBody>
          <a:bodyPr wrap="square" rtlCol="0">
            <a:spAutoFit/>
          </a:bodyPr>
          <a:lstStyle/>
          <a:p>
            <a:pPr algn="ctr"/>
            <a:r>
              <a:rPr lang="en-US" b="1" dirty="0">
                <a:latin typeface="Helvetica Neue" charset="0"/>
                <a:ea typeface="Helvetica Neue" charset="0"/>
                <a:cs typeface="Helvetica Neue" charset="0"/>
              </a:rPr>
              <a:t>How do we perturb these processes directly?</a:t>
            </a:r>
          </a:p>
        </p:txBody>
      </p:sp>
    </p:spTree>
    <p:extLst>
      <p:ext uri="{BB962C8B-B14F-4D97-AF65-F5344CB8AC3E}">
        <p14:creationId xmlns:p14="http://schemas.microsoft.com/office/powerpoint/2010/main" val="1126513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83934"/>
            <a:ext cx="6858000" cy="857250"/>
          </a:xfrm>
        </p:spPr>
        <p:txBody>
          <a:bodyPr>
            <a:normAutofit/>
          </a:bodyPr>
          <a:lstStyle/>
          <a:p>
            <a:r>
              <a:rPr lang="en-US" sz="2400" b="1" dirty="0">
                <a:latin typeface="Helvetica"/>
                <a:cs typeface="Helvetica"/>
              </a:rPr>
              <a:t>Overview</a:t>
            </a:r>
          </a:p>
        </p:txBody>
      </p:sp>
      <p:sp>
        <p:nvSpPr>
          <p:cNvPr id="3" name="Content Placeholder 2"/>
          <p:cNvSpPr>
            <a:spLocks noGrp="1"/>
          </p:cNvSpPr>
          <p:nvPr>
            <p:ph idx="1"/>
          </p:nvPr>
        </p:nvSpPr>
        <p:spPr>
          <a:xfrm>
            <a:off x="820511" y="1866645"/>
            <a:ext cx="7180489" cy="3840472"/>
          </a:xfrm>
        </p:spPr>
        <p:txBody>
          <a:bodyPr>
            <a:normAutofit lnSpcReduction="10000"/>
          </a:bodyPr>
          <a:lstStyle/>
          <a:p>
            <a:pPr marL="0" indent="0">
              <a:buNone/>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Targeting transcription at the level of DNA at genome scale</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r>
              <a:rPr lang="en-US" sz="1800" b="1" dirty="0">
                <a:latin typeface="Helvetica"/>
                <a:cs typeface="Helvetica"/>
              </a:rPr>
              <a:t>Direct targeting of RNA to modulate knock-down and splicing</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human brain model systems to interrogate LOAD and other complex neurological diseases</a:t>
            </a:r>
          </a:p>
          <a:p>
            <a:pPr marL="385763" indent="-385763">
              <a:buFont typeface="Arial"/>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Arc Institute as a new structural model to enable the study of complex diseases more broadly</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p:txBody>
      </p:sp>
    </p:spTree>
    <p:extLst>
      <p:ext uri="{BB962C8B-B14F-4D97-AF65-F5344CB8AC3E}">
        <p14:creationId xmlns:p14="http://schemas.microsoft.com/office/powerpoint/2010/main" val="1997736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473912"/>
            <a:ext cx="9144000" cy="886840"/>
          </a:xfrm>
          <a:prstGeom prst="rect">
            <a:avLst/>
          </a:prstGeom>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latin typeface="Helvetica"/>
                <a:cs typeface="Helvetica"/>
              </a:rPr>
              <a:t>Direct control of transcripts: RNA targeting CRISPR systems (Cas13)</a:t>
            </a:r>
          </a:p>
        </p:txBody>
      </p:sp>
      <p:sp>
        <p:nvSpPr>
          <p:cNvPr id="9" name="TextBox 13"/>
          <p:cNvSpPr txBox="1">
            <a:spLocks noChangeArrowheads="1"/>
          </p:cNvSpPr>
          <p:nvPr/>
        </p:nvSpPr>
        <p:spPr bwMode="auto">
          <a:xfrm>
            <a:off x="2505405" y="6516004"/>
            <a:ext cx="6515100"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50" dirty="0" err="1">
                <a:solidFill>
                  <a:srgbClr val="7F7F7F"/>
                </a:solidFill>
                <a:latin typeface="Helvetica"/>
                <a:cs typeface="Helvetica"/>
              </a:rPr>
              <a:t>Abudayyeh</a:t>
            </a:r>
            <a:r>
              <a:rPr lang="en-US" sz="1050" dirty="0">
                <a:solidFill>
                  <a:srgbClr val="7F7F7F"/>
                </a:solidFill>
                <a:latin typeface="Helvetica"/>
                <a:cs typeface="Helvetica"/>
              </a:rPr>
              <a:t>*, </a:t>
            </a:r>
            <a:r>
              <a:rPr lang="en-US" sz="1050" dirty="0" err="1">
                <a:solidFill>
                  <a:srgbClr val="7F7F7F"/>
                </a:solidFill>
                <a:latin typeface="Helvetica"/>
                <a:cs typeface="Helvetica"/>
              </a:rPr>
              <a:t>Gootenberg</a:t>
            </a:r>
            <a:r>
              <a:rPr lang="en-US" sz="1050" dirty="0">
                <a:solidFill>
                  <a:srgbClr val="7F7F7F"/>
                </a:solidFill>
                <a:latin typeface="Helvetica"/>
                <a:cs typeface="Helvetica"/>
              </a:rPr>
              <a:t>*, </a:t>
            </a:r>
            <a:r>
              <a:rPr lang="en-US" sz="1050" dirty="0" err="1">
                <a:solidFill>
                  <a:srgbClr val="7F7F7F"/>
                </a:solidFill>
                <a:latin typeface="Helvetica"/>
                <a:cs typeface="Helvetica"/>
              </a:rPr>
              <a:t>Konermann</a:t>
            </a:r>
            <a:r>
              <a:rPr lang="en-US" sz="1050" dirty="0">
                <a:solidFill>
                  <a:srgbClr val="7F7F7F"/>
                </a:solidFill>
                <a:latin typeface="Helvetica"/>
                <a:cs typeface="Helvetica"/>
              </a:rPr>
              <a:t>* et al., </a:t>
            </a:r>
            <a:r>
              <a:rPr lang="en-US" sz="1050" i="1" dirty="0">
                <a:solidFill>
                  <a:srgbClr val="7F7F7F"/>
                </a:solidFill>
                <a:latin typeface="Helvetica"/>
                <a:cs typeface="Helvetica"/>
              </a:rPr>
              <a:t>Science</a:t>
            </a:r>
            <a:r>
              <a:rPr lang="en-US" sz="1050" dirty="0">
                <a:solidFill>
                  <a:srgbClr val="7F7F7F"/>
                </a:solidFill>
                <a:latin typeface="Helvetica"/>
                <a:cs typeface="Helvetica"/>
              </a:rPr>
              <a:t>, 2016 </a:t>
            </a:r>
          </a:p>
        </p:txBody>
      </p:sp>
      <p:pic>
        <p:nvPicPr>
          <p:cNvPr id="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128" y="2196663"/>
            <a:ext cx="8874919" cy="2911366"/>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573605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59943"/>
            <a:ext cx="9143999" cy="461665"/>
          </a:xfrm>
          <a:prstGeom prst="rect">
            <a:avLst/>
          </a:prstGeom>
          <a:noFill/>
        </p:spPr>
        <p:txBody>
          <a:bodyPr wrap="square" rtlCol="0">
            <a:spAutoFit/>
          </a:bodyPr>
          <a:lstStyle/>
          <a:p>
            <a:pPr algn="ctr"/>
            <a:r>
              <a:rPr lang="en-US" sz="2400" b="1" dirty="0">
                <a:latin typeface="Helvetica" charset="0"/>
                <a:ea typeface="Helvetica" charset="0"/>
                <a:cs typeface="Helvetica" charset="0"/>
              </a:rPr>
              <a:t>LshC2c2 is a programmable RNA nuclease in prokaryotes</a:t>
            </a:r>
          </a:p>
        </p:txBody>
      </p:sp>
      <p:pic>
        <p:nvPicPr>
          <p:cNvPr id="2" name="Picture 1"/>
          <p:cNvPicPr>
            <a:picLocks noChangeAspect="1"/>
          </p:cNvPicPr>
          <p:nvPr/>
        </p:nvPicPr>
        <p:blipFill>
          <a:blip r:embed="rId2"/>
          <a:stretch>
            <a:fillRect/>
          </a:stretch>
        </p:blipFill>
        <p:spPr>
          <a:xfrm>
            <a:off x="1143000" y="1416845"/>
            <a:ext cx="6822282" cy="4232690"/>
          </a:xfrm>
          <a:prstGeom prst="rect">
            <a:avLst/>
          </a:prstGeom>
        </p:spPr>
      </p:pic>
      <p:sp>
        <p:nvSpPr>
          <p:cNvPr id="6" name="TextBox 13"/>
          <p:cNvSpPr txBox="1">
            <a:spLocks noChangeArrowheads="1"/>
          </p:cNvSpPr>
          <p:nvPr/>
        </p:nvSpPr>
        <p:spPr bwMode="auto">
          <a:xfrm>
            <a:off x="2452853" y="6498057"/>
            <a:ext cx="6515100"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50" dirty="0" err="1">
                <a:solidFill>
                  <a:srgbClr val="7F7F7F"/>
                </a:solidFill>
                <a:latin typeface="Helvetica"/>
                <a:cs typeface="Helvetica"/>
              </a:rPr>
              <a:t>Abudayyeh</a:t>
            </a:r>
            <a:r>
              <a:rPr lang="en-US" sz="1050" dirty="0">
                <a:solidFill>
                  <a:srgbClr val="7F7F7F"/>
                </a:solidFill>
                <a:latin typeface="Helvetica"/>
                <a:cs typeface="Helvetica"/>
              </a:rPr>
              <a:t>*, </a:t>
            </a:r>
            <a:r>
              <a:rPr lang="en-US" sz="1050" dirty="0" err="1">
                <a:solidFill>
                  <a:srgbClr val="7F7F7F"/>
                </a:solidFill>
                <a:latin typeface="Helvetica"/>
                <a:cs typeface="Helvetica"/>
              </a:rPr>
              <a:t>Gootenberg</a:t>
            </a:r>
            <a:r>
              <a:rPr lang="en-US" sz="1050" dirty="0">
                <a:solidFill>
                  <a:srgbClr val="7F7F7F"/>
                </a:solidFill>
                <a:latin typeface="Helvetica"/>
                <a:cs typeface="Helvetica"/>
              </a:rPr>
              <a:t>*, </a:t>
            </a:r>
            <a:r>
              <a:rPr lang="en-US" sz="1050" dirty="0" err="1">
                <a:solidFill>
                  <a:srgbClr val="7F7F7F"/>
                </a:solidFill>
                <a:latin typeface="Helvetica"/>
                <a:cs typeface="Helvetica"/>
              </a:rPr>
              <a:t>Konermann</a:t>
            </a:r>
            <a:r>
              <a:rPr lang="en-US" sz="1050" dirty="0">
                <a:solidFill>
                  <a:srgbClr val="7F7F7F"/>
                </a:solidFill>
                <a:latin typeface="Helvetica"/>
                <a:cs typeface="Helvetica"/>
              </a:rPr>
              <a:t>* et al., </a:t>
            </a:r>
            <a:r>
              <a:rPr lang="en-US" sz="1050" i="1" dirty="0">
                <a:solidFill>
                  <a:srgbClr val="7F7F7F"/>
                </a:solidFill>
                <a:latin typeface="Helvetica"/>
                <a:cs typeface="Helvetica"/>
              </a:rPr>
              <a:t>Science</a:t>
            </a:r>
            <a:r>
              <a:rPr lang="en-US" sz="1050" dirty="0">
                <a:solidFill>
                  <a:srgbClr val="7F7F7F"/>
                </a:solidFill>
                <a:latin typeface="Helvetica"/>
                <a:cs typeface="Helvetica"/>
              </a:rPr>
              <a:t>, 2016 </a:t>
            </a:r>
          </a:p>
        </p:txBody>
      </p:sp>
    </p:spTree>
    <p:extLst>
      <p:ext uri="{BB962C8B-B14F-4D97-AF65-F5344CB8AC3E}">
        <p14:creationId xmlns:p14="http://schemas.microsoft.com/office/powerpoint/2010/main" val="536135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6725" y="411765"/>
            <a:ext cx="8941871" cy="461665"/>
          </a:xfrm>
          <a:prstGeom prst="rect">
            <a:avLst/>
          </a:prstGeom>
          <a:noFill/>
        </p:spPr>
        <p:txBody>
          <a:bodyPr wrap="none" rtlCol="0">
            <a:spAutoFit/>
          </a:bodyPr>
          <a:lstStyle/>
          <a:p>
            <a:r>
              <a:rPr lang="en-US" sz="2400" b="1" dirty="0">
                <a:latin typeface="Helvetica" charset="0"/>
                <a:ea typeface="Helvetica" charset="0"/>
                <a:cs typeface="Helvetica" charset="0"/>
              </a:rPr>
              <a:t>LshC2c2 is a single-effector reprogrammable RNase </a:t>
            </a:r>
            <a:r>
              <a:rPr lang="en-US" sz="2400" b="1" i="1" dirty="0">
                <a:latin typeface="Helvetica" charset="0"/>
                <a:ea typeface="Helvetica" charset="0"/>
                <a:cs typeface="Helvetica" charset="0"/>
              </a:rPr>
              <a:t>in vitro</a:t>
            </a:r>
          </a:p>
        </p:txBody>
      </p:sp>
      <p:sp>
        <p:nvSpPr>
          <p:cNvPr id="6" name="TextBox 13"/>
          <p:cNvSpPr txBox="1">
            <a:spLocks noChangeArrowheads="1"/>
          </p:cNvSpPr>
          <p:nvPr/>
        </p:nvSpPr>
        <p:spPr bwMode="auto">
          <a:xfrm>
            <a:off x="2505405" y="6604084"/>
            <a:ext cx="6515100"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050" dirty="0" err="1">
                <a:solidFill>
                  <a:srgbClr val="7F7F7F"/>
                </a:solidFill>
                <a:latin typeface="Helvetica"/>
                <a:cs typeface="Helvetica"/>
              </a:rPr>
              <a:t>Abudayyeh</a:t>
            </a:r>
            <a:r>
              <a:rPr lang="en-US" sz="1050" dirty="0">
                <a:solidFill>
                  <a:srgbClr val="7F7F7F"/>
                </a:solidFill>
                <a:latin typeface="Helvetica"/>
                <a:cs typeface="Helvetica"/>
              </a:rPr>
              <a:t>*, </a:t>
            </a:r>
            <a:r>
              <a:rPr lang="en-US" sz="1050" dirty="0" err="1">
                <a:solidFill>
                  <a:srgbClr val="7F7F7F"/>
                </a:solidFill>
                <a:latin typeface="Helvetica"/>
                <a:cs typeface="Helvetica"/>
              </a:rPr>
              <a:t>Gootenberg</a:t>
            </a:r>
            <a:r>
              <a:rPr lang="en-US" sz="1050" dirty="0">
                <a:solidFill>
                  <a:srgbClr val="7F7F7F"/>
                </a:solidFill>
                <a:latin typeface="Helvetica"/>
                <a:cs typeface="Helvetica"/>
              </a:rPr>
              <a:t>*, </a:t>
            </a:r>
            <a:r>
              <a:rPr lang="en-US" sz="1050" dirty="0" err="1">
                <a:solidFill>
                  <a:srgbClr val="7F7F7F"/>
                </a:solidFill>
                <a:latin typeface="Helvetica"/>
                <a:cs typeface="Helvetica"/>
              </a:rPr>
              <a:t>Konermann</a:t>
            </a:r>
            <a:r>
              <a:rPr lang="en-US" sz="1050" dirty="0">
                <a:solidFill>
                  <a:srgbClr val="7F7F7F"/>
                </a:solidFill>
                <a:latin typeface="Helvetica"/>
                <a:cs typeface="Helvetica"/>
              </a:rPr>
              <a:t>* et al., </a:t>
            </a:r>
            <a:r>
              <a:rPr lang="en-US" sz="1050" i="1" dirty="0">
                <a:solidFill>
                  <a:srgbClr val="7F7F7F"/>
                </a:solidFill>
                <a:latin typeface="Helvetica"/>
                <a:cs typeface="Helvetica"/>
              </a:rPr>
              <a:t>Science</a:t>
            </a:r>
            <a:r>
              <a:rPr lang="en-US" sz="1050" dirty="0">
                <a:solidFill>
                  <a:srgbClr val="7F7F7F"/>
                </a:solidFill>
                <a:latin typeface="Helvetica"/>
                <a:cs typeface="Helvetica"/>
              </a:rPr>
              <a:t>, 2016 </a:t>
            </a:r>
          </a:p>
        </p:txBody>
      </p:sp>
      <p:pic>
        <p:nvPicPr>
          <p:cNvPr id="4" name="Picture 3"/>
          <p:cNvPicPr>
            <a:picLocks noChangeAspect="1"/>
          </p:cNvPicPr>
          <p:nvPr/>
        </p:nvPicPr>
        <p:blipFill rotWithShape="1">
          <a:blip r:embed="rId2"/>
          <a:srcRect t="12551"/>
          <a:stretch/>
        </p:blipFill>
        <p:spPr>
          <a:xfrm>
            <a:off x="5228876" y="2307696"/>
            <a:ext cx="2496170" cy="2693756"/>
          </a:xfrm>
          <a:prstGeom prst="rect">
            <a:avLst/>
          </a:prstGeom>
        </p:spPr>
      </p:pic>
      <p:pic>
        <p:nvPicPr>
          <p:cNvPr id="8" name="Picture 7"/>
          <p:cNvPicPr>
            <a:picLocks noChangeAspect="1"/>
          </p:cNvPicPr>
          <p:nvPr/>
        </p:nvPicPr>
        <p:blipFill rotWithShape="1">
          <a:blip r:embed="rId3"/>
          <a:srcRect l="18651" t="47096" b="1"/>
          <a:stretch/>
        </p:blipFill>
        <p:spPr>
          <a:xfrm>
            <a:off x="5228878" y="1918211"/>
            <a:ext cx="2434379" cy="389484"/>
          </a:xfrm>
          <a:prstGeom prst="rect">
            <a:avLst/>
          </a:prstGeom>
        </p:spPr>
      </p:pic>
      <p:pic>
        <p:nvPicPr>
          <p:cNvPr id="9" name="Picture 8"/>
          <p:cNvPicPr>
            <a:picLocks noChangeAspect="1"/>
          </p:cNvPicPr>
          <p:nvPr/>
        </p:nvPicPr>
        <p:blipFill>
          <a:blip r:embed="rId4"/>
          <a:stretch>
            <a:fillRect/>
          </a:stretch>
        </p:blipFill>
        <p:spPr>
          <a:xfrm>
            <a:off x="1485901" y="1852145"/>
            <a:ext cx="3445110" cy="3110248"/>
          </a:xfrm>
          <a:prstGeom prst="rect">
            <a:avLst/>
          </a:prstGeom>
        </p:spPr>
      </p:pic>
      <p:sp>
        <p:nvSpPr>
          <p:cNvPr id="12" name="TextBox 11"/>
          <p:cNvSpPr txBox="1"/>
          <p:nvPr/>
        </p:nvSpPr>
        <p:spPr>
          <a:xfrm>
            <a:off x="1143000" y="5502046"/>
            <a:ext cx="6858000" cy="507831"/>
          </a:xfrm>
          <a:prstGeom prst="rect">
            <a:avLst/>
          </a:prstGeom>
          <a:noFill/>
        </p:spPr>
        <p:txBody>
          <a:bodyPr wrap="square" rtlCol="0">
            <a:spAutoFit/>
          </a:bodyPr>
          <a:lstStyle/>
          <a:p>
            <a:r>
              <a:rPr lang="en-US" sz="1350" b="1" dirty="0">
                <a:latin typeface="Helvetica"/>
                <a:cs typeface="Helvetica"/>
              </a:rPr>
              <a:t>Despite HEPN-domain dependent RNA cleavage activity </a:t>
            </a:r>
            <a:r>
              <a:rPr lang="en-US" sz="1350" b="1" i="1" dirty="0">
                <a:latin typeface="Helvetica"/>
                <a:cs typeface="Helvetica"/>
              </a:rPr>
              <a:t>in vitro</a:t>
            </a:r>
            <a:r>
              <a:rPr lang="en-US" sz="1350" b="1" dirty="0">
                <a:latin typeface="Helvetica"/>
                <a:cs typeface="Helvetica"/>
              </a:rPr>
              <a:t>, LshC2c2 does not exhibit significant RNA knockdown in human cells </a:t>
            </a:r>
          </a:p>
        </p:txBody>
      </p:sp>
    </p:spTree>
    <p:extLst>
      <p:ext uri="{BB962C8B-B14F-4D97-AF65-F5344CB8AC3E}">
        <p14:creationId xmlns:p14="http://schemas.microsoft.com/office/powerpoint/2010/main" val="213368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alphaModFix amt="42000"/>
            <a:extLst>
              <a:ext uri="{BEBA8EAE-BF5A-486C-A8C5-ECC9F3942E4B}">
                <a14:imgProps xmlns:a14="http://schemas.microsoft.com/office/drawing/2010/main">
                  <a14:imgLayer r:embed="rId4">
                    <a14:imgEffect>
                      <a14:artisticBlur/>
                    </a14:imgEffect>
                  </a14:imgLayer>
                </a14:imgProps>
              </a:ext>
            </a:extLst>
          </a:blip>
          <a:srcRect l="6308" r="-7433"/>
          <a:stretch/>
        </p:blipFill>
        <p:spPr>
          <a:xfrm rot="5400000">
            <a:off x="870977" y="-870979"/>
            <a:ext cx="7402044" cy="9144002"/>
          </a:xfrm>
          <a:prstGeom prst="rect">
            <a:avLst/>
          </a:prstGeom>
        </p:spPr>
      </p:pic>
      <p:sp>
        <p:nvSpPr>
          <p:cNvPr id="3" name="TextBox 2"/>
          <p:cNvSpPr txBox="1"/>
          <p:nvPr/>
        </p:nvSpPr>
        <p:spPr>
          <a:xfrm>
            <a:off x="2499543" y="2631384"/>
            <a:ext cx="4559680" cy="2308324"/>
          </a:xfrm>
          <a:prstGeom prst="rect">
            <a:avLst/>
          </a:prstGeom>
          <a:noFill/>
        </p:spPr>
        <p:txBody>
          <a:bodyPr wrap="square" rtlCol="0">
            <a:spAutoFit/>
          </a:bodyPr>
          <a:lstStyle/>
          <a:p>
            <a:pPr algn="ctr"/>
            <a:r>
              <a:rPr lang="en-US" b="1" dirty="0">
                <a:latin typeface="Helvetica Neue" charset="0"/>
                <a:ea typeface="Helvetica Neue" charset="0"/>
                <a:cs typeface="Helvetica Neue" charset="0"/>
              </a:rPr>
              <a:t>Key features</a:t>
            </a:r>
          </a:p>
          <a:p>
            <a:pPr algn="ctr"/>
            <a:endParaRPr lang="en-US" b="1" dirty="0">
              <a:latin typeface="Helvetica Neue" charset="0"/>
              <a:ea typeface="Helvetica Neue" charset="0"/>
              <a:cs typeface="Helvetica Neue" charset="0"/>
            </a:endParaRPr>
          </a:p>
          <a:p>
            <a:pPr marL="342900" indent="-342900" algn="ctr">
              <a:buAutoNum type="arabicParenBoth"/>
            </a:pPr>
            <a:r>
              <a:rPr lang="en-US" b="1" dirty="0">
                <a:solidFill>
                  <a:schemeClr val="tx2"/>
                </a:solidFill>
                <a:latin typeface="Helvetica Neue" charset="0"/>
                <a:ea typeface="Helvetica Neue" charset="0"/>
                <a:cs typeface="Helvetica Neue" charset="0"/>
              </a:rPr>
              <a:t>High activity </a:t>
            </a:r>
          </a:p>
          <a:p>
            <a:pPr algn="ctr"/>
            <a:r>
              <a:rPr lang="en-US" b="1" dirty="0">
                <a:solidFill>
                  <a:schemeClr val="tx2"/>
                </a:solidFill>
                <a:latin typeface="Helvetica Neue" charset="0"/>
                <a:ea typeface="Helvetica Neue" charset="0"/>
                <a:cs typeface="Helvetica Neue" charset="0"/>
              </a:rPr>
              <a:t>(2) Consistency</a:t>
            </a:r>
          </a:p>
          <a:p>
            <a:pPr algn="ctr"/>
            <a:r>
              <a:rPr lang="en-US" b="1" dirty="0">
                <a:solidFill>
                  <a:schemeClr val="tx2"/>
                </a:solidFill>
                <a:latin typeface="Helvetica Neue" charset="0"/>
                <a:ea typeface="Helvetica Neue" charset="0"/>
                <a:cs typeface="Helvetica Neue" charset="0"/>
              </a:rPr>
              <a:t>(3) Specificity</a:t>
            </a:r>
          </a:p>
          <a:p>
            <a:pPr algn="ctr"/>
            <a:r>
              <a:rPr lang="en-US" b="1" dirty="0">
                <a:solidFill>
                  <a:schemeClr val="accent1">
                    <a:lumMod val="75000"/>
                  </a:schemeClr>
                </a:solidFill>
                <a:latin typeface="Helvetica Neue" charset="0"/>
                <a:ea typeface="Helvetica Neue" charset="0"/>
                <a:cs typeface="Helvetica Neue" charset="0"/>
              </a:rPr>
              <a:t>(4) Lack of toxicity</a:t>
            </a:r>
            <a:endParaRPr lang="en-US" b="1" dirty="0">
              <a:latin typeface="Helvetica Neue" charset="0"/>
              <a:ea typeface="Helvetica Neue" charset="0"/>
              <a:cs typeface="Helvetica Neue" charset="0"/>
            </a:endParaRPr>
          </a:p>
          <a:p>
            <a:pPr marL="342900" indent="-342900" algn="ctr">
              <a:buAutoNum type="arabicParenBoth" startAt="4"/>
            </a:pPr>
            <a:r>
              <a:rPr lang="en-US" b="1" dirty="0">
                <a:solidFill>
                  <a:schemeClr val="accent1">
                    <a:lumMod val="75000"/>
                  </a:schemeClr>
                </a:solidFill>
                <a:latin typeface="Helvetica Neue" charset="0"/>
                <a:ea typeface="Helvetica Neue" charset="0"/>
                <a:cs typeface="Helvetica Neue" charset="0"/>
              </a:rPr>
              <a:t>Delivery</a:t>
            </a:r>
            <a:r>
              <a:rPr lang="en-US" b="1" dirty="0">
                <a:latin typeface="Helvetica Neue" charset="0"/>
                <a:ea typeface="Helvetica Neue" charset="0"/>
                <a:cs typeface="Helvetica Neue" charset="0"/>
              </a:rPr>
              <a:t> (small size)</a:t>
            </a:r>
          </a:p>
          <a:p>
            <a:pPr algn="ctr"/>
            <a:endParaRPr lang="en-US" b="1" dirty="0">
              <a:latin typeface="Helvetica Neue" charset="0"/>
              <a:ea typeface="Helvetica Neue" charset="0"/>
              <a:cs typeface="Helvetica Neue" charset="0"/>
            </a:endParaRPr>
          </a:p>
        </p:txBody>
      </p:sp>
      <p:sp>
        <p:nvSpPr>
          <p:cNvPr id="4" name="TextBox 3"/>
          <p:cNvSpPr txBox="1"/>
          <p:nvPr/>
        </p:nvSpPr>
        <p:spPr>
          <a:xfrm>
            <a:off x="184441" y="172492"/>
            <a:ext cx="8686427" cy="461665"/>
          </a:xfrm>
          <a:prstGeom prst="rect">
            <a:avLst/>
          </a:prstGeom>
          <a:noFill/>
        </p:spPr>
        <p:txBody>
          <a:bodyPr wrap="square" rtlCol="0">
            <a:spAutoFit/>
          </a:bodyPr>
          <a:lstStyle/>
          <a:p>
            <a:pPr algn="ctr"/>
            <a:r>
              <a:rPr lang="en-US" sz="2400" b="1" dirty="0">
                <a:latin typeface="Helvetica "/>
                <a:cs typeface="Helvetica "/>
              </a:rPr>
              <a:t>Back to the source: search for RNA-targeting CRISPRs</a:t>
            </a:r>
          </a:p>
        </p:txBody>
      </p:sp>
    </p:spTree>
    <p:extLst>
      <p:ext uri="{BB962C8B-B14F-4D97-AF65-F5344CB8AC3E}">
        <p14:creationId xmlns:p14="http://schemas.microsoft.com/office/powerpoint/2010/main" val="1870863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9901" y="1472677"/>
            <a:ext cx="3314700" cy="3769088"/>
          </a:xfrm>
          <a:prstGeom prst="rect">
            <a:avLst/>
          </a:prstGeom>
        </p:spPr>
      </p:pic>
      <p:sp>
        <p:nvSpPr>
          <p:cNvPr id="8" name="TextBox 7"/>
          <p:cNvSpPr txBox="1"/>
          <p:nvPr/>
        </p:nvSpPr>
        <p:spPr>
          <a:xfrm>
            <a:off x="6751166" y="1472674"/>
            <a:ext cx="761747" cy="300082"/>
          </a:xfrm>
          <a:prstGeom prst="rect">
            <a:avLst/>
          </a:prstGeom>
          <a:noFill/>
        </p:spPr>
        <p:txBody>
          <a:bodyPr wrap="none" rtlCol="0">
            <a:spAutoFit/>
          </a:bodyPr>
          <a:lstStyle/>
          <a:p>
            <a:r>
              <a:rPr lang="en-US" sz="1350" dirty="0">
                <a:latin typeface="Helvetica" charset="0"/>
                <a:ea typeface="Helvetica" charset="0"/>
                <a:cs typeface="Helvetica" charset="0"/>
              </a:rPr>
              <a:t>Class 2</a:t>
            </a:r>
          </a:p>
        </p:txBody>
      </p:sp>
      <p:sp>
        <p:nvSpPr>
          <p:cNvPr id="5" name="Rectangle 4"/>
          <p:cNvSpPr/>
          <p:nvPr/>
        </p:nvSpPr>
        <p:spPr>
          <a:xfrm>
            <a:off x="4732903" y="4308001"/>
            <a:ext cx="269823" cy="196746"/>
          </a:xfrm>
          <a:prstGeom prst="rect">
            <a:avLst/>
          </a:prstGeom>
          <a:solidFill>
            <a:schemeClr val="accent6">
              <a:lumMod val="60000"/>
              <a:lumOff val="40000"/>
              <a:alpha val="28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 name="Rectangle 8"/>
          <p:cNvSpPr/>
          <p:nvPr/>
        </p:nvSpPr>
        <p:spPr>
          <a:xfrm>
            <a:off x="4903416" y="2319930"/>
            <a:ext cx="269823" cy="196746"/>
          </a:xfrm>
          <a:prstGeom prst="rect">
            <a:avLst/>
          </a:prstGeom>
          <a:solidFill>
            <a:schemeClr val="accent6">
              <a:lumMod val="60000"/>
              <a:lumOff val="40000"/>
              <a:alpha val="28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Rectangle 9"/>
          <p:cNvSpPr/>
          <p:nvPr/>
        </p:nvSpPr>
        <p:spPr>
          <a:xfrm>
            <a:off x="4975858" y="1527099"/>
            <a:ext cx="269823" cy="196746"/>
          </a:xfrm>
          <a:prstGeom prst="rect">
            <a:avLst/>
          </a:prstGeom>
          <a:solidFill>
            <a:schemeClr val="accent6">
              <a:lumMod val="60000"/>
              <a:lumOff val="40000"/>
              <a:alpha val="28000"/>
            </a:schemeClr>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1" name="TextBox 10"/>
          <p:cNvSpPr txBox="1"/>
          <p:nvPr/>
        </p:nvSpPr>
        <p:spPr>
          <a:xfrm>
            <a:off x="1352016" y="5471772"/>
            <a:ext cx="6390889" cy="507831"/>
          </a:xfrm>
          <a:prstGeom prst="rect">
            <a:avLst/>
          </a:prstGeom>
          <a:noFill/>
        </p:spPr>
        <p:txBody>
          <a:bodyPr wrap="square" rtlCol="0">
            <a:spAutoFit/>
          </a:bodyPr>
          <a:lstStyle/>
          <a:p>
            <a:pPr algn="ctr"/>
            <a:r>
              <a:rPr lang="en-US" sz="1350" b="1" dirty="0">
                <a:latin typeface="Helvetica Neue" charset="0"/>
                <a:ea typeface="Helvetica Neue" charset="0"/>
                <a:cs typeface="Helvetica Neue" charset="0"/>
              </a:rPr>
              <a:t>Computational search focused on CRISPR array as minimal feature for discovery</a:t>
            </a:r>
          </a:p>
        </p:txBody>
      </p:sp>
      <p:sp>
        <p:nvSpPr>
          <p:cNvPr id="12" name="Title 1">
            <a:extLst>
              <a:ext uri="{FF2B5EF4-FFF2-40B4-BE49-F238E27FC236}">
                <a16:creationId xmlns:a16="http://schemas.microsoft.com/office/drawing/2014/main" id="{70231017-101C-E349-8BFF-F58C300B1AD3}"/>
              </a:ext>
            </a:extLst>
          </p:cNvPr>
          <p:cNvSpPr>
            <a:spLocks noGrp="1"/>
          </p:cNvSpPr>
          <p:nvPr>
            <p:ph type="title"/>
          </p:nvPr>
        </p:nvSpPr>
        <p:spPr>
          <a:xfrm>
            <a:off x="-14840" y="372977"/>
            <a:ext cx="9158839" cy="545553"/>
          </a:xfrm>
        </p:spPr>
        <p:txBody>
          <a:bodyPr>
            <a:normAutofit/>
          </a:bodyPr>
          <a:lstStyle/>
          <a:p>
            <a:pPr algn="ctr"/>
            <a:r>
              <a:rPr lang="en-US" sz="2400" b="1" dirty="0">
                <a:latin typeface="Helvetica" charset="0"/>
                <a:ea typeface="Helvetica" charset="0"/>
                <a:cs typeface="Helvetica" charset="0"/>
              </a:rPr>
              <a:t>Discovery of a new CRISPR family: Cas13d</a:t>
            </a:r>
          </a:p>
        </p:txBody>
      </p:sp>
    </p:spTree>
    <p:extLst>
      <p:ext uri="{BB962C8B-B14F-4D97-AF65-F5344CB8AC3E}">
        <p14:creationId xmlns:p14="http://schemas.microsoft.com/office/powerpoint/2010/main" val="138637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596" y="1716782"/>
            <a:ext cx="2915817" cy="206802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621" y="3313286"/>
            <a:ext cx="3545396" cy="2473650"/>
          </a:xfrm>
          <a:prstGeom prst="rect">
            <a:avLst/>
          </a:prstGeom>
        </p:spPr>
      </p:pic>
      <p:sp>
        <p:nvSpPr>
          <p:cNvPr id="8" name="Title 1"/>
          <p:cNvSpPr>
            <a:spLocks noGrp="1"/>
          </p:cNvSpPr>
          <p:nvPr>
            <p:ph type="title"/>
          </p:nvPr>
        </p:nvSpPr>
        <p:spPr>
          <a:xfrm>
            <a:off x="-14840" y="372977"/>
            <a:ext cx="9158839" cy="545553"/>
          </a:xfrm>
        </p:spPr>
        <p:txBody>
          <a:bodyPr>
            <a:normAutofit/>
          </a:bodyPr>
          <a:lstStyle/>
          <a:p>
            <a:pPr algn="ctr"/>
            <a:r>
              <a:rPr lang="en-US" sz="2400" b="1" dirty="0">
                <a:latin typeface="Helvetica" charset="0"/>
                <a:ea typeface="Helvetica" charset="0"/>
                <a:cs typeface="Helvetica" charset="0"/>
              </a:rPr>
              <a:t>Discovery of a new CRISPR family: Cas13d</a:t>
            </a:r>
          </a:p>
        </p:txBody>
      </p:sp>
      <p:sp>
        <p:nvSpPr>
          <p:cNvPr id="11" name="Rectangle 10"/>
          <p:cNvSpPr/>
          <p:nvPr/>
        </p:nvSpPr>
        <p:spPr>
          <a:xfrm>
            <a:off x="1340995" y="4411614"/>
            <a:ext cx="2628224" cy="646331"/>
          </a:xfrm>
          <a:prstGeom prst="rect">
            <a:avLst/>
          </a:prstGeom>
        </p:spPr>
        <p:txBody>
          <a:bodyPr wrap="square">
            <a:spAutoFit/>
          </a:bodyPr>
          <a:lstStyle/>
          <a:p>
            <a:r>
              <a:rPr lang="en-US" sz="900" b="1" dirty="0">
                <a:latin typeface="Helvetica" charset="0"/>
                <a:ea typeface="Helvetica" charset="0"/>
                <a:cs typeface="Helvetica" charset="0"/>
              </a:rPr>
              <a:t>Presence of HEPN domains indicates potential for RNA targeting (</a:t>
            </a:r>
            <a:r>
              <a:rPr lang="en-US" sz="900" b="1" dirty="0">
                <a:solidFill>
                  <a:schemeClr val="accent1">
                    <a:lumMod val="75000"/>
                  </a:schemeClr>
                </a:solidFill>
                <a:latin typeface="Helvetica" charset="0"/>
                <a:ea typeface="Helvetica" charset="0"/>
                <a:cs typeface="Helvetica" charset="0"/>
              </a:rPr>
              <a:t>Activity</a:t>
            </a:r>
            <a:r>
              <a:rPr lang="en-US" sz="900" dirty="0">
                <a:latin typeface="Helvetica" charset="0"/>
                <a:ea typeface="Helvetica" charset="0"/>
                <a:cs typeface="Helvetica" charset="0"/>
              </a:rPr>
              <a:t>)</a:t>
            </a:r>
          </a:p>
          <a:p>
            <a:endParaRPr lang="en-US" sz="900" dirty="0">
              <a:latin typeface="Helvetica" charset="0"/>
              <a:ea typeface="Helvetica" charset="0"/>
              <a:cs typeface="Helvetica" charset="0"/>
            </a:endParaRPr>
          </a:p>
          <a:p>
            <a:r>
              <a:rPr lang="en-US" sz="900" b="1" dirty="0">
                <a:latin typeface="Helvetica" charset="0"/>
                <a:ea typeface="Helvetica" charset="0"/>
                <a:cs typeface="Helvetica" charset="0"/>
              </a:rPr>
              <a:t>Unusually small size </a:t>
            </a:r>
            <a:r>
              <a:rPr lang="en-US" sz="900" dirty="0">
                <a:latin typeface="Helvetica" charset="0"/>
                <a:ea typeface="Helvetica" charset="0"/>
                <a:cs typeface="Helvetica" charset="0"/>
              </a:rPr>
              <a:t>(</a:t>
            </a:r>
            <a:r>
              <a:rPr lang="en-US" sz="900" b="1" dirty="0">
                <a:solidFill>
                  <a:schemeClr val="accent1">
                    <a:lumMod val="75000"/>
                  </a:schemeClr>
                </a:solidFill>
                <a:latin typeface="Helvetica" charset="0"/>
                <a:ea typeface="Helvetica" charset="0"/>
                <a:cs typeface="Helvetica" charset="0"/>
              </a:rPr>
              <a:t>Delivery</a:t>
            </a:r>
            <a:r>
              <a:rPr lang="en-US" sz="900" dirty="0">
                <a:solidFill>
                  <a:schemeClr val="accent1">
                    <a:lumMod val="75000"/>
                  </a:schemeClr>
                </a:solidFill>
                <a:latin typeface="Helvetica" charset="0"/>
                <a:ea typeface="Helvetica" charset="0"/>
                <a:cs typeface="Helvetica" charset="0"/>
              </a:rPr>
              <a:t>)</a:t>
            </a:r>
          </a:p>
        </p:txBody>
      </p:sp>
      <p:sp>
        <p:nvSpPr>
          <p:cNvPr id="12" name="TextBox 11"/>
          <p:cNvSpPr txBox="1"/>
          <p:nvPr/>
        </p:nvSpPr>
        <p:spPr>
          <a:xfrm>
            <a:off x="4556416" y="5768891"/>
            <a:ext cx="3426775" cy="230832"/>
          </a:xfrm>
          <a:prstGeom prst="rect">
            <a:avLst/>
          </a:prstGeom>
          <a:noFill/>
        </p:spPr>
        <p:txBody>
          <a:bodyPr wrap="square" rtlCol="0">
            <a:spAutoFit/>
          </a:bodyPr>
          <a:lstStyle/>
          <a:p>
            <a:pPr algn="r"/>
            <a:r>
              <a:rPr lang="en-US" sz="900" dirty="0" err="1">
                <a:solidFill>
                  <a:schemeClr val="tx1">
                    <a:lumMod val="65000"/>
                    <a:lumOff val="35000"/>
                  </a:schemeClr>
                </a:solidFill>
                <a:latin typeface="Helvetica" charset="0"/>
                <a:ea typeface="Helvetica" charset="0"/>
                <a:cs typeface="Helvetica" charset="0"/>
              </a:rPr>
              <a:t>Konermann</a:t>
            </a:r>
            <a:r>
              <a:rPr lang="en-US" sz="900" dirty="0">
                <a:solidFill>
                  <a:schemeClr val="tx1">
                    <a:lumMod val="65000"/>
                    <a:lumOff val="35000"/>
                  </a:schemeClr>
                </a:solidFill>
                <a:latin typeface="Helvetica" charset="0"/>
                <a:ea typeface="Helvetica" charset="0"/>
                <a:cs typeface="Helvetica" charset="0"/>
              </a:rPr>
              <a:t> et al., </a:t>
            </a:r>
            <a:r>
              <a:rPr lang="en-US" sz="900" i="1" dirty="0">
                <a:solidFill>
                  <a:schemeClr val="tx1">
                    <a:lumMod val="65000"/>
                    <a:lumOff val="35000"/>
                  </a:schemeClr>
                </a:solidFill>
                <a:latin typeface="Helvetica" charset="0"/>
                <a:ea typeface="Helvetica" charset="0"/>
                <a:cs typeface="Helvetica" charset="0"/>
              </a:rPr>
              <a:t>Cell, </a:t>
            </a:r>
            <a:r>
              <a:rPr lang="en-US" sz="900" dirty="0">
                <a:solidFill>
                  <a:schemeClr val="tx1">
                    <a:lumMod val="65000"/>
                    <a:lumOff val="35000"/>
                  </a:schemeClr>
                </a:solidFill>
                <a:latin typeface="Helvetica" charset="0"/>
                <a:ea typeface="Helvetica" charset="0"/>
                <a:cs typeface="Helvetica" charset="0"/>
              </a:rPr>
              <a:t>2018</a:t>
            </a:r>
            <a:endParaRPr lang="en-US" sz="900" i="1" dirty="0">
              <a:solidFill>
                <a:schemeClr val="tx1">
                  <a:lumMod val="65000"/>
                  <a:lumOff val="35000"/>
                </a:schemeClr>
              </a:solidFill>
              <a:latin typeface="Helvetica" charset="0"/>
              <a:ea typeface="Helvetica" charset="0"/>
              <a:cs typeface="Helvetica" charset="0"/>
            </a:endParaRPr>
          </a:p>
        </p:txBody>
      </p:sp>
    </p:spTree>
    <p:extLst>
      <p:ext uri="{BB962C8B-B14F-4D97-AF65-F5344CB8AC3E}">
        <p14:creationId xmlns:p14="http://schemas.microsoft.com/office/powerpoint/2010/main" val="586332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73528"/>
            <a:ext cx="9144000" cy="461665"/>
          </a:xfrm>
          <a:prstGeom prst="rect">
            <a:avLst/>
          </a:prstGeom>
          <a:noFill/>
        </p:spPr>
        <p:txBody>
          <a:bodyPr wrap="square" rtlCol="0">
            <a:spAutoFit/>
          </a:bodyPr>
          <a:lstStyle/>
          <a:p>
            <a:pPr algn="ctr"/>
            <a:r>
              <a:rPr lang="en-US" sz="2400" b="1" dirty="0">
                <a:latin typeface="Helvetica "/>
                <a:cs typeface="Helvetica "/>
              </a:rPr>
              <a:t>Cell-based activity screen to identify active Cas13d </a:t>
            </a:r>
            <a:r>
              <a:rPr lang="en-US" sz="2400" b="1" dirty="0" err="1">
                <a:latin typeface="Helvetica "/>
                <a:cs typeface="Helvetica "/>
              </a:rPr>
              <a:t>orthologs</a:t>
            </a:r>
            <a:r>
              <a:rPr lang="en-US" sz="2400" b="1" dirty="0">
                <a:latin typeface="Helvetica "/>
                <a:cs typeface="Helvetica "/>
              </a:rPr>
              <a:t> </a:t>
            </a:r>
          </a:p>
        </p:txBody>
      </p:sp>
      <p:pic>
        <p:nvPicPr>
          <p:cNvPr id="2" name="Picture 1"/>
          <p:cNvPicPr>
            <a:picLocks noChangeAspect="1"/>
          </p:cNvPicPr>
          <p:nvPr/>
        </p:nvPicPr>
        <p:blipFill>
          <a:blip r:embed="rId3"/>
          <a:stretch>
            <a:fillRect/>
          </a:stretch>
        </p:blipFill>
        <p:spPr>
          <a:xfrm>
            <a:off x="1457325" y="1781175"/>
            <a:ext cx="6229350" cy="3295650"/>
          </a:xfrm>
          <a:prstGeom prst="rect">
            <a:avLst/>
          </a:prstGeom>
        </p:spPr>
      </p:pic>
      <p:sp>
        <p:nvSpPr>
          <p:cNvPr id="4" name="TextBox 3"/>
          <p:cNvSpPr txBox="1"/>
          <p:nvPr/>
        </p:nvSpPr>
        <p:spPr>
          <a:xfrm>
            <a:off x="5960514" y="5768891"/>
            <a:ext cx="2022676" cy="253916"/>
          </a:xfrm>
          <a:prstGeom prst="rect">
            <a:avLst/>
          </a:prstGeom>
          <a:noFill/>
        </p:spPr>
        <p:txBody>
          <a:bodyPr wrap="square" rtlCol="0">
            <a:spAutoFit/>
          </a:bodyPr>
          <a:lstStyle/>
          <a:p>
            <a:pPr algn="r"/>
            <a:r>
              <a:rPr lang="en-US" sz="1050" dirty="0" err="1">
                <a:solidFill>
                  <a:schemeClr val="tx1">
                    <a:lumMod val="65000"/>
                    <a:lumOff val="35000"/>
                  </a:schemeClr>
                </a:solidFill>
                <a:latin typeface="Helvetica" charset="0"/>
                <a:ea typeface="Helvetica" charset="0"/>
                <a:cs typeface="Helvetica" charset="0"/>
              </a:rPr>
              <a:t>Konermann</a:t>
            </a:r>
            <a:r>
              <a:rPr lang="en-US" sz="1050" dirty="0">
                <a:solidFill>
                  <a:schemeClr val="tx1">
                    <a:lumMod val="65000"/>
                    <a:lumOff val="35000"/>
                  </a:schemeClr>
                </a:solidFill>
                <a:latin typeface="Helvetica" charset="0"/>
                <a:ea typeface="Helvetica" charset="0"/>
                <a:cs typeface="Helvetica" charset="0"/>
              </a:rPr>
              <a:t> et al., </a:t>
            </a:r>
            <a:r>
              <a:rPr lang="en-US" sz="1050" i="1" dirty="0">
                <a:solidFill>
                  <a:schemeClr val="tx1">
                    <a:lumMod val="65000"/>
                    <a:lumOff val="35000"/>
                  </a:schemeClr>
                </a:solidFill>
                <a:latin typeface="Helvetica" charset="0"/>
                <a:ea typeface="Helvetica" charset="0"/>
                <a:cs typeface="Helvetica" charset="0"/>
              </a:rPr>
              <a:t>Cell, </a:t>
            </a:r>
            <a:r>
              <a:rPr lang="en-US" sz="1050" dirty="0">
                <a:solidFill>
                  <a:schemeClr val="tx1">
                    <a:lumMod val="65000"/>
                    <a:lumOff val="35000"/>
                  </a:schemeClr>
                </a:solidFill>
                <a:latin typeface="Helvetica" charset="0"/>
                <a:ea typeface="Helvetica" charset="0"/>
                <a:cs typeface="Helvetica" charset="0"/>
              </a:rPr>
              <a:t>2018</a:t>
            </a:r>
          </a:p>
        </p:txBody>
      </p:sp>
      <p:sp>
        <p:nvSpPr>
          <p:cNvPr id="6" name="Rectangle 5"/>
          <p:cNvSpPr/>
          <p:nvPr/>
        </p:nvSpPr>
        <p:spPr>
          <a:xfrm>
            <a:off x="1611012" y="5178440"/>
            <a:ext cx="5921976" cy="461665"/>
          </a:xfrm>
          <a:prstGeom prst="rect">
            <a:avLst/>
          </a:prstGeom>
        </p:spPr>
        <p:txBody>
          <a:bodyPr wrap="square">
            <a:spAutoFit/>
          </a:bodyPr>
          <a:lstStyle/>
          <a:p>
            <a:r>
              <a:rPr lang="en-US" sz="1200" dirty="0">
                <a:solidFill>
                  <a:srgbClr val="000000"/>
                </a:solidFill>
                <a:latin typeface="Helvetica" charset="0"/>
                <a:ea typeface="Helvetica" charset="0"/>
                <a:cs typeface="Helvetica" charset="0"/>
              </a:rPr>
              <a:t>Most active construct: </a:t>
            </a:r>
          </a:p>
          <a:p>
            <a:r>
              <a:rPr lang="en-US" sz="1200" u="sng" dirty="0">
                <a:solidFill>
                  <a:srgbClr val="000000"/>
                </a:solidFill>
                <a:latin typeface="Helvetica" charset="0"/>
                <a:ea typeface="Helvetica" charset="0"/>
                <a:cs typeface="Helvetica" charset="0"/>
              </a:rPr>
              <a:t>Cas</a:t>
            </a:r>
            <a:r>
              <a:rPr lang="en-US" sz="1200" dirty="0">
                <a:solidFill>
                  <a:srgbClr val="000000"/>
                </a:solidFill>
                <a:latin typeface="Helvetica" charset="0"/>
                <a:ea typeface="Helvetica" charset="0"/>
                <a:cs typeface="Helvetica" charset="0"/>
              </a:rPr>
              <a:t>13d-NLS from </a:t>
            </a:r>
            <a:r>
              <a:rPr lang="en-US" sz="1200" i="1" u="sng" dirty="0" err="1">
                <a:solidFill>
                  <a:srgbClr val="000000"/>
                </a:solidFill>
                <a:latin typeface="Helvetica" charset="0"/>
                <a:ea typeface="Helvetica" charset="0"/>
                <a:cs typeface="Helvetica" charset="0"/>
              </a:rPr>
              <a:t>R</a:t>
            </a:r>
            <a:r>
              <a:rPr lang="en-US" sz="1200" i="1" dirty="0" err="1">
                <a:solidFill>
                  <a:srgbClr val="000000"/>
                </a:solidFill>
                <a:latin typeface="Helvetica" charset="0"/>
                <a:ea typeface="Helvetica" charset="0"/>
                <a:cs typeface="Helvetica" charset="0"/>
              </a:rPr>
              <a:t>uminococcus</a:t>
            </a:r>
            <a:r>
              <a:rPr lang="en-US" sz="1200" i="1" dirty="0">
                <a:solidFill>
                  <a:srgbClr val="000000"/>
                </a:solidFill>
                <a:latin typeface="Helvetica" charset="0"/>
                <a:ea typeface="Helvetica" charset="0"/>
                <a:cs typeface="Helvetica" charset="0"/>
              </a:rPr>
              <a:t> </a:t>
            </a:r>
            <a:r>
              <a:rPr lang="en-US" sz="1200" i="1" dirty="0" err="1">
                <a:solidFill>
                  <a:srgbClr val="000000"/>
                </a:solidFill>
                <a:latin typeface="Helvetica" charset="0"/>
                <a:ea typeface="Helvetica" charset="0"/>
                <a:cs typeface="Helvetica" charset="0"/>
              </a:rPr>
              <a:t>flavefaciens</a:t>
            </a:r>
            <a:r>
              <a:rPr lang="en-US" sz="1200" dirty="0">
                <a:solidFill>
                  <a:srgbClr val="000000"/>
                </a:solidFill>
                <a:latin typeface="Helvetica" charset="0"/>
                <a:ea typeface="Helvetica" charset="0"/>
                <a:cs typeface="Helvetica" charset="0"/>
              </a:rPr>
              <a:t> strain </a:t>
            </a:r>
            <a:r>
              <a:rPr lang="en-US" sz="1200" u="sng" dirty="0">
                <a:solidFill>
                  <a:srgbClr val="000000"/>
                </a:solidFill>
                <a:latin typeface="Helvetica" charset="0"/>
                <a:ea typeface="Helvetica" charset="0"/>
                <a:cs typeface="Helvetica" charset="0"/>
              </a:rPr>
              <a:t>X</a:t>
            </a:r>
            <a:r>
              <a:rPr lang="en-US" sz="1200" dirty="0">
                <a:solidFill>
                  <a:srgbClr val="000000"/>
                </a:solidFill>
                <a:latin typeface="Helvetica" charset="0"/>
                <a:ea typeface="Helvetica" charset="0"/>
                <a:cs typeface="Helvetica" charset="0"/>
              </a:rPr>
              <a:t>PD3002 (</a:t>
            </a:r>
            <a:r>
              <a:rPr lang="en-US" sz="1200" b="1" dirty="0" err="1">
                <a:solidFill>
                  <a:srgbClr val="000000"/>
                </a:solidFill>
                <a:latin typeface="Helvetica" charset="0"/>
                <a:ea typeface="Helvetica" charset="0"/>
                <a:cs typeface="Helvetica" charset="0"/>
              </a:rPr>
              <a:t>CasRx</a:t>
            </a:r>
            <a:r>
              <a:rPr lang="en-US" sz="1200" dirty="0">
                <a:solidFill>
                  <a:srgbClr val="000000"/>
                </a:solidFill>
                <a:latin typeface="Helvetica" charset="0"/>
                <a:ea typeface="Helvetica" charset="0"/>
                <a:cs typeface="Helvetica" charset="0"/>
              </a:rPr>
              <a:t>)</a:t>
            </a:r>
            <a:r>
              <a:rPr lang="en-US" sz="1200" dirty="0">
                <a:latin typeface="Helvetica" charset="0"/>
                <a:ea typeface="Helvetica" charset="0"/>
                <a:cs typeface="Helvetica" charset="0"/>
              </a:rPr>
              <a:t> </a:t>
            </a:r>
          </a:p>
        </p:txBody>
      </p:sp>
    </p:spTree>
    <p:extLst>
      <p:ext uri="{BB962C8B-B14F-4D97-AF65-F5344CB8AC3E}">
        <p14:creationId xmlns:p14="http://schemas.microsoft.com/office/powerpoint/2010/main" val="192581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20718"/>
            <a:ext cx="9143999" cy="461665"/>
          </a:xfrm>
          <a:prstGeom prst="rect">
            <a:avLst/>
          </a:prstGeom>
          <a:noFill/>
        </p:spPr>
        <p:txBody>
          <a:bodyPr wrap="square" rtlCol="0">
            <a:spAutoFit/>
          </a:bodyPr>
          <a:lstStyle/>
          <a:p>
            <a:pPr algn="ctr"/>
            <a:r>
              <a:rPr lang="en-US" sz="2400" b="1" dirty="0" err="1">
                <a:latin typeface="Helvetica "/>
                <a:cs typeface="Helvetica "/>
              </a:rPr>
              <a:t>CasRx</a:t>
            </a:r>
            <a:r>
              <a:rPr lang="en-US" sz="2400" b="1" dirty="0">
                <a:latin typeface="Helvetica "/>
                <a:cs typeface="Helvetica "/>
              </a:rPr>
              <a:t> efficiency relative to </a:t>
            </a:r>
            <a:r>
              <a:rPr lang="en-US" sz="2400" b="1" dirty="0" err="1">
                <a:latin typeface="Helvetica "/>
                <a:cs typeface="Helvetica "/>
              </a:rPr>
              <a:t>RNAi</a:t>
            </a:r>
            <a:r>
              <a:rPr lang="en-US" sz="2400" b="1" dirty="0">
                <a:latin typeface="Helvetica "/>
                <a:cs typeface="Helvetica "/>
              </a:rPr>
              <a:t> and </a:t>
            </a:r>
            <a:r>
              <a:rPr lang="en-US" sz="2400" b="1" dirty="0" err="1">
                <a:latin typeface="Helvetica "/>
                <a:cs typeface="Helvetica "/>
              </a:rPr>
              <a:t>CRISPRi</a:t>
            </a:r>
            <a:endParaRPr lang="en-US" sz="2400" b="1" dirty="0">
              <a:latin typeface="Helvetica "/>
              <a:cs typeface="Helvetica "/>
            </a:endParaRPr>
          </a:p>
        </p:txBody>
      </p:sp>
      <p:pic>
        <p:nvPicPr>
          <p:cNvPr id="2" name="Picture 1"/>
          <p:cNvPicPr>
            <a:picLocks noChangeAspect="1"/>
          </p:cNvPicPr>
          <p:nvPr/>
        </p:nvPicPr>
        <p:blipFill>
          <a:blip r:embed="rId3"/>
          <a:stretch>
            <a:fillRect/>
          </a:stretch>
        </p:blipFill>
        <p:spPr>
          <a:xfrm>
            <a:off x="3482343" y="1340491"/>
            <a:ext cx="1975295" cy="1852189"/>
          </a:xfrm>
          <a:prstGeom prst="rect">
            <a:avLst/>
          </a:prstGeom>
        </p:spPr>
      </p:pic>
      <p:pic>
        <p:nvPicPr>
          <p:cNvPr id="4" name="Picture 3"/>
          <p:cNvPicPr>
            <a:picLocks noChangeAspect="1"/>
          </p:cNvPicPr>
          <p:nvPr/>
        </p:nvPicPr>
        <p:blipFill>
          <a:blip r:embed="rId4"/>
          <a:stretch>
            <a:fillRect/>
          </a:stretch>
        </p:blipFill>
        <p:spPr>
          <a:xfrm>
            <a:off x="1224163" y="3201326"/>
            <a:ext cx="6731117" cy="2228957"/>
          </a:xfrm>
          <a:prstGeom prst="rect">
            <a:avLst/>
          </a:prstGeom>
        </p:spPr>
      </p:pic>
      <p:sp>
        <p:nvSpPr>
          <p:cNvPr id="6" name="TextBox 5"/>
          <p:cNvSpPr txBox="1"/>
          <p:nvPr/>
        </p:nvSpPr>
        <p:spPr>
          <a:xfrm>
            <a:off x="5960514" y="5768891"/>
            <a:ext cx="2022676" cy="253916"/>
          </a:xfrm>
          <a:prstGeom prst="rect">
            <a:avLst/>
          </a:prstGeom>
          <a:noFill/>
        </p:spPr>
        <p:txBody>
          <a:bodyPr wrap="square" rtlCol="0">
            <a:spAutoFit/>
          </a:bodyPr>
          <a:lstStyle/>
          <a:p>
            <a:pPr algn="r"/>
            <a:r>
              <a:rPr lang="en-US" sz="1050" dirty="0" err="1">
                <a:solidFill>
                  <a:schemeClr val="tx1">
                    <a:lumMod val="65000"/>
                    <a:lumOff val="35000"/>
                  </a:schemeClr>
                </a:solidFill>
                <a:latin typeface="Helvetica" charset="0"/>
                <a:ea typeface="Helvetica" charset="0"/>
                <a:cs typeface="Helvetica" charset="0"/>
              </a:rPr>
              <a:t>Konermann</a:t>
            </a:r>
            <a:r>
              <a:rPr lang="en-US" sz="1050" dirty="0">
                <a:solidFill>
                  <a:schemeClr val="tx1">
                    <a:lumMod val="65000"/>
                    <a:lumOff val="35000"/>
                  </a:schemeClr>
                </a:solidFill>
                <a:latin typeface="Helvetica" charset="0"/>
                <a:ea typeface="Helvetica" charset="0"/>
                <a:cs typeface="Helvetica" charset="0"/>
              </a:rPr>
              <a:t> et al., </a:t>
            </a:r>
            <a:r>
              <a:rPr lang="en-US" sz="1050" i="1" dirty="0">
                <a:solidFill>
                  <a:schemeClr val="tx1">
                    <a:lumMod val="65000"/>
                    <a:lumOff val="35000"/>
                  </a:schemeClr>
                </a:solidFill>
                <a:latin typeface="Helvetica" charset="0"/>
                <a:ea typeface="Helvetica" charset="0"/>
                <a:cs typeface="Helvetica" charset="0"/>
              </a:rPr>
              <a:t>Cell, </a:t>
            </a:r>
            <a:r>
              <a:rPr lang="en-US" sz="1050" dirty="0">
                <a:solidFill>
                  <a:schemeClr val="tx1">
                    <a:lumMod val="65000"/>
                    <a:lumOff val="35000"/>
                  </a:schemeClr>
                </a:solidFill>
                <a:latin typeface="Helvetica" charset="0"/>
                <a:ea typeface="Helvetica" charset="0"/>
                <a:cs typeface="Helvetica" charset="0"/>
              </a:rPr>
              <a:t>2018</a:t>
            </a:r>
          </a:p>
        </p:txBody>
      </p:sp>
    </p:spTree>
    <p:extLst>
      <p:ext uri="{BB962C8B-B14F-4D97-AF65-F5344CB8AC3E}">
        <p14:creationId xmlns:p14="http://schemas.microsoft.com/office/powerpoint/2010/main" val="1714435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67862"/>
            <a:ext cx="9144000" cy="843847"/>
          </a:xfrm>
          <a:prstGeom prst="rect">
            <a:avLst/>
          </a:prstGeom>
          <a:noFill/>
        </p:spPr>
        <p:txBody>
          <a:bodyPr wrap="square" rtlCol="0">
            <a:spAutoFit/>
          </a:bodyPr>
          <a:lstStyle/>
          <a:p>
            <a:pPr algn="ctr"/>
            <a:r>
              <a:rPr lang="en-US" sz="2400" b="1" dirty="0">
                <a:latin typeface="Helvetica "/>
                <a:cs typeface="Helvetica "/>
              </a:rPr>
              <a:t>Targeting of </a:t>
            </a:r>
            <a:r>
              <a:rPr lang="en-US" sz="2400" b="1" dirty="0" err="1">
                <a:latin typeface="Helvetica "/>
                <a:cs typeface="Helvetica "/>
              </a:rPr>
              <a:t>dysregulated</a:t>
            </a:r>
            <a:r>
              <a:rPr lang="en-US" sz="2400" b="1" dirty="0">
                <a:latin typeface="Helvetica "/>
                <a:cs typeface="Helvetica "/>
              </a:rPr>
              <a:t> tau isoform ratios in </a:t>
            </a:r>
            <a:r>
              <a:rPr lang="en-US" sz="2400" b="1" dirty="0" err="1">
                <a:latin typeface="Helvetica "/>
                <a:cs typeface="Helvetica "/>
              </a:rPr>
              <a:t>frontotemporal</a:t>
            </a:r>
            <a:endParaRPr lang="en-US" sz="2400" b="1" dirty="0">
              <a:latin typeface="Helvetica "/>
              <a:cs typeface="Helvetica "/>
            </a:endParaRPr>
          </a:p>
          <a:p>
            <a:pPr algn="ctr"/>
            <a:r>
              <a:rPr lang="en-US" sz="2400" b="1" dirty="0">
                <a:latin typeface="Helvetica "/>
                <a:cs typeface="Helvetica "/>
              </a:rPr>
              <a:t>dementia</a:t>
            </a:r>
          </a:p>
        </p:txBody>
      </p:sp>
      <p:pic>
        <p:nvPicPr>
          <p:cNvPr id="2" name="Picture 1"/>
          <p:cNvPicPr>
            <a:picLocks noChangeAspect="1"/>
          </p:cNvPicPr>
          <p:nvPr/>
        </p:nvPicPr>
        <p:blipFill>
          <a:blip r:embed="rId3"/>
          <a:stretch>
            <a:fillRect/>
          </a:stretch>
        </p:blipFill>
        <p:spPr>
          <a:xfrm>
            <a:off x="1714500" y="1783000"/>
            <a:ext cx="5836920" cy="3602095"/>
          </a:xfrm>
          <a:prstGeom prst="rect">
            <a:avLst/>
          </a:prstGeom>
        </p:spPr>
      </p:pic>
      <p:sp>
        <p:nvSpPr>
          <p:cNvPr id="7" name="Rectangle 6"/>
          <p:cNvSpPr/>
          <p:nvPr/>
        </p:nvSpPr>
        <p:spPr>
          <a:xfrm>
            <a:off x="1195087" y="5696680"/>
            <a:ext cx="4214633" cy="276999"/>
          </a:xfrm>
          <a:prstGeom prst="rect">
            <a:avLst/>
          </a:prstGeom>
        </p:spPr>
        <p:txBody>
          <a:bodyPr wrap="square">
            <a:spAutoFit/>
          </a:bodyPr>
          <a:lstStyle/>
          <a:p>
            <a:r>
              <a:rPr lang="en-US" sz="1200" b="1" dirty="0">
                <a:latin typeface="Helvetica"/>
                <a:cs typeface="Helvetica"/>
              </a:rPr>
              <a:t>Modular </a:t>
            </a:r>
            <a:r>
              <a:rPr lang="en-US" sz="1200" b="1" dirty="0">
                <a:solidFill>
                  <a:schemeClr val="accent1">
                    <a:lumMod val="75000"/>
                  </a:schemeClr>
                </a:solidFill>
                <a:latin typeface="Helvetica"/>
                <a:cs typeface="Helvetica"/>
              </a:rPr>
              <a:t>RNA-binding</a:t>
            </a:r>
            <a:r>
              <a:rPr lang="en-US" sz="1200" b="1" dirty="0">
                <a:latin typeface="Helvetica"/>
                <a:cs typeface="Helvetica"/>
              </a:rPr>
              <a:t> domain, can be delivered by AAV</a:t>
            </a:r>
          </a:p>
        </p:txBody>
      </p:sp>
      <p:sp>
        <p:nvSpPr>
          <p:cNvPr id="9" name="TextBox 8"/>
          <p:cNvSpPr txBox="1"/>
          <p:nvPr/>
        </p:nvSpPr>
        <p:spPr>
          <a:xfrm>
            <a:off x="5960514" y="5768891"/>
            <a:ext cx="2022676" cy="253916"/>
          </a:xfrm>
          <a:prstGeom prst="rect">
            <a:avLst/>
          </a:prstGeom>
          <a:noFill/>
        </p:spPr>
        <p:txBody>
          <a:bodyPr wrap="square" rtlCol="0">
            <a:spAutoFit/>
          </a:bodyPr>
          <a:lstStyle/>
          <a:p>
            <a:pPr algn="r"/>
            <a:r>
              <a:rPr lang="en-US" sz="1050" dirty="0" err="1">
                <a:solidFill>
                  <a:schemeClr val="tx1">
                    <a:lumMod val="65000"/>
                    <a:lumOff val="35000"/>
                  </a:schemeClr>
                </a:solidFill>
                <a:latin typeface="Helvetica" charset="0"/>
                <a:ea typeface="Helvetica" charset="0"/>
                <a:cs typeface="Helvetica" charset="0"/>
              </a:rPr>
              <a:t>Konermann</a:t>
            </a:r>
            <a:r>
              <a:rPr lang="en-US" sz="1050" dirty="0">
                <a:solidFill>
                  <a:schemeClr val="tx1">
                    <a:lumMod val="65000"/>
                    <a:lumOff val="35000"/>
                  </a:schemeClr>
                </a:solidFill>
                <a:latin typeface="Helvetica" charset="0"/>
                <a:ea typeface="Helvetica" charset="0"/>
                <a:cs typeface="Helvetica" charset="0"/>
              </a:rPr>
              <a:t> et al., </a:t>
            </a:r>
            <a:r>
              <a:rPr lang="en-US" sz="1050" i="1" dirty="0">
                <a:solidFill>
                  <a:schemeClr val="tx1">
                    <a:lumMod val="65000"/>
                    <a:lumOff val="35000"/>
                  </a:schemeClr>
                </a:solidFill>
                <a:latin typeface="Helvetica" charset="0"/>
                <a:ea typeface="Helvetica" charset="0"/>
                <a:cs typeface="Helvetica" charset="0"/>
              </a:rPr>
              <a:t>Cell, </a:t>
            </a:r>
            <a:r>
              <a:rPr lang="en-US" sz="1050" dirty="0">
                <a:solidFill>
                  <a:schemeClr val="tx1">
                    <a:lumMod val="65000"/>
                    <a:lumOff val="35000"/>
                  </a:schemeClr>
                </a:solidFill>
                <a:latin typeface="Helvetica" charset="0"/>
                <a:ea typeface="Helvetica" charset="0"/>
                <a:cs typeface="Helvetica" charset="0"/>
              </a:rPr>
              <a:t>2018</a:t>
            </a:r>
          </a:p>
        </p:txBody>
      </p:sp>
    </p:spTree>
    <p:extLst>
      <p:ext uri="{BB962C8B-B14F-4D97-AF65-F5344CB8AC3E}">
        <p14:creationId xmlns:p14="http://schemas.microsoft.com/office/powerpoint/2010/main" val="29261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latin typeface="Helvetica"/>
                <a:cs typeface="Helvetica"/>
              </a:rPr>
              <a:t>Solving Efficiency and Consistency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Picture 4" descr="Chart, scatter chart&#10;&#10;Description automatically generated">
            <a:extLst>
              <a:ext uri="{FF2B5EF4-FFF2-40B4-BE49-F238E27FC236}">
                <a16:creationId xmlns:a16="http://schemas.microsoft.com/office/drawing/2014/main" id="{B7A07E1C-BA41-4141-A840-F1CD062E6AD0}"/>
              </a:ext>
            </a:extLst>
          </p:cNvPr>
          <p:cNvPicPr>
            <a:picLocks noChangeAspect="1"/>
          </p:cNvPicPr>
          <p:nvPr/>
        </p:nvPicPr>
        <p:blipFill>
          <a:blip r:embed="rId2"/>
          <a:stretch>
            <a:fillRect/>
          </a:stretch>
        </p:blipFill>
        <p:spPr>
          <a:xfrm>
            <a:off x="2249214" y="1047170"/>
            <a:ext cx="4375902" cy="1907644"/>
          </a:xfrm>
          <a:prstGeom prst="rect">
            <a:avLst/>
          </a:prstGeom>
        </p:spPr>
      </p:pic>
      <p:sp>
        <p:nvSpPr>
          <p:cNvPr id="3" name="TextBox 2">
            <a:extLst>
              <a:ext uri="{FF2B5EF4-FFF2-40B4-BE49-F238E27FC236}">
                <a16:creationId xmlns:a16="http://schemas.microsoft.com/office/drawing/2014/main" id="{A8C3299C-06A4-ED4B-8017-DC30D244F755}"/>
              </a:ext>
            </a:extLst>
          </p:cNvPr>
          <p:cNvSpPr txBox="1"/>
          <p:nvPr/>
        </p:nvSpPr>
        <p:spPr>
          <a:xfrm>
            <a:off x="583110" y="3070335"/>
            <a:ext cx="7977778" cy="1138773"/>
          </a:xfrm>
          <a:prstGeom prst="rect">
            <a:avLst/>
          </a:prstGeom>
          <a:noFill/>
        </p:spPr>
        <p:txBody>
          <a:bodyPr wrap="square" rtlCol="0">
            <a:spAutoFit/>
          </a:bodyPr>
          <a:lstStyle/>
          <a:p>
            <a:pPr marL="285750" indent="-285750">
              <a:buClr>
                <a:srgbClr val="A50021"/>
              </a:buClr>
              <a:buFont typeface="Arial" panose="020B0604020202020204" pitchFamily="34" charset="0"/>
              <a:buChar char="•"/>
            </a:pPr>
            <a:r>
              <a:rPr lang="en-US" sz="1600" dirty="0">
                <a:latin typeface="Arial"/>
              </a:rPr>
              <a:t>Cas13d is the </a:t>
            </a:r>
            <a:r>
              <a:rPr lang="en-US" sz="1600" b="1" dirty="0">
                <a:latin typeface="Arial"/>
              </a:rPr>
              <a:t>smallest</a:t>
            </a:r>
            <a:r>
              <a:rPr lang="en-US" sz="1600" dirty="0">
                <a:latin typeface="Arial"/>
              </a:rPr>
              <a:t> Cas13 subtype</a:t>
            </a:r>
          </a:p>
          <a:p>
            <a:pPr marL="285750" indent="-285750">
              <a:buClr>
                <a:srgbClr val="A50021"/>
              </a:buClr>
              <a:buFont typeface="Arial" panose="020B0604020202020204" pitchFamily="34" charset="0"/>
              <a:buChar char="•"/>
            </a:pPr>
            <a:r>
              <a:rPr lang="en-US" sz="1600" dirty="0" err="1">
                <a:latin typeface="Arial"/>
              </a:rPr>
              <a:t>CasRx</a:t>
            </a:r>
            <a:r>
              <a:rPr lang="en-US" sz="1600" dirty="0">
                <a:latin typeface="Arial"/>
              </a:rPr>
              <a:t> is the </a:t>
            </a:r>
            <a:r>
              <a:rPr lang="en-US" sz="1600" b="1" dirty="0">
                <a:latin typeface="Arial"/>
              </a:rPr>
              <a:t>most efficient </a:t>
            </a:r>
            <a:r>
              <a:rPr lang="en-US" sz="1600" dirty="0">
                <a:latin typeface="Arial"/>
              </a:rPr>
              <a:t>RNA-targeting enzyme based on available internal and external comparisons</a:t>
            </a:r>
          </a:p>
          <a:p>
            <a:endParaRPr lang="en-US" dirty="0"/>
          </a:p>
        </p:txBody>
      </p:sp>
      <p:sp>
        <p:nvSpPr>
          <p:cNvPr id="8" name="TextBox 7">
            <a:extLst>
              <a:ext uri="{FF2B5EF4-FFF2-40B4-BE49-F238E27FC236}">
                <a16:creationId xmlns:a16="http://schemas.microsoft.com/office/drawing/2014/main" id="{BACCEED3-F7DF-DB4B-AB11-140D1B950376}"/>
              </a:ext>
            </a:extLst>
          </p:cNvPr>
          <p:cNvSpPr txBox="1"/>
          <p:nvPr/>
        </p:nvSpPr>
        <p:spPr>
          <a:xfrm>
            <a:off x="3773207" y="6594505"/>
            <a:ext cx="6521668" cy="246221"/>
          </a:xfrm>
          <a:prstGeom prst="rect">
            <a:avLst/>
          </a:prstGeom>
          <a:noFill/>
        </p:spPr>
        <p:txBody>
          <a:bodyPr wrap="square">
            <a:spAutoFit/>
          </a:bodyPr>
          <a:lstStyle/>
          <a:p>
            <a:r>
              <a:rPr lang="en-US" sz="1000" dirty="0" err="1">
                <a:solidFill>
                  <a:schemeClr val="bg1">
                    <a:lumMod val="50000"/>
                  </a:schemeClr>
                </a:solidFill>
                <a:latin typeface="Arial"/>
              </a:rPr>
              <a:t>Konermann</a:t>
            </a:r>
            <a:r>
              <a:rPr lang="en-US" sz="1000" dirty="0">
                <a:solidFill>
                  <a:schemeClr val="bg1">
                    <a:lumMod val="50000"/>
                  </a:schemeClr>
                </a:solidFill>
                <a:latin typeface="Arial"/>
              </a:rPr>
              <a:t> et al., </a:t>
            </a:r>
            <a:r>
              <a:rPr lang="en-US" sz="1000" i="1" dirty="0">
                <a:solidFill>
                  <a:schemeClr val="bg1">
                    <a:lumMod val="50000"/>
                  </a:schemeClr>
                </a:solidFill>
                <a:latin typeface="Arial"/>
              </a:rPr>
              <a:t>Cell </a:t>
            </a:r>
            <a:r>
              <a:rPr lang="en-US" sz="1000" dirty="0">
                <a:solidFill>
                  <a:schemeClr val="bg1">
                    <a:lumMod val="50000"/>
                  </a:schemeClr>
                </a:solidFill>
                <a:latin typeface="Arial"/>
              </a:rPr>
              <a:t>(2018), Wessels et al., </a:t>
            </a:r>
            <a:r>
              <a:rPr lang="en-US" sz="1000" i="1" dirty="0">
                <a:solidFill>
                  <a:schemeClr val="bg1">
                    <a:lumMod val="50000"/>
                  </a:schemeClr>
                </a:solidFill>
                <a:latin typeface="Arial"/>
              </a:rPr>
              <a:t>Nat Biotech </a:t>
            </a:r>
            <a:r>
              <a:rPr lang="en-US" sz="1000" dirty="0">
                <a:solidFill>
                  <a:schemeClr val="bg1">
                    <a:lumMod val="50000"/>
                  </a:schemeClr>
                </a:solidFill>
                <a:latin typeface="Arial"/>
              </a:rPr>
              <a:t>(2020, Wei et al, </a:t>
            </a:r>
            <a:r>
              <a:rPr lang="en-US" sz="1000" i="1" dirty="0" err="1">
                <a:solidFill>
                  <a:schemeClr val="bg1">
                    <a:lumMod val="50000"/>
                  </a:schemeClr>
                </a:solidFill>
                <a:latin typeface="Arial"/>
              </a:rPr>
              <a:t>BioRxiv</a:t>
            </a:r>
            <a:r>
              <a:rPr lang="en-US" sz="1000" dirty="0">
                <a:solidFill>
                  <a:schemeClr val="bg1">
                    <a:lumMod val="50000"/>
                  </a:schemeClr>
                </a:solidFill>
                <a:latin typeface="Arial"/>
              </a:rPr>
              <a:t>, 2022 )</a:t>
            </a:r>
            <a:endParaRPr lang="en-US" sz="1000" dirty="0">
              <a:solidFill>
                <a:schemeClr val="bg1">
                  <a:lumMod val="50000"/>
                </a:schemeClr>
              </a:solidFill>
            </a:endParaRPr>
          </a:p>
        </p:txBody>
      </p:sp>
      <p:pic>
        <p:nvPicPr>
          <p:cNvPr id="7" name="Picture 6">
            <a:extLst>
              <a:ext uri="{FF2B5EF4-FFF2-40B4-BE49-F238E27FC236}">
                <a16:creationId xmlns:a16="http://schemas.microsoft.com/office/drawing/2014/main" id="{69652B10-B237-1745-AB2F-DA7C3BCB00FB}"/>
              </a:ext>
            </a:extLst>
          </p:cNvPr>
          <p:cNvPicPr>
            <a:picLocks noChangeAspect="1"/>
          </p:cNvPicPr>
          <p:nvPr/>
        </p:nvPicPr>
        <p:blipFill rotWithShape="1">
          <a:blip r:embed="rId3"/>
          <a:srcRect t="14527"/>
          <a:stretch/>
        </p:blipFill>
        <p:spPr>
          <a:xfrm>
            <a:off x="1637858" y="4019923"/>
            <a:ext cx="6087242" cy="1607732"/>
          </a:xfrm>
          <a:prstGeom prst="rect">
            <a:avLst/>
          </a:prstGeom>
        </p:spPr>
      </p:pic>
      <p:sp>
        <p:nvSpPr>
          <p:cNvPr id="11" name="TextBox 10">
            <a:extLst>
              <a:ext uri="{FF2B5EF4-FFF2-40B4-BE49-F238E27FC236}">
                <a16:creationId xmlns:a16="http://schemas.microsoft.com/office/drawing/2014/main" id="{65F3BDE0-B915-2445-93CD-37D388CCDA4D}"/>
              </a:ext>
            </a:extLst>
          </p:cNvPr>
          <p:cNvSpPr txBox="1"/>
          <p:nvPr/>
        </p:nvSpPr>
        <p:spPr>
          <a:xfrm>
            <a:off x="583110" y="5627655"/>
            <a:ext cx="7977778" cy="584775"/>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When evaluating endogenous protein KD following stable expression in K562s, knockdown across guides is </a:t>
            </a:r>
            <a:r>
              <a:rPr lang="en-US" sz="1600" b="1" dirty="0">
                <a:latin typeface="Arial" panose="020B0604020202020204" pitchFamily="34" charset="0"/>
                <a:cs typeface="Arial" panose="020B0604020202020204" pitchFamily="34" charset="0"/>
              </a:rPr>
              <a:t>not consistent</a:t>
            </a:r>
          </a:p>
        </p:txBody>
      </p:sp>
    </p:spTree>
    <p:extLst>
      <p:ext uri="{BB962C8B-B14F-4D97-AF65-F5344CB8AC3E}">
        <p14:creationId xmlns:p14="http://schemas.microsoft.com/office/powerpoint/2010/main" val="393378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 y="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1"/>
            <a:r>
              <a:rPr lang="en-US" sz="2400" dirty="0">
                <a:latin typeface="Arial" panose="020B0604020202020204" pitchFamily="34" charset="0"/>
                <a:cs typeface="Arial" panose="020B0604020202020204" pitchFamily="34" charset="0"/>
              </a:rPr>
              <a:t>Phenotypic screening on essential transcripts for high-throughput evaluation of predictors of guide efficiency</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 name="image8.png">
            <a:extLst>
              <a:ext uri="{FF2B5EF4-FFF2-40B4-BE49-F238E27FC236}">
                <a16:creationId xmlns:a16="http://schemas.microsoft.com/office/drawing/2014/main" id="{1A4EB59F-C6EB-5741-BEA5-4E64FB582FFE}"/>
              </a:ext>
            </a:extLst>
          </p:cNvPr>
          <p:cNvPicPr/>
          <p:nvPr/>
        </p:nvPicPr>
        <p:blipFill>
          <a:blip r:embed="rId2"/>
          <a:srcRect/>
          <a:stretch>
            <a:fillRect/>
          </a:stretch>
        </p:blipFill>
        <p:spPr>
          <a:xfrm>
            <a:off x="214096" y="1559943"/>
            <a:ext cx="8715807" cy="3743327"/>
          </a:xfrm>
          <a:prstGeom prst="rect">
            <a:avLst/>
          </a:prstGeom>
          <a:ln/>
        </p:spPr>
      </p:pic>
      <p:sp>
        <p:nvSpPr>
          <p:cNvPr id="11" name="TextBox 10">
            <a:extLst>
              <a:ext uri="{FF2B5EF4-FFF2-40B4-BE49-F238E27FC236}">
                <a16:creationId xmlns:a16="http://schemas.microsoft.com/office/drawing/2014/main" id="{8A91535B-41EF-7140-9F3E-EC0195F1294B}"/>
              </a:ext>
            </a:extLst>
          </p:cNvPr>
          <p:cNvSpPr txBox="1"/>
          <p:nvPr/>
        </p:nvSpPr>
        <p:spPr>
          <a:xfrm>
            <a:off x="583110" y="5678066"/>
            <a:ext cx="7977778" cy="615553"/>
          </a:xfrm>
          <a:prstGeom prst="rect">
            <a:avLst/>
          </a:prstGeom>
          <a:noFill/>
        </p:spPr>
        <p:txBody>
          <a:bodyPr wrap="square" rtlCol="0">
            <a:spAutoFit/>
          </a:bodyPr>
          <a:lstStyle/>
          <a:p>
            <a:pPr marL="285750" indent="-285750">
              <a:buClr>
                <a:srgbClr val="A50021"/>
              </a:buClr>
              <a:buFont typeface="Arial" panose="020B0604020202020204" pitchFamily="34" charset="0"/>
              <a:buChar char="•"/>
            </a:pPr>
            <a:r>
              <a:rPr lang="en-US" sz="1600" dirty="0">
                <a:latin typeface="Arial"/>
              </a:rPr>
              <a:t>What are the determinants of guide efficiency?</a:t>
            </a:r>
          </a:p>
          <a:p>
            <a:endParaRPr lang="en-US" dirty="0"/>
          </a:p>
        </p:txBody>
      </p:sp>
    </p:spTree>
    <p:extLst>
      <p:ext uri="{BB962C8B-B14F-4D97-AF65-F5344CB8AC3E}">
        <p14:creationId xmlns:p14="http://schemas.microsoft.com/office/powerpoint/2010/main" val="2676728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pitchFamily="2" charset="0"/>
                <a:cs typeface="Arial" panose="020B0604020202020204" pitchFamily="34" charset="0"/>
              </a:rPr>
              <a:t>Prediction of </a:t>
            </a:r>
            <a:r>
              <a:rPr lang="en-US" sz="2400" dirty="0" err="1">
                <a:latin typeface="Helvetica" pitchFamily="2" charset="0"/>
                <a:cs typeface="Arial" panose="020B0604020202020204" pitchFamily="34" charset="0"/>
              </a:rPr>
              <a:t>CasRx</a:t>
            </a:r>
            <a:r>
              <a:rPr lang="en-US" sz="2400" dirty="0">
                <a:latin typeface="Helvetica" pitchFamily="2" charset="0"/>
                <a:cs typeface="Arial" panose="020B0604020202020204" pitchFamily="34" charset="0"/>
              </a:rPr>
              <a:t> activity based on guide RNA sequence alone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image6.png">
            <a:extLst>
              <a:ext uri="{FF2B5EF4-FFF2-40B4-BE49-F238E27FC236}">
                <a16:creationId xmlns:a16="http://schemas.microsoft.com/office/drawing/2014/main" id="{D7D48928-54EA-6E44-9283-09A2821CD312}"/>
              </a:ext>
            </a:extLst>
          </p:cNvPr>
          <p:cNvPicPr/>
          <p:nvPr/>
        </p:nvPicPr>
        <p:blipFill>
          <a:blip r:embed="rId2"/>
          <a:srcRect/>
          <a:stretch>
            <a:fillRect/>
          </a:stretch>
        </p:blipFill>
        <p:spPr>
          <a:xfrm>
            <a:off x="1282262" y="972744"/>
            <a:ext cx="6442841" cy="4810495"/>
          </a:xfrm>
          <a:prstGeom prst="rect">
            <a:avLst/>
          </a:prstGeom>
          <a:ln/>
        </p:spPr>
      </p:pic>
      <p:sp>
        <p:nvSpPr>
          <p:cNvPr id="7" name="TextBox 6">
            <a:extLst>
              <a:ext uri="{FF2B5EF4-FFF2-40B4-BE49-F238E27FC236}">
                <a16:creationId xmlns:a16="http://schemas.microsoft.com/office/drawing/2014/main" id="{D4FB8A98-9A5A-434B-9C34-894C961B6936}"/>
              </a:ext>
            </a:extLst>
          </p:cNvPr>
          <p:cNvSpPr txBox="1"/>
          <p:nvPr/>
        </p:nvSpPr>
        <p:spPr>
          <a:xfrm>
            <a:off x="352341" y="5954970"/>
            <a:ext cx="7977778" cy="861774"/>
          </a:xfrm>
          <a:prstGeom prst="rect">
            <a:avLst/>
          </a:prstGeom>
          <a:noFill/>
        </p:spPr>
        <p:txBody>
          <a:bodyPr wrap="square" rtlCol="0">
            <a:spAutoFit/>
          </a:bodyPr>
          <a:lstStyle/>
          <a:p>
            <a:pPr marL="285750" indent="-285750">
              <a:buClr>
                <a:srgbClr val="A50021"/>
              </a:buClr>
              <a:buFont typeface="Arial" panose="020B0604020202020204" pitchFamily="34" charset="0"/>
              <a:buChar char="•"/>
            </a:pPr>
            <a:r>
              <a:rPr lang="en-US" sz="1600" dirty="0">
                <a:latin typeface="Arial"/>
              </a:rPr>
              <a:t>Systematic comparison of linear, ensemble and deep learning models</a:t>
            </a:r>
          </a:p>
          <a:p>
            <a:pPr marL="285750" indent="-285750">
              <a:buClr>
                <a:srgbClr val="A50021"/>
              </a:buClr>
              <a:buFont typeface="Arial" panose="020B0604020202020204" pitchFamily="34" charset="0"/>
              <a:buChar char="•"/>
            </a:pPr>
            <a:r>
              <a:rPr lang="en-US" sz="1600" dirty="0">
                <a:latin typeface="Arial"/>
              </a:rPr>
              <a:t>No manual sequence feature selection</a:t>
            </a:r>
          </a:p>
          <a:p>
            <a:endParaRPr lang="en-US" dirty="0"/>
          </a:p>
        </p:txBody>
      </p:sp>
    </p:spTree>
    <p:extLst>
      <p:ext uri="{BB962C8B-B14F-4D97-AF65-F5344CB8AC3E}">
        <p14:creationId xmlns:p14="http://schemas.microsoft.com/office/powerpoint/2010/main" val="4245403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Systematic evaluation and addition of secondary predictive features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7" name="Picture 6" descr="Diagram&#10;&#10;Description automatically generated with low confidence">
            <a:extLst>
              <a:ext uri="{FF2B5EF4-FFF2-40B4-BE49-F238E27FC236}">
                <a16:creationId xmlns:a16="http://schemas.microsoft.com/office/drawing/2014/main" id="{7CCEC666-7E88-C040-8ECD-4CDDEF459595}"/>
              </a:ext>
            </a:extLst>
          </p:cNvPr>
          <p:cNvPicPr>
            <a:picLocks noChangeAspect="1"/>
          </p:cNvPicPr>
          <p:nvPr/>
        </p:nvPicPr>
        <p:blipFill>
          <a:blip r:embed="rId2"/>
          <a:stretch>
            <a:fillRect/>
          </a:stretch>
        </p:blipFill>
        <p:spPr>
          <a:xfrm>
            <a:off x="607581" y="1060103"/>
            <a:ext cx="2443822" cy="5155461"/>
          </a:xfrm>
          <a:prstGeom prst="rect">
            <a:avLst/>
          </a:prstGeom>
        </p:spPr>
      </p:pic>
      <p:pic>
        <p:nvPicPr>
          <p:cNvPr id="8" name="Picture 7" descr="Chart, box and whisker chart&#10;&#10;Description automatically generated">
            <a:extLst>
              <a:ext uri="{FF2B5EF4-FFF2-40B4-BE49-F238E27FC236}">
                <a16:creationId xmlns:a16="http://schemas.microsoft.com/office/drawing/2014/main" id="{C53A0F56-6313-D24D-AA03-FCC3E439D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2929" y="1351706"/>
            <a:ext cx="2581312" cy="4725683"/>
          </a:xfrm>
          <a:prstGeom prst="rect">
            <a:avLst/>
          </a:prstGeom>
        </p:spPr>
      </p:pic>
      <p:pic>
        <p:nvPicPr>
          <p:cNvPr id="9" name="Picture 8" descr="Chart, box and whisker chart&#10;&#10;Description automatically generated">
            <a:extLst>
              <a:ext uri="{FF2B5EF4-FFF2-40B4-BE49-F238E27FC236}">
                <a16:creationId xmlns:a16="http://schemas.microsoft.com/office/drawing/2014/main" id="{CB290438-0AE5-A44C-A926-4E1D9323DAB3}"/>
              </a:ext>
            </a:extLst>
          </p:cNvPr>
          <p:cNvPicPr>
            <a:picLocks noChangeAspect="1"/>
          </p:cNvPicPr>
          <p:nvPr/>
        </p:nvPicPr>
        <p:blipFill rotWithShape="1">
          <a:blip r:embed="rId4"/>
          <a:srcRect b="68500"/>
          <a:stretch/>
        </p:blipFill>
        <p:spPr>
          <a:xfrm>
            <a:off x="3241617" y="1310758"/>
            <a:ext cx="2581312" cy="1763288"/>
          </a:xfrm>
          <a:prstGeom prst="rect">
            <a:avLst/>
          </a:prstGeom>
        </p:spPr>
      </p:pic>
      <p:pic>
        <p:nvPicPr>
          <p:cNvPr id="10" name="Picture 9" descr="Chart, box and whisker chart&#10;&#10;Description automatically generated">
            <a:extLst>
              <a:ext uri="{FF2B5EF4-FFF2-40B4-BE49-F238E27FC236}">
                <a16:creationId xmlns:a16="http://schemas.microsoft.com/office/drawing/2014/main" id="{42C1E3F2-A7B1-364E-A1E1-F26493766566}"/>
              </a:ext>
            </a:extLst>
          </p:cNvPr>
          <p:cNvPicPr>
            <a:picLocks noChangeAspect="1"/>
          </p:cNvPicPr>
          <p:nvPr/>
        </p:nvPicPr>
        <p:blipFill rotWithShape="1">
          <a:blip r:embed="rId4"/>
          <a:srcRect t="48662"/>
          <a:stretch/>
        </p:blipFill>
        <p:spPr>
          <a:xfrm>
            <a:off x="3241617" y="3136022"/>
            <a:ext cx="2581312" cy="2873855"/>
          </a:xfrm>
          <a:prstGeom prst="rect">
            <a:avLst/>
          </a:prstGeom>
        </p:spPr>
      </p:pic>
      <p:sp>
        <p:nvSpPr>
          <p:cNvPr id="11" name="TextBox 10">
            <a:extLst>
              <a:ext uri="{FF2B5EF4-FFF2-40B4-BE49-F238E27FC236}">
                <a16:creationId xmlns:a16="http://schemas.microsoft.com/office/drawing/2014/main" id="{39C7E14C-0C76-1440-825E-C06BD4F55E4D}"/>
              </a:ext>
            </a:extLst>
          </p:cNvPr>
          <p:cNvSpPr txBox="1"/>
          <p:nvPr/>
        </p:nvSpPr>
        <p:spPr>
          <a:xfrm>
            <a:off x="352341" y="5954970"/>
            <a:ext cx="7977778" cy="1107996"/>
          </a:xfrm>
          <a:prstGeom prst="rect">
            <a:avLst/>
          </a:prstGeom>
          <a:noFill/>
        </p:spPr>
        <p:txBody>
          <a:bodyPr wrap="square" rtlCol="0">
            <a:spAutoFit/>
          </a:bodyPr>
          <a:lstStyle/>
          <a:p>
            <a:pPr marL="285750" indent="-285750">
              <a:buClr>
                <a:srgbClr val="A50021"/>
              </a:buClr>
              <a:buFont typeface="Arial" panose="020B0604020202020204" pitchFamily="34" charset="0"/>
              <a:buChar char="•"/>
            </a:pPr>
            <a:r>
              <a:rPr lang="en-US" sz="1600" dirty="0">
                <a:latin typeface="Arial"/>
              </a:rPr>
              <a:t>CDS targeting is the most impactful secondary feature</a:t>
            </a:r>
          </a:p>
          <a:p>
            <a:pPr marL="285750" indent="-285750">
              <a:buClr>
                <a:srgbClr val="A50021"/>
              </a:buClr>
              <a:buFont typeface="Arial" panose="020B0604020202020204" pitchFamily="34" charset="0"/>
              <a:buChar char="•"/>
            </a:pPr>
            <a:r>
              <a:rPr lang="en-US" sz="1600" dirty="0">
                <a:latin typeface="Arial"/>
              </a:rPr>
              <a:t>RNA secondary structure prediction via </a:t>
            </a:r>
            <a:r>
              <a:rPr lang="en-US" sz="1600" dirty="0" err="1">
                <a:latin typeface="Arial"/>
              </a:rPr>
              <a:t>lineafold</a:t>
            </a:r>
            <a:r>
              <a:rPr lang="en-US" sz="1600" dirty="0">
                <a:latin typeface="Arial"/>
              </a:rPr>
              <a:t> provides marginal improvements in prediction accuracy</a:t>
            </a:r>
          </a:p>
          <a:p>
            <a:endParaRPr lang="en-US" dirty="0"/>
          </a:p>
        </p:txBody>
      </p:sp>
    </p:spTree>
    <p:extLst>
      <p:ext uri="{BB962C8B-B14F-4D97-AF65-F5344CB8AC3E}">
        <p14:creationId xmlns:p14="http://schemas.microsoft.com/office/powerpoint/2010/main" val="378892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t>Model performance across readouts and cell types</a:t>
            </a:r>
            <a:endParaRPr lang="en-US" sz="2400" dirty="0">
              <a:latin typeface="Helvetica"/>
              <a:cs typeface="Helvetica"/>
            </a:endParaRP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image11.png">
            <a:extLst>
              <a:ext uri="{FF2B5EF4-FFF2-40B4-BE49-F238E27FC236}">
                <a16:creationId xmlns:a16="http://schemas.microsoft.com/office/drawing/2014/main" id="{821B95E0-9F32-7E4C-8A05-C8ACB117A9EB}"/>
              </a:ext>
            </a:extLst>
          </p:cNvPr>
          <p:cNvPicPr/>
          <p:nvPr/>
        </p:nvPicPr>
        <p:blipFill rotWithShape="1">
          <a:blip r:embed="rId2"/>
          <a:srcRect l="74646" t="75059" b="6599"/>
          <a:stretch/>
        </p:blipFill>
        <p:spPr>
          <a:xfrm>
            <a:off x="211302" y="1371593"/>
            <a:ext cx="2175404" cy="1685016"/>
          </a:xfrm>
          <a:prstGeom prst="rect">
            <a:avLst/>
          </a:prstGeom>
          <a:ln/>
        </p:spPr>
      </p:pic>
      <p:pic>
        <p:nvPicPr>
          <p:cNvPr id="7" name="Picture 6" descr="Chart, scatter chart&#10;&#10;Description automatically generated">
            <a:extLst>
              <a:ext uri="{FF2B5EF4-FFF2-40B4-BE49-F238E27FC236}">
                <a16:creationId xmlns:a16="http://schemas.microsoft.com/office/drawing/2014/main" id="{16413894-22BC-044C-A4BA-DF8F049410D7}"/>
              </a:ext>
            </a:extLst>
          </p:cNvPr>
          <p:cNvPicPr>
            <a:picLocks noChangeAspect="1"/>
          </p:cNvPicPr>
          <p:nvPr/>
        </p:nvPicPr>
        <p:blipFill rotWithShape="1">
          <a:blip r:embed="rId3"/>
          <a:srcRect l="48450"/>
          <a:stretch/>
        </p:blipFill>
        <p:spPr>
          <a:xfrm>
            <a:off x="4206240" y="3658334"/>
            <a:ext cx="2992506" cy="1506319"/>
          </a:xfrm>
          <a:prstGeom prst="rect">
            <a:avLst/>
          </a:prstGeom>
        </p:spPr>
      </p:pic>
      <p:pic>
        <p:nvPicPr>
          <p:cNvPr id="8" name="Picture 7" descr="Chart, bar chart&#10;&#10;Description automatically generated">
            <a:extLst>
              <a:ext uri="{FF2B5EF4-FFF2-40B4-BE49-F238E27FC236}">
                <a16:creationId xmlns:a16="http://schemas.microsoft.com/office/drawing/2014/main" id="{B69DF49A-7CC3-6E49-A44C-B49BD0C2252C}"/>
              </a:ext>
            </a:extLst>
          </p:cNvPr>
          <p:cNvPicPr>
            <a:picLocks noChangeAspect="1"/>
          </p:cNvPicPr>
          <p:nvPr/>
        </p:nvPicPr>
        <p:blipFill>
          <a:blip r:embed="rId4"/>
          <a:stretch>
            <a:fillRect/>
          </a:stretch>
        </p:blipFill>
        <p:spPr>
          <a:xfrm>
            <a:off x="7308334" y="3470268"/>
            <a:ext cx="1813604" cy="1995833"/>
          </a:xfrm>
          <a:prstGeom prst="rect">
            <a:avLst/>
          </a:prstGeom>
        </p:spPr>
      </p:pic>
      <p:pic>
        <p:nvPicPr>
          <p:cNvPr id="9" name="Picture 8" descr="Diagram&#10;&#10;Description automatically generated">
            <a:extLst>
              <a:ext uri="{FF2B5EF4-FFF2-40B4-BE49-F238E27FC236}">
                <a16:creationId xmlns:a16="http://schemas.microsoft.com/office/drawing/2014/main" id="{498E815E-5A96-E04B-B51A-9B2979CD3AD4}"/>
              </a:ext>
            </a:extLst>
          </p:cNvPr>
          <p:cNvPicPr>
            <a:picLocks noChangeAspect="1"/>
          </p:cNvPicPr>
          <p:nvPr/>
        </p:nvPicPr>
        <p:blipFill rotWithShape="1">
          <a:blip r:embed="rId5"/>
          <a:srcRect r="28379"/>
          <a:stretch/>
        </p:blipFill>
        <p:spPr>
          <a:xfrm>
            <a:off x="2788194" y="1094361"/>
            <a:ext cx="3888828" cy="1931331"/>
          </a:xfrm>
          <a:prstGeom prst="rect">
            <a:avLst/>
          </a:prstGeom>
        </p:spPr>
      </p:pic>
      <p:pic>
        <p:nvPicPr>
          <p:cNvPr id="10" name="Picture 9" descr="Chart, bar chart&#10;&#10;Description automatically generated">
            <a:extLst>
              <a:ext uri="{FF2B5EF4-FFF2-40B4-BE49-F238E27FC236}">
                <a16:creationId xmlns:a16="http://schemas.microsoft.com/office/drawing/2014/main" id="{77EB2026-6220-5A43-85DE-2FCF5E5ABDED}"/>
              </a:ext>
            </a:extLst>
          </p:cNvPr>
          <p:cNvPicPr>
            <a:picLocks noChangeAspect="1"/>
          </p:cNvPicPr>
          <p:nvPr/>
        </p:nvPicPr>
        <p:blipFill>
          <a:blip r:embed="rId6"/>
          <a:stretch>
            <a:fillRect/>
          </a:stretch>
        </p:blipFill>
        <p:spPr>
          <a:xfrm>
            <a:off x="7308334" y="1141038"/>
            <a:ext cx="1624364" cy="2015034"/>
          </a:xfrm>
          <a:prstGeom prst="rect">
            <a:avLst/>
          </a:prstGeom>
        </p:spPr>
      </p:pic>
      <p:sp>
        <p:nvSpPr>
          <p:cNvPr id="3" name="TextBox 2">
            <a:extLst>
              <a:ext uri="{FF2B5EF4-FFF2-40B4-BE49-F238E27FC236}">
                <a16:creationId xmlns:a16="http://schemas.microsoft.com/office/drawing/2014/main" id="{7B26F16F-015C-9E4A-B236-C87BB01CEE3C}"/>
              </a:ext>
            </a:extLst>
          </p:cNvPr>
          <p:cNvSpPr txBox="1"/>
          <p:nvPr/>
        </p:nvSpPr>
        <p:spPr>
          <a:xfrm>
            <a:off x="24211" y="5632704"/>
            <a:ext cx="9190208" cy="954107"/>
          </a:xfrm>
          <a:prstGeom prst="rect">
            <a:avLst/>
          </a:prstGeom>
          <a:noFill/>
        </p:spPr>
        <p:txBody>
          <a:bodyPr wrap="none" rtlCol="0">
            <a:spAutoFit/>
          </a:bodyPr>
          <a:lstStyle/>
          <a:p>
            <a:pPr marL="285750" indent="-285750">
              <a:buFont typeface="Arial" panose="020B0604020202020204" pitchFamily="34" charset="0"/>
              <a:buChar char="•"/>
            </a:pPr>
            <a:r>
              <a:rPr lang="en-US" sz="1400" b="1" dirty="0">
                <a:latin typeface="Arial" panose="020B0604020202020204" pitchFamily="34" charset="0"/>
                <a:cs typeface="Arial" panose="020B0604020202020204" pitchFamily="34" charset="0"/>
              </a:rPr>
              <a:t>90% true positive ratio </a:t>
            </a:r>
            <a:r>
              <a:rPr lang="en-US" sz="1400" dirty="0">
                <a:latin typeface="Arial" panose="020B0604020202020204" pitchFamily="34" charset="0"/>
                <a:cs typeface="Arial" panose="020B0604020202020204" pitchFamily="34" charset="0"/>
              </a:rPr>
              <a:t>of effective guides (top 20%) when used to select the most efficient guides / transcript</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Consistent performance across 5 cell types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Improved performance compared to non-deep learning based prior model based on a smaller dataset  </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p:txBody>
      </p:sp>
      <p:pic>
        <p:nvPicPr>
          <p:cNvPr id="11" name="image13.png">
            <a:extLst>
              <a:ext uri="{FF2B5EF4-FFF2-40B4-BE49-F238E27FC236}">
                <a16:creationId xmlns:a16="http://schemas.microsoft.com/office/drawing/2014/main" id="{86F8EF22-D889-BB43-ACA1-1265006770D4}"/>
              </a:ext>
            </a:extLst>
          </p:cNvPr>
          <p:cNvPicPr/>
          <p:nvPr/>
        </p:nvPicPr>
        <p:blipFill rotWithShape="1">
          <a:blip r:embed="rId7"/>
          <a:srcRect t="68000" r="37385" b="3052"/>
          <a:stretch/>
        </p:blipFill>
        <p:spPr>
          <a:xfrm>
            <a:off x="2962" y="3675097"/>
            <a:ext cx="3929948" cy="1506319"/>
          </a:xfrm>
          <a:prstGeom prst="rect">
            <a:avLst/>
          </a:prstGeom>
          <a:ln/>
        </p:spPr>
      </p:pic>
    </p:spTree>
    <p:extLst>
      <p:ext uri="{BB962C8B-B14F-4D97-AF65-F5344CB8AC3E}">
        <p14:creationId xmlns:p14="http://schemas.microsoft.com/office/powerpoint/2010/main" val="111569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Discovery of a core </a:t>
            </a:r>
            <a:r>
              <a:rPr lang="en-US" sz="2400" dirty="0" err="1">
                <a:latin typeface="Arial" panose="020B0604020202020204" pitchFamily="34" charset="0"/>
                <a:cs typeface="Arial" panose="020B0604020202020204" pitchFamily="34" charset="0"/>
              </a:rPr>
              <a:t>CasRx</a:t>
            </a:r>
            <a:r>
              <a:rPr lang="en-US" sz="2400" dirty="0">
                <a:latin typeface="Arial" panose="020B0604020202020204" pitchFamily="34" charset="0"/>
                <a:cs typeface="Arial" panose="020B0604020202020204" pitchFamily="34" charset="0"/>
              </a:rPr>
              <a:t> sequence motif using DL model interpretation approaches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image5.png">
            <a:extLst>
              <a:ext uri="{FF2B5EF4-FFF2-40B4-BE49-F238E27FC236}">
                <a16:creationId xmlns:a16="http://schemas.microsoft.com/office/drawing/2014/main" id="{8661D49C-E64D-E849-814A-791DF7EF216D}"/>
              </a:ext>
            </a:extLst>
          </p:cNvPr>
          <p:cNvPicPr/>
          <p:nvPr/>
        </p:nvPicPr>
        <p:blipFill rotWithShape="1">
          <a:blip r:embed="rId2"/>
          <a:srcRect b="44494"/>
          <a:stretch/>
        </p:blipFill>
        <p:spPr>
          <a:xfrm>
            <a:off x="352340" y="1554730"/>
            <a:ext cx="8308183" cy="3665591"/>
          </a:xfrm>
          <a:prstGeom prst="rect">
            <a:avLst/>
          </a:prstGeom>
          <a:ln/>
        </p:spPr>
      </p:pic>
      <p:sp>
        <p:nvSpPr>
          <p:cNvPr id="8" name="TextBox 7">
            <a:extLst>
              <a:ext uri="{FF2B5EF4-FFF2-40B4-BE49-F238E27FC236}">
                <a16:creationId xmlns:a16="http://schemas.microsoft.com/office/drawing/2014/main" id="{B7E1C0CE-9734-014C-847E-5A1DAE62F580}"/>
              </a:ext>
            </a:extLst>
          </p:cNvPr>
          <p:cNvSpPr txBox="1"/>
          <p:nvPr/>
        </p:nvSpPr>
        <p:spPr>
          <a:xfrm>
            <a:off x="352341" y="5954970"/>
            <a:ext cx="7977778" cy="615553"/>
          </a:xfrm>
          <a:prstGeom prst="rect">
            <a:avLst/>
          </a:prstGeom>
          <a:noFill/>
        </p:spPr>
        <p:txBody>
          <a:bodyPr wrap="square" rtlCol="0">
            <a:spAutoFit/>
          </a:bodyPr>
          <a:lstStyle/>
          <a:p>
            <a:pPr marL="285750" indent="-285750">
              <a:buClr>
                <a:srgbClr val="A50021"/>
              </a:buClr>
              <a:buFont typeface="Arial" panose="020B0604020202020204" pitchFamily="34" charset="0"/>
              <a:buChar char="•"/>
            </a:pPr>
            <a:r>
              <a:rPr lang="en-US" sz="1600" dirty="0">
                <a:latin typeface="Arial"/>
              </a:rPr>
              <a:t>Adaptation of </a:t>
            </a:r>
            <a:r>
              <a:rPr lang="en-US" sz="1600" dirty="0" err="1">
                <a:latin typeface="Arial"/>
              </a:rPr>
              <a:t>Tf-Modisco</a:t>
            </a:r>
            <a:r>
              <a:rPr lang="en-US" sz="1600" dirty="0">
                <a:latin typeface="Arial"/>
              </a:rPr>
              <a:t> algorithm for deep learning model interpretation </a:t>
            </a:r>
          </a:p>
          <a:p>
            <a:endParaRPr lang="en-US" dirty="0"/>
          </a:p>
        </p:txBody>
      </p:sp>
    </p:spTree>
    <p:extLst>
      <p:ext uri="{BB962C8B-B14F-4D97-AF65-F5344CB8AC3E}">
        <p14:creationId xmlns:p14="http://schemas.microsoft.com/office/powerpoint/2010/main" val="2172720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latin typeface="Arial" panose="020B0604020202020204" pitchFamily="34" charset="0"/>
                <a:cs typeface="Arial" panose="020B0604020202020204" pitchFamily="34" charset="0"/>
              </a:rPr>
              <a:t>2. Solving context-dependent Cas13 cellular toxicity and collateral RNA cleavage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9" name="Picture 8" descr="Chart, bar chart&#10;&#10;Description automatically generated">
            <a:extLst>
              <a:ext uri="{FF2B5EF4-FFF2-40B4-BE49-F238E27FC236}">
                <a16:creationId xmlns:a16="http://schemas.microsoft.com/office/drawing/2014/main" id="{22082059-832A-8B4B-BFE1-24F96B416FA5}"/>
              </a:ext>
            </a:extLst>
          </p:cNvPr>
          <p:cNvPicPr>
            <a:picLocks noChangeAspect="1"/>
          </p:cNvPicPr>
          <p:nvPr/>
        </p:nvPicPr>
        <p:blipFill>
          <a:blip r:embed="rId2"/>
          <a:stretch>
            <a:fillRect/>
          </a:stretch>
        </p:blipFill>
        <p:spPr>
          <a:xfrm>
            <a:off x="352341" y="1912632"/>
            <a:ext cx="4427833" cy="2409705"/>
          </a:xfrm>
          <a:prstGeom prst="rect">
            <a:avLst/>
          </a:prstGeom>
        </p:spPr>
      </p:pic>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cs typeface="+mn-cs"/>
              </a:rPr>
              <a:t>Shi et al. 2021, </a:t>
            </a:r>
            <a:r>
              <a:rPr lang="en-US" sz="1100" dirty="0" err="1">
                <a:solidFill>
                  <a:srgbClr val="434343"/>
                </a:solidFill>
                <a:latin typeface="Arial"/>
                <a:cs typeface="+mn-cs"/>
              </a:rPr>
              <a:t>BioRxiv</a:t>
            </a:r>
            <a:r>
              <a:rPr lang="en-US" sz="1100" dirty="0">
                <a:solidFill>
                  <a:srgbClr val="434343"/>
                </a:solidFill>
                <a:latin typeface="Arial"/>
              </a:rPr>
              <a:t> ; Ai et al. 2022, </a:t>
            </a:r>
            <a:r>
              <a:rPr lang="en-US" sz="1100" dirty="0" err="1">
                <a:solidFill>
                  <a:srgbClr val="434343"/>
                </a:solidFill>
                <a:latin typeface="Arial"/>
              </a:rPr>
              <a:t>BioRxiv</a:t>
            </a:r>
            <a:r>
              <a:rPr lang="en-US" sz="1100" dirty="0">
                <a:solidFill>
                  <a:srgbClr val="434343"/>
                </a:solidFill>
                <a:latin typeface="Arial"/>
              </a:rPr>
              <a:t>, 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pic>
        <p:nvPicPr>
          <p:cNvPr id="12" name="Picture 11" descr="Chart, scatter chart, box and whisker chart&#10;&#10;Description automatically generated">
            <a:extLst>
              <a:ext uri="{FF2B5EF4-FFF2-40B4-BE49-F238E27FC236}">
                <a16:creationId xmlns:a16="http://schemas.microsoft.com/office/drawing/2014/main" id="{8EDD5694-194B-894B-B7BD-C598BC32C6A7}"/>
              </a:ext>
            </a:extLst>
          </p:cNvPr>
          <p:cNvPicPr>
            <a:picLocks noChangeAspect="1"/>
          </p:cNvPicPr>
          <p:nvPr/>
        </p:nvPicPr>
        <p:blipFill rotWithShape="1">
          <a:blip r:embed="rId3"/>
          <a:srcRect b="49406"/>
          <a:stretch/>
        </p:blipFill>
        <p:spPr>
          <a:xfrm>
            <a:off x="4759153" y="1912632"/>
            <a:ext cx="4218809" cy="2409705"/>
          </a:xfrm>
          <a:prstGeom prst="rect">
            <a:avLst/>
          </a:prstGeom>
        </p:spPr>
      </p:pic>
      <p:sp>
        <p:nvSpPr>
          <p:cNvPr id="3" name="TextBox 2">
            <a:extLst>
              <a:ext uri="{FF2B5EF4-FFF2-40B4-BE49-F238E27FC236}">
                <a16:creationId xmlns:a16="http://schemas.microsoft.com/office/drawing/2014/main" id="{5FB5FD68-7B9B-5F47-805A-87959EA5D779}"/>
              </a:ext>
            </a:extLst>
          </p:cNvPr>
          <p:cNvSpPr txBox="1"/>
          <p:nvPr/>
        </p:nvSpPr>
        <p:spPr>
          <a:xfrm>
            <a:off x="536028" y="4845269"/>
            <a:ext cx="8372805" cy="1200329"/>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targeting mediated cellular toxicity is dependent on </a:t>
            </a:r>
            <a:r>
              <a:rPr lang="en-US" b="1" dirty="0">
                <a:latin typeface="Arial" panose="020B0604020202020204" pitchFamily="34" charset="0"/>
                <a:cs typeface="Arial" panose="020B0604020202020204" pitchFamily="34" charset="0"/>
              </a:rPr>
              <a:t>target abundance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mediated cellular toxicity is dependent on </a:t>
            </a:r>
            <a:r>
              <a:rPr lang="en-US" b="1" dirty="0">
                <a:latin typeface="Arial" panose="020B0604020202020204" pitchFamily="34" charset="0"/>
                <a:cs typeface="Arial" panose="020B0604020202020204" pitchFamily="34" charset="0"/>
              </a:rPr>
              <a:t>guide efficacy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mediated cellular toxicity is </a:t>
            </a:r>
            <a:r>
              <a:rPr lang="en-US" b="1" dirty="0">
                <a:latin typeface="Arial" panose="020B0604020202020204" pitchFamily="34" charset="0"/>
                <a:cs typeface="Arial" panose="020B0604020202020204" pitchFamily="34" charset="0"/>
              </a:rPr>
              <a:t>cell-type</a:t>
            </a:r>
            <a:r>
              <a:rPr lang="en-US" dirty="0">
                <a:latin typeface="Arial" panose="020B0604020202020204" pitchFamily="34" charset="0"/>
                <a:cs typeface="Arial" panose="020B0604020202020204" pitchFamily="34" charset="0"/>
              </a:rPr>
              <a:t> dependent</a:t>
            </a:r>
          </a:p>
          <a:p>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779771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Mining metagenomic sequence contigs for novel ortholog discovery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rPr>
              <a:t>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pic>
        <p:nvPicPr>
          <p:cNvPr id="8" name="Picture 7" descr="Diagram&#10;&#10;Description automatically generated">
            <a:extLst>
              <a:ext uri="{FF2B5EF4-FFF2-40B4-BE49-F238E27FC236}">
                <a16:creationId xmlns:a16="http://schemas.microsoft.com/office/drawing/2014/main" id="{E9E4CFD3-D7B6-CD42-847A-DD29096D0191}"/>
              </a:ext>
            </a:extLst>
          </p:cNvPr>
          <p:cNvPicPr>
            <a:picLocks noChangeAspect="1"/>
          </p:cNvPicPr>
          <p:nvPr/>
        </p:nvPicPr>
        <p:blipFill>
          <a:blip r:embed="rId2"/>
          <a:stretch>
            <a:fillRect/>
          </a:stretch>
        </p:blipFill>
        <p:spPr>
          <a:xfrm>
            <a:off x="1688547" y="960399"/>
            <a:ext cx="5997714" cy="4691282"/>
          </a:xfrm>
          <a:prstGeom prst="rect">
            <a:avLst/>
          </a:prstGeom>
        </p:spPr>
      </p:pic>
      <p:sp>
        <p:nvSpPr>
          <p:cNvPr id="10" name="Content Placeholder 2">
            <a:extLst>
              <a:ext uri="{FF2B5EF4-FFF2-40B4-BE49-F238E27FC236}">
                <a16:creationId xmlns:a16="http://schemas.microsoft.com/office/drawing/2014/main" id="{5AEC1C5C-2746-C840-AE76-534538ADFD4E}"/>
              </a:ext>
            </a:extLst>
          </p:cNvPr>
          <p:cNvSpPr txBox="1">
            <a:spLocks/>
          </p:cNvSpPr>
          <p:nvPr/>
        </p:nvSpPr>
        <p:spPr>
          <a:xfrm>
            <a:off x="559462" y="6232015"/>
            <a:ext cx="6385472" cy="2260953"/>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1600" dirty="0"/>
              <a:t>Discovery of 46 novel Cas13d orthologs (from 7 prior known ones)</a:t>
            </a:r>
          </a:p>
        </p:txBody>
      </p:sp>
    </p:spTree>
    <p:extLst>
      <p:ext uri="{BB962C8B-B14F-4D97-AF65-F5344CB8AC3E}">
        <p14:creationId xmlns:p14="http://schemas.microsoft.com/office/powerpoint/2010/main" val="1900651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Are there naturally occurring Cas13 orthologs with reduced cellular toxicity?</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13" name="Picture 12" descr="Chart&#10;&#10;Description automatically generated">
            <a:extLst>
              <a:ext uri="{FF2B5EF4-FFF2-40B4-BE49-F238E27FC236}">
                <a16:creationId xmlns:a16="http://schemas.microsoft.com/office/drawing/2014/main" id="{8741471C-DB6A-5743-B736-1A8D9FA796FF}"/>
              </a:ext>
            </a:extLst>
          </p:cNvPr>
          <p:cNvPicPr>
            <a:picLocks noChangeAspect="1"/>
          </p:cNvPicPr>
          <p:nvPr/>
        </p:nvPicPr>
        <p:blipFill>
          <a:blip r:embed="rId2"/>
          <a:stretch>
            <a:fillRect/>
          </a:stretch>
        </p:blipFill>
        <p:spPr>
          <a:xfrm>
            <a:off x="163218" y="1447641"/>
            <a:ext cx="4891632" cy="4363049"/>
          </a:xfrm>
          <a:prstGeom prst="rect">
            <a:avLst/>
          </a:prstGeom>
        </p:spPr>
      </p:pic>
      <p:pic>
        <p:nvPicPr>
          <p:cNvPr id="14" name="Picture 13" descr="Chart, scatter chart&#10;&#10;Description automatically generated">
            <a:extLst>
              <a:ext uri="{FF2B5EF4-FFF2-40B4-BE49-F238E27FC236}">
                <a16:creationId xmlns:a16="http://schemas.microsoft.com/office/drawing/2014/main" id="{F10898EF-6DF6-0F45-8B8A-419E3E380F83}"/>
              </a:ext>
            </a:extLst>
          </p:cNvPr>
          <p:cNvPicPr>
            <a:picLocks noChangeAspect="1"/>
          </p:cNvPicPr>
          <p:nvPr/>
        </p:nvPicPr>
        <p:blipFill>
          <a:blip r:embed="rId3"/>
          <a:stretch>
            <a:fillRect/>
          </a:stretch>
        </p:blipFill>
        <p:spPr>
          <a:xfrm>
            <a:off x="5322785" y="1481156"/>
            <a:ext cx="3440269" cy="4470557"/>
          </a:xfrm>
          <a:prstGeom prst="rect">
            <a:avLst/>
          </a:prstGeom>
        </p:spPr>
      </p:pic>
      <p:sp>
        <p:nvSpPr>
          <p:cNvPr id="15" name="Content Placeholder 2">
            <a:extLst>
              <a:ext uri="{FF2B5EF4-FFF2-40B4-BE49-F238E27FC236}">
                <a16:creationId xmlns:a16="http://schemas.microsoft.com/office/drawing/2014/main" id="{74581909-8822-AA41-A10C-7154747FD7BB}"/>
              </a:ext>
            </a:extLst>
          </p:cNvPr>
          <p:cNvSpPr txBox="1">
            <a:spLocks/>
          </p:cNvSpPr>
          <p:nvPr/>
        </p:nvSpPr>
        <p:spPr>
          <a:xfrm>
            <a:off x="1781459" y="1293691"/>
            <a:ext cx="1548571" cy="360254"/>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1600" dirty="0"/>
              <a:t>Efficiency test</a:t>
            </a:r>
          </a:p>
        </p:txBody>
      </p:sp>
      <p:sp>
        <p:nvSpPr>
          <p:cNvPr id="16" name="Content Placeholder 2">
            <a:extLst>
              <a:ext uri="{FF2B5EF4-FFF2-40B4-BE49-F238E27FC236}">
                <a16:creationId xmlns:a16="http://schemas.microsoft.com/office/drawing/2014/main" id="{02FC0932-8F70-614C-B600-54CBC577649D}"/>
              </a:ext>
            </a:extLst>
          </p:cNvPr>
          <p:cNvSpPr txBox="1">
            <a:spLocks/>
          </p:cNvSpPr>
          <p:nvPr/>
        </p:nvSpPr>
        <p:spPr>
          <a:xfrm>
            <a:off x="6206128" y="1243698"/>
            <a:ext cx="3089549" cy="360254"/>
          </a:xfrm>
          <a:prstGeom prst="rect">
            <a:avLst/>
          </a:prstGeom>
        </p:spPr>
        <p:txBody>
          <a:bodyPr vert="horz" lIns="0" tIns="45720" rIns="0" bIns="45720" rtlCol="0">
            <a:noAutofit/>
          </a:bodyPr>
          <a:lstStyle>
            <a:lvl1pPr marL="342900" indent="-342900" algn="l" defTabSz="457200" rtl="0" eaLnBrk="1" fontAlgn="base" hangingPunct="1">
              <a:spcBef>
                <a:spcPct val="20000"/>
              </a:spcBef>
              <a:spcAft>
                <a:spcPct val="0"/>
              </a:spcAft>
              <a:buClr>
                <a:schemeClr val="bg2"/>
              </a:buClr>
              <a:buFont typeface="Wingdings" charset="0"/>
              <a:defRPr kern="1200" spc="20">
                <a:solidFill>
                  <a:schemeClr val="tx1"/>
                </a:solidFill>
                <a:latin typeface="Arial"/>
                <a:ea typeface="ＭＳ Ｐゴシック" charset="0"/>
                <a:cs typeface="ＭＳ Ｐゴシック" charset="0"/>
              </a:defRPr>
            </a:lvl1pPr>
            <a:lvl2pPr marL="288925" indent="-288925" algn="l" defTabSz="457200" rtl="0" eaLnBrk="1" fontAlgn="base" hangingPunct="1">
              <a:spcBef>
                <a:spcPct val="20000"/>
              </a:spcBef>
              <a:spcAft>
                <a:spcPct val="0"/>
              </a:spcAft>
              <a:buClr>
                <a:schemeClr val="bg2"/>
              </a:buClr>
              <a:buFont typeface="Wingdings" charset="0"/>
              <a:buChar char="§"/>
              <a:defRPr kern="1200">
                <a:solidFill>
                  <a:srgbClr val="595959"/>
                </a:solidFill>
                <a:latin typeface="Arial"/>
                <a:ea typeface="ＭＳ Ｐゴシック" charset="0"/>
                <a:cs typeface="+mn-cs"/>
              </a:defRPr>
            </a:lvl2pPr>
            <a:lvl3pPr marL="569913" indent="-225425" algn="l" defTabSz="457200" rtl="0" eaLnBrk="1" fontAlgn="base" hangingPunct="1">
              <a:spcBef>
                <a:spcPct val="20000"/>
              </a:spcBef>
              <a:spcAft>
                <a:spcPct val="0"/>
              </a:spcAft>
              <a:buClr>
                <a:schemeClr val="bg2"/>
              </a:buClr>
              <a:buSzPct val="102000"/>
              <a:buFont typeface="Source Sans Pro" charset="0"/>
              <a:buChar char="›"/>
              <a:defRPr kern="1200">
                <a:solidFill>
                  <a:srgbClr val="595959"/>
                </a:solidFill>
                <a:latin typeface="Arial"/>
                <a:ea typeface="ＭＳ Ｐゴシック" charset="0"/>
                <a:cs typeface="+mn-cs"/>
              </a:defRPr>
            </a:lvl3pPr>
            <a:lvl4pPr marL="914400" indent="-227013" algn="l" defTabSz="457200" rtl="0" eaLnBrk="1" fontAlgn="base" hangingPunct="1">
              <a:spcBef>
                <a:spcPct val="20000"/>
              </a:spcBef>
              <a:spcAft>
                <a:spcPct val="0"/>
              </a:spcAft>
              <a:buClr>
                <a:schemeClr val="bg2"/>
              </a:buClr>
              <a:buFont typeface="Arial" charset="0"/>
              <a:buChar char="•"/>
              <a:defRPr kern="1200">
                <a:solidFill>
                  <a:srgbClr val="595959"/>
                </a:solidFill>
                <a:latin typeface="Arial"/>
                <a:ea typeface="ＭＳ Ｐゴシック" charset="0"/>
                <a:cs typeface="+mn-cs"/>
              </a:defRPr>
            </a:lvl4pPr>
            <a:lvl5pPr marL="1258888" indent="-227013" algn="l" defTabSz="457200" rtl="0" eaLnBrk="1" fontAlgn="base" hangingPunct="1">
              <a:spcBef>
                <a:spcPct val="20000"/>
              </a:spcBef>
              <a:spcAft>
                <a:spcPct val="0"/>
              </a:spcAft>
              <a:buClr>
                <a:schemeClr val="bg2"/>
              </a:buClr>
              <a:buFont typeface="Source Sans Pro" charset="0"/>
              <a:buChar char="–"/>
              <a:defRPr kern="1200">
                <a:solidFill>
                  <a:srgbClr val="595959"/>
                </a:solidFill>
                <a:latin typeface="Arial"/>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buNone/>
            </a:pPr>
            <a:r>
              <a:rPr lang="en-US" sz="1600" dirty="0"/>
              <a:t>Cytotoxicity in </a:t>
            </a:r>
            <a:r>
              <a:rPr lang="en-US" sz="1600" dirty="0" err="1"/>
              <a:t>hESC</a:t>
            </a:r>
            <a:r>
              <a:rPr lang="en-US" sz="1600" dirty="0"/>
              <a:t> (H1)</a:t>
            </a:r>
          </a:p>
        </p:txBody>
      </p:sp>
    </p:spTree>
    <p:extLst>
      <p:ext uri="{BB962C8B-B14F-4D97-AF65-F5344CB8AC3E}">
        <p14:creationId xmlns:p14="http://schemas.microsoft.com/office/powerpoint/2010/main" val="296250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2. Solving context-dependent Cas13 cellular toxicity and collateral RNA cleavage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rPr>
              <a:t>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pic>
        <p:nvPicPr>
          <p:cNvPr id="4" name="Picture 3">
            <a:extLst>
              <a:ext uri="{FF2B5EF4-FFF2-40B4-BE49-F238E27FC236}">
                <a16:creationId xmlns:a16="http://schemas.microsoft.com/office/drawing/2014/main" id="{71B376F6-7437-644C-959C-F8FD69BB7628}"/>
              </a:ext>
            </a:extLst>
          </p:cNvPr>
          <p:cNvPicPr>
            <a:picLocks noChangeAspect="1"/>
          </p:cNvPicPr>
          <p:nvPr/>
        </p:nvPicPr>
        <p:blipFill rotWithShape="1">
          <a:blip r:embed="rId2"/>
          <a:srcRect t="50000"/>
          <a:stretch/>
        </p:blipFill>
        <p:spPr>
          <a:xfrm>
            <a:off x="54864" y="1947353"/>
            <a:ext cx="8924544" cy="3037998"/>
          </a:xfrm>
          <a:prstGeom prst="rect">
            <a:avLst/>
          </a:prstGeom>
        </p:spPr>
      </p:pic>
    </p:spTree>
    <p:extLst>
      <p:ext uri="{BB962C8B-B14F-4D97-AF65-F5344CB8AC3E}">
        <p14:creationId xmlns:p14="http://schemas.microsoft.com/office/powerpoint/2010/main" val="1307631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2. Solving context-dependent Cas13 cellular toxicity and collateral RNA cleavage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rPr>
              <a:t>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pic>
        <p:nvPicPr>
          <p:cNvPr id="8" name="Picture 7" descr="A picture containing diagram&#10;&#10;Description automatically generated">
            <a:extLst>
              <a:ext uri="{FF2B5EF4-FFF2-40B4-BE49-F238E27FC236}">
                <a16:creationId xmlns:a16="http://schemas.microsoft.com/office/drawing/2014/main" id="{BED382E0-8216-B349-9895-A106E1886845}"/>
              </a:ext>
            </a:extLst>
          </p:cNvPr>
          <p:cNvPicPr>
            <a:picLocks noChangeAspect="1"/>
          </p:cNvPicPr>
          <p:nvPr/>
        </p:nvPicPr>
        <p:blipFill rotWithShape="1">
          <a:blip r:embed="rId2">
            <a:extLst>
              <a:ext uri="{28A0092B-C50C-407E-A947-70E740481C1C}">
                <a14:useLocalDpi xmlns:a14="http://schemas.microsoft.com/office/drawing/2010/main" val="0"/>
              </a:ext>
            </a:extLst>
          </a:blip>
          <a:srcRect r="83721"/>
          <a:stretch/>
        </p:blipFill>
        <p:spPr>
          <a:xfrm>
            <a:off x="277570" y="1895231"/>
            <a:ext cx="1715260" cy="3150844"/>
          </a:xfrm>
          <a:prstGeom prst="rect">
            <a:avLst/>
          </a:prstGeom>
        </p:spPr>
      </p:pic>
      <p:pic>
        <p:nvPicPr>
          <p:cNvPr id="10" name="Picture 9" descr="Chart, bar chart, histogram&#10;&#10;Description automatically generated">
            <a:extLst>
              <a:ext uri="{FF2B5EF4-FFF2-40B4-BE49-F238E27FC236}">
                <a16:creationId xmlns:a16="http://schemas.microsoft.com/office/drawing/2014/main" id="{E5B62D3A-05F7-114D-9D16-24F1C495E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897" y="1993343"/>
            <a:ext cx="2017176" cy="3052732"/>
          </a:xfrm>
          <a:prstGeom prst="rect">
            <a:avLst/>
          </a:prstGeom>
        </p:spPr>
      </p:pic>
      <p:pic>
        <p:nvPicPr>
          <p:cNvPr id="13" name="Picture 12" descr="A picture containing diagram&#10;&#10;Description automatically generated">
            <a:extLst>
              <a:ext uri="{FF2B5EF4-FFF2-40B4-BE49-F238E27FC236}">
                <a16:creationId xmlns:a16="http://schemas.microsoft.com/office/drawing/2014/main" id="{5E8EB7AC-6BBF-2341-9A47-790EF98BDE54}"/>
              </a:ext>
            </a:extLst>
          </p:cNvPr>
          <p:cNvPicPr>
            <a:picLocks noChangeAspect="1"/>
          </p:cNvPicPr>
          <p:nvPr/>
        </p:nvPicPr>
        <p:blipFill rotWithShape="1">
          <a:blip r:embed="rId2">
            <a:extLst>
              <a:ext uri="{28A0092B-C50C-407E-A947-70E740481C1C}">
                <a14:useLocalDpi xmlns:a14="http://schemas.microsoft.com/office/drawing/2010/main" val="0"/>
              </a:ext>
            </a:extLst>
          </a:blip>
          <a:srcRect l="43816" r="42728"/>
          <a:stretch/>
        </p:blipFill>
        <p:spPr>
          <a:xfrm>
            <a:off x="2439483" y="1895231"/>
            <a:ext cx="1417912" cy="3150845"/>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88541A9B-F560-2044-9D6F-992D4185B4E9}"/>
              </a:ext>
            </a:extLst>
          </p:cNvPr>
          <p:cNvPicPr>
            <a:picLocks noChangeAspect="1"/>
          </p:cNvPicPr>
          <p:nvPr/>
        </p:nvPicPr>
        <p:blipFill rotWithShape="1">
          <a:blip r:embed="rId2">
            <a:extLst>
              <a:ext uri="{28A0092B-C50C-407E-A947-70E740481C1C}">
                <a14:useLocalDpi xmlns:a14="http://schemas.microsoft.com/office/drawing/2010/main" val="0"/>
              </a:ext>
            </a:extLst>
          </a:blip>
          <a:srcRect l="71080" r="15557"/>
          <a:stretch/>
        </p:blipFill>
        <p:spPr>
          <a:xfrm>
            <a:off x="4487117" y="1895231"/>
            <a:ext cx="1408058" cy="3150844"/>
          </a:xfrm>
          <a:prstGeom prst="rect">
            <a:avLst/>
          </a:prstGeom>
        </p:spPr>
      </p:pic>
    </p:spTree>
    <p:extLst>
      <p:ext uri="{BB962C8B-B14F-4D97-AF65-F5344CB8AC3E}">
        <p14:creationId xmlns:p14="http://schemas.microsoft.com/office/powerpoint/2010/main" val="1724842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2. Solving context-dependent Cas13 cellular toxicity and collateral RNA cleavage </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rPr>
              <a:t>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sp>
        <p:nvSpPr>
          <p:cNvPr id="3" name="TextBox 2">
            <a:extLst>
              <a:ext uri="{FF2B5EF4-FFF2-40B4-BE49-F238E27FC236}">
                <a16:creationId xmlns:a16="http://schemas.microsoft.com/office/drawing/2014/main" id="{5FB5FD68-7B9B-5F47-805A-87959EA5D779}"/>
              </a:ext>
            </a:extLst>
          </p:cNvPr>
          <p:cNvSpPr txBox="1"/>
          <p:nvPr/>
        </p:nvSpPr>
        <p:spPr>
          <a:xfrm>
            <a:off x="536028" y="4845269"/>
            <a:ext cx="8372805" cy="1200329"/>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targeting mediated cellular toxicity is dependent on </a:t>
            </a:r>
            <a:r>
              <a:rPr lang="en-US" b="1" dirty="0">
                <a:latin typeface="Arial" panose="020B0604020202020204" pitchFamily="34" charset="0"/>
                <a:cs typeface="Arial" panose="020B0604020202020204" pitchFamily="34" charset="0"/>
              </a:rPr>
              <a:t>target abundance</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mediated cellular toxicity is dependent on </a:t>
            </a:r>
            <a:r>
              <a:rPr lang="en-US" b="1" dirty="0">
                <a:latin typeface="Arial" panose="020B0604020202020204" pitchFamily="34" charset="0"/>
                <a:cs typeface="Arial" panose="020B0604020202020204" pitchFamily="34" charset="0"/>
              </a:rPr>
              <a:t>guide efficacy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Cas13 mediated cellular toxicity is </a:t>
            </a:r>
            <a:r>
              <a:rPr lang="en-US" b="1" dirty="0">
                <a:latin typeface="Arial" panose="020B0604020202020204" pitchFamily="34" charset="0"/>
                <a:cs typeface="Arial" panose="020B0604020202020204" pitchFamily="34" charset="0"/>
              </a:rPr>
              <a:t>cell-type</a:t>
            </a:r>
            <a:r>
              <a:rPr lang="en-US" dirty="0">
                <a:latin typeface="Arial" panose="020B0604020202020204" pitchFamily="34" charset="0"/>
                <a:cs typeface="Arial" panose="020B0604020202020204" pitchFamily="34" charset="0"/>
              </a:rPr>
              <a:t> dependent</a:t>
            </a:r>
          </a:p>
          <a:p>
            <a:r>
              <a:rPr lang="en-US" dirty="0">
                <a:latin typeface="Arial" panose="020B0604020202020204" pitchFamily="34" charset="0"/>
                <a:cs typeface="Arial" panose="020B0604020202020204" pitchFamily="34" charset="0"/>
              </a:rPr>
              <a:t> </a:t>
            </a:r>
          </a:p>
        </p:txBody>
      </p:sp>
      <p:pic>
        <p:nvPicPr>
          <p:cNvPr id="8" name="Picture 7" descr="Chart&#10;&#10;Description automatically generated">
            <a:extLst>
              <a:ext uri="{FF2B5EF4-FFF2-40B4-BE49-F238E27FC236}">
                <a16:creationId xmlns:a16="http://schemas.microsoft.com/office/drawing/2014/main" id="{77B91A65-A07A-C542-BA4A-4E51460CB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96" y="1779904"/>
            <a:ext cx="8900608" cy="4032867"/>
          </a:xfrm>
          <a:prstGeom prst="rect">
            <a:avLst/>
          </a:prstGeom>
        </p:spPr>
      </p:pic>
    </p:spTree>
    <p:extLst>
      <p:ext uri="{BB962C8B-B14F-4D97-AF65-F5344CB8AC3E}">
        <p14:creationId xmlns:p14="http://schemas.microsoft.com/office/powerpoint/2010/main" val="1798260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Arial" panose="020B0604020202020204" pitchFamily="34" charset="0"/>
                <a:cs typeface="Arial" panose="020B0604020202020204" pitchFamily="34" charset="0"/>
              </a:rPr>
              <a:t>Summary – Comprehensive solution to efficient RNA targeting</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241E58-936C-784F-9B0E-2D7302BB3AA2}"/>
              </a:ext>
            </a:extLst>
          </p:cNvPr>
          <p:cNvSpPr/>
          <p:nvPr/>
        </p:nvSpPr>
        <p:spPr>
          <a:xfrm>
            <a:off x="3804748" y="6517453"/>
            <a:ext cx="5255172" cy="261610"/>
          </a:xfrm>
          <a:prstGeom prst="rect">
            <a:avLst/>
          </a:prstGeom>
        </p:spPr>
        <p:txBody>
          <a:bodyPr wrap="square">
            <a:spAutoFit/>
          </a:bodyPr>
          <a:lstStyle/>
          <a:p>
            <a:pPr marL="0" lvl="1" algn="r">
              <a:spcBef>
                <a:spcPct val="20000"/>
              </a:spcBef>
              <a:buClr>
                <a:schemeClr val="bg2"/>
              </a:buClr>
            </a:pPr>
            <a:r>
              <a:rPr lang="en-US" sz="1100" dirty="0">
                <a:solidFill>
                  <a:srgbClr val="434343"/>
                </a:solidFill>
                <a:latin typeface="Arial"/>
                <a:cs typeface="+mn-cs"/>
              </a:rPr>
              <a:t>Shi et al. 2021, </a:t>
            </a:r>
            <a:r>
              <a:rPr lang="en-US" sz="1100" dirty="0" err="1">
                <a:solidFill>
                  <a:srgbClr val="434343"/>
                </a:solidFill>
                <a:latin typeface="Arial"/>
                <a:cs typeface="+mn-cs"/>
              </a:rPr>
              <a:t>BioRxiv</a:t>
            </a:r>
            <a:r>
              <a:rPr lang="en-US" sz="1100" dirty="0">
                <a:solidFill>
                  <a:srgbClr val="434343"/>
                </a:solidFill>
                <a:latin typeface="Arial"/>
              </a:rPr>
              <a:t> ; Ai et al. 2022, </a:t>
            </a:r>
            <a:r>
              <a:rPr lang="en-US" sz="1100" dirty="0" err="1">
                <a:solidFill>
                  <a:srgbClr val="434343"/>
                </a:solidFill>
                <a:latin typeface="Arial"/>
              </a:rPr>
              <a:t>BioRxiv</a:t>
            </a:r>
            <a:r>
              <a:rPr lang="en-US" sz="1100" dirty="0">
                <a:solidFill>
                  <a:srgbClr val="434343"/>
                </a:solidFill>
                <a:latin typeface="Arial"/>
              </a:rPr>
              <a:t>, Wei et al, 2022, </a:t>
            </a:r>
            <a:r>
              <a:rPr lang="en-US" sz="1100" dirty="0" err="1">
                <a:solidFill>
                  <a:srgbClr val="434343"/>
                </a:solidFill>
                <a:latin typeface="Arial"/>
              </a:rPr>
              <a:t>BioRxiv</a:t>
            </a:r>
            <a:endParaRPr lang="en-US" sz="1100" dirty="0">
              <a:solidFill>
                <a:srgbClr val="434343"/>
              </a:solidFill>
              <a:latin typeface="Arial"/>
              <a:cs typeface="+mn-cs"/>
            </a:endParaRPr>
          </a:p>
        </p:txBody>
      </p:sp>
      <p:sp>
        <p:nvSpPr>
          <p:cNvPr id="3" name="TextBox 2">
            <a:extLst>
              <a:ext uri="{FF2B5EF4-FFF2-40B4-BE49-F238E27FC236}">
                <a16:creationId xmlns:a16="http://schemas.microsoft.com/office/drawing/2014/main" id="{5FB5FD68-7B9B-5F47-805A-87959EA5D779}"/>
              </a:ext>
            </a:extLst>
          </p:cNvPr>
          <p:cNvSpPr txBox="1"/>
          <p:nvPr/>
        </p:nvSpPr>
        <p:spPr>
          <a:xfrm>
            <a:off x="203829" y="1554730"/>
            <a:ext cx="8533771" cy="4339650"/>
          </a:xfrm>
          <a:prstGeom prst="rect">
            <a:avLst/>
          </a:prstGeom>
          <a:noFill/>
        </p:spPr>
        <p:txBody>
          <a:bodyPr wrap="square" rtlCol="0">
            <a:spAutoFit/>
          </a:bodyPr>
          <a:lstStyle/>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Large scale dataset of more than 100,000 </a:t>
            </a:r>
            <a:r>
              <a:rPr lang="en-US" sz="2000" dirty="0" err="1">
                <a:latin typeface="Arial" panose="020B0604020202020204" pitchFamily="34" charset="0"/>
                <a:cs typeface="Arial" panose="020B0604020202020204" pitchFamily="34" charset="0"/>
              </a:rPr>
              <a:t>CasRx</a:t>
            </a:r>
            <a:r>
              <a:rPr lang="en-US" sz="2000" dirty="0">
                <a:latin typeface="Arial" panose="020B0604020202020204" pitchFamily="34" charset="0"/>
                <a:cs typeface="Arial" panose="020B0604020202020204" pitchFamily="34" charset="0"/>
              </a:rPr>
              <a:t> guides forms the basis of a highly robust CNN model. – </a:t>
            </a:r>
            <a:r>
              <a:rPr lang="en-US" sz="2000" b="1" dirty="0">
                <a:latin typeface="Arial" panose="020B0604020202020204" pitchFamily="34" charset="0"/>
                <a:cs typeface="Arial" panose="020B0604020202020204" pitchFamily="34" charset="0"/>
              </a:rPr>
              <a:t>Efficiency, consistency</a:t>
            </a:r>
          </a:p>
          <a:p>
            <a:pPr marL="800100" lvl="1"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0" lvl="1"/>
            <a:endParaRPr lang="en-US" sz="20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Model performance is preserved across genes, cell types, screen readout modalities, and different Cas13d orthologs. </a:t>
            </a:r>
            <a:r>
              <a:rPr lang="en-US" sz="2000" b="1" dirty="0">
                <a:latin typeface="Arial" panose="020B0604020202020204" pitchFamily="34" charset="0"/>
                <a:cs typeface="Arial" panose="020B0604020202020204" pitchFamily="34" charset="0"/>
              </a:rPr>
              <a:t>- Consistency</a:t>
            </a:r>
          </a:p>
          <a:p>
            <a:pPr marL="800100" lvl="1"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DjCas13d, a novel Cas13d ortholog, is a low cellular toxicity, high specificity and compact enzyme for efficient RNA targeting in sensitive cells – </a:t>
            </a:r>
            <a:r>
              <a:rPr lang="en-US" sz="2000" b="1" dirty="0">
                <a:latin typeface="Arial" panose="020B0604020202020204" pitchFamily="34" charset="0"/>
                <a:cs typeface="Arial" panose="020B0604020202020204" pitchFamily="34" charset="0"/>
              </a:rPr>
              <a:t>Specificity, low toxicity, size</a:t>
            </a:r>
          </a:p>
          <a:p>
            <a:pPr marL="800100" lvl="1"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Freely available at </a:t>
            </a:r>
            <a:r>
              <a:rPr lang="en-US" sz="2000" b="1" dirty="0" err="1">
                <a:latin typeface="Arial" panose="020B0604020202020204" pitchFamily="34" charset="0"/>
                <a:cs typeface="Arial" panose="020B0604020202020204" pitchFamily="34" charset="0"/>
              </a:rPr>
              <a:t>rnatargeting.org</a:t>
            </a:r>
            <a:endParaRPr lang="en-US" sz="2000" b="1" dirty="0"/>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6545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2878" y="136275"/>
            <a:ext cx="9068508" cy="461665"/>
          </a:xfrm>
          <a:prstGeom prst="rect">
            <a:avLst/>
          </a:prstGeom>
          <a:noFill/>
        </p:spPr>
        <p:txBody>
          <a:bodyPr wrap="none" rtlCol="0">
            <a:spAutoFit/>
          </a:bodyPr>
          <a:lstStyle/>
          <a:p>
            <a:r>
              <a:rPr lang="en-US" sz="2400" dirty="0">
                <a:solidFill>
                  <a:srgbClr val="000000"/>
                </a:solidFill>
                <a:latin typeface="Helvetica "/>
                <a:cs typeface="Helvetica "/>
              </a:rPr>
              <a:t>Opportunities of transcript targeting: dose control and reversibility</a:t>
            </a:r>
          </a:p>
        </p:txBody>
      </p:sp>
      <p:sp>
        <p:nvSpPr>
          <p:cNvPr id="4" name="TextBox 3"/>
          <p:cNvSpPr txBox="1"/>
          <p:nvPr/>
        </p:nvSpPr>
        <p:spPr>
          <a:xfrm>
            <a:off x="679202" y="6056501"/>
            <a:ext cx="8020144" cy="369332"/>
          </a:xfrm>
          <a:prstGeom prst="rect">
            <a:avLst/>
          </a:prstGeom>
          <a:noFill/>
        </p:spPr>
        <p:txBody>
          <a:bodyPr wrap="none" rtlCol="0">
            <a:spAutoFit/>
          </a:bodyPr>
          <a:lstStyle/>
          <a:p>
            <a:r>
              <a:rPr lang="en-US" b="1" dirty="0">
                <a:solidFill>
                  <a:srgbClr val="000000"/>
                </a:solidFill>
                <a:latin typeface="Helvetica "/>
                <a:cs typeface="Helvetica "/>
              </a:rPr>
              <a:t>Linking transcript dose and timing to signaling events and phenotypes </a:t>
            </a:r>
          </a:p>
        </p:txBody>
      </p:sp>
      <p:pic>
        <p:nvPicPr>
          <p:cNvPr id="7" name="Picture 6"/>
          <p:cNvPicPr>
            <a:picLocks noChangeAspect="1"/>
          </p:cNvPicPr>
          <p:nvPr/>
        </p:nvPicPr>
        <p:blipFill rotWithShape="1">
          <a:blip r:embed="rId3"/>
          <a:srcRect l="1" t="50058" r="-1483" b="-1392"/>
          <a:stretch/>
        </p:blipFill>
        <p:spPr>
          <a:xfrm>
            <a:off x="364998" y="1249092"/>
            <a:ext cx="4617411" cy="2208328"/>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235" t="20669" r="2475" b="2886"/>
          <a:stretch/>
        </p:blipFill>
        <p:spPr>
          <a:xfrm>
            <a:off x="376874" y="3569651"/>
            <a:ext cx="2930801" cy="2227286"/>
          </a:xfrm>
          <a:prstGeom prst="rect">
            <a:avLst/>
          </a:prstGeom>
        </p:spPr>
      </p:pic>
      <p:sp>
        <p:nvSpPr>
          <p:cNvPr id="8" name="Rectangle 7"/>
          <p:cNvSpPr/>
          <p:nvPr/>
        </p:nvSpPr>
        <p:spPr>
          <a:xfrm>
            <a:off x="333292" y="1036067"/>
            <a:ext cx="259215" cy="3785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1509059" y="1005840"/>
            <a:ext cx="285136" cy="34412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5"/>
          <a:srcRect l="74029"/>
          <a:stretch/>
        </p:blipFill>
        <p:spPr>
          <a:xfrm>
            <a:off x="3402317" y="3097417"/>
            <a:ext cx="1536646" cy="2806239"/>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17073" t="3769" r="48950" b="79418"/>
          <a:stretch/>
        </p:blipFill>
        <p:spPr>
          <a:xfrm>
            <a:off x="2151189" y="3956171"/>
            <a:ext cx="1045028" cy="489858"/>
          </a:xfrm>
          <a:prstGeom prst="rect">
            <a:avLst/>
          </a:prstGeom>
        </p:spPr>
      </p:pic>
      <p:sp>
        <p:nvSpPr>
          <p:cNvPr id="16" name="TextBox 15"/>
          <p:cNvSpPr txBox="1"/>
          <p:nvPr/>
        </p:nvSpPr>
        <p:spPr>
          <a:xfrm>
            <a:off x="4892635" y="6564732"/>
            <a:ext cx="4251366" cy="276999"/>
          </a:xfrm>
          <a:prstGeom prst="rect">
            <a:avLst/>
          </a:prstGeom>
          <a:noFill/>
        </p:spPr>
        <p:txBody>
          <a:bodyPr wrap="square" rtlCol="0">
            <a:spAutoFit/>
          </a:bodyPr>
          <a:lstStyle/>
          <a:p>
            <a:pPr algn="r"/>
            <a:r>
              <a:rPr lang="en-US" sz="1200" i="1" dirty="0">
                <a:solidFill>
                  <a:schemeClr val="tx1">
                    <a:lumMod val="65000"/>
                    <a:lumOff val="35000"/>
                  </a:schemeClr>
                </a:solidFill>
                <a:latin typeface="Helvetica" charset="0"/>
                <a:ea typeface="Helvetica" charset="0"/>
                <a:cs typeface="Helvetica" charset="0"/>
              </a:rPr>
              <a:t>Zhang*, </a:t>
            </a:r>
            <a:r>
              <a:rPr lang="en-US" sz="1200" i="1" dirty="0" err="1">
                <a:solidFill>
                  <a:schemeClr val="tx1">
                    <a:lumMod val="65000"/>
                    <a:lumOff val="35000"/>
                  </a:schemeClr>
                </a:solidFill>
                <a:latin typeface="Helvetica" charset="0"/>
                <a:ea typeface="Helvetica" charset="0"/>
                <a:cs typeface="Helvetica" charset="0"/>
              </a:rPr>
              <a:t>Konermann</a:t>
            </a:r>
            <a:r>
              <a:rPr lang="en-US" sz="1200" i="1" dirty="0">
                <a:solidFill>
                  <a:schemeClr val="tx1">
                    <a:lumMod val="65000"/>
                    <a:lumOff val="35000"/>
                  </a:schemeClr>
                </a:solidFill>
                <a:latin typeface="Helvetica" charset="0"/>
                <a:ea typeface="Helvetica" charset="0"/>
                <a:cs typeface="Helvetica" charset="0"/>
              </a:rPr>
              <a:t>* et al. Cell 2018 and unpublished data</a:t>
            </a:r>
          </a:p>
        </p:txBody>
      </p:sp>
      <p:pic>
        <p:nvPicPr>
          <p:cNvPr id="18" name="Picture 17"/>
          <p:cNvPicPr>
            <a:picLocks noChangeAspect="1"/>
          </p:cNvPicPr>
          <p:nvPr/>
        </p:nvPicPr>
        <p:blipFill rotWithShape="1">
          <a:blip r:embed="rId6"/>
          <a:srcRect t="13520"/>
          <a:stretch/>
        </p:blipFill>
        <p:spPr>
          <a:xfrm>
            <a:off x="5171147" y="3437791"/>
            <a:ext cx="3745970" cy="2290063"/>
          </a:xfrm>
          <a:prstGeom prst="rect">
            <a:avLst/>
          </a:prstGeom>
        </p:spPr>
      </p:pic>
      <p:grpSp>
        <p:nvGrpSpPr>
          <p:cNvPr id="59" name="Group 58">
            <a:extLst>
              <a:ext uri="{FF2B5EF4-FFF2-40B4-BE49-F238E27FC236}">
                <a16:creationId xmlns:a16="http://schemas.microsoft.com/office/drawing/2014/main" id="{B3064386-9441-6B48-A3AA-33BD60C217EB}"/>
              </a:ext>
            </a:extLst>
          </p:cNvPr>
          <p:cNvGrpSpPr/>
          <p:nvPr/>
        </p:nvGrpSpPr>
        <p:grpSpPr>
          <a:xfrm>
            <a:off x="5501947" y="2674448"/>
            <a:ext cx="2987257" cy="422969"/>
            <a:chOff x="3201546" y="3799606"/>
            <a:chExt cx="6583014" cy="932098"/>
          </a:xfrm>
        </p:grpSpPr>
        <p:sp>
          <p:nvSpPr>
            <p:cNvPr id="60" name="Arrow: Right 1326">
              <a:extLst>
                <a:ext uri="{FF2B5EF4-FFF2-40B4-BE49-F238E27FC236}">
                  <a16:creationId xmlns:a16="http://schemas.microsoft.com/office/drawing/2014/main" id="{AF5BAC11-809F-4440-B86A-CCC352E7EE57}"/>
                </a:ext>
              </a:extLst>
            </p:cNvPr>
            <p:cNvSpPr/>
            <p:nvPr/>
          </p:nvSpPr>
          <p:spPr>
            <a:xfrm rot="10800000">
              <a:off x="4982394" y="4200754"/>
              <a:ext cx="662988" cy="509185"/>
            </a:xfrm>
            <a:prstGeom prst="rightArrow">
              <a:avLst>
                <a:gd name="adj1" fmla="val 50000"/>
                <a:gd name="adj2" fmla="val 61129"/>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wrap="none" rtlCol="0" anchor="ctr">
              <a:noAutofit/>
            </a:bodyPr>
            <a:lstStyle/>
            <a:p>
              <a:pPr algn="ctr"/>
              <a:endParaRPr lang="en-US" sz="500" dirty="0">
                <a:noFill/>
                <a:ea typeface="Yu Gothic UI" panose="020B0500000000000000" pitchFamily="34" charset="-128"/>
              </a:endParaRPr>
            </a:p>
          </p:txBody>
        </p:sp>
        <p:sp>
          <p:nvSpPr>
            <p:cNvPr id="61" name="TextBox 60">
              <a:extLst>
                <a:ext uri="{FF2B5EF4-FFF2-40B4-BE49-F238E27FC236}">
                  <a16:creationId xmlns:a16="http://schemas.microsoft.com/office/drawing/2014/main" id="{32D55585-3C33-1C40-9DD7-E65693AD16E6}"/>
                </a:ext>
              </a:extLst>
            </p:cNvPr>
            <p:cNvSpPr txBox="1"/>
            <p:nvPr/>
          </p:nvSpPr>
          <p:spPr>
            <a:xfrm>
              <a:off x="5029435" y="4275525"/>
              <a:ext cx="810087" cy="403428"/>
            </a:xfrm>
            <a:prstGeom prst="rect">
              <a:avLst/>
            </a:prstGeom>
            <a:noFill/>
            <a:ln w="12700">
              <a:noFill/>
            </a:ln>
          </p:spPr>
          <p:txBody>
            <a:bodyPr wrap="square" rtlCol="0">
              <a:spAutoFit/>
            </a:bodyPr>
            <a:lstStyle/>
            <a:p>
              <a:r>
                <a:rPr lang="en-US" sz="500" dirty="0">
                  <a:solidFill>
                    <a:schemeClr val="bg1"/>
                  </a:solidFill>
                  <a:latin typeface="Helvetica" charset="0"/>
                  <a:ea typeface="Helvetica" charset="0"/>
                  <a:cs typeface="Helvetica" charset="0"/>
                </a:rPr>
                <a:t>TRE</a:t>
              </a:r>
            </a:p>
          </p:txBody>
        </p:sp>
        <p:sp>
          <p:nvSpPr>
            <p:cNvPr id="62" name="Rectangle: Rounded Corners 327">
              <a:extLst>
                <a:ext uri="{FF2B5EF4-FFF2-40B4-BE49-F238E27FC236}">
                  <a16:creationId xmlns:a16="http://schemas.microsoft.com/office/drawing/2014/main" id="{B7D65727-E0E8-B941-9842-464EAA9A8E87}"/>
                </a:ext>
              </a:extLst>
            </p:cNvPr>
            <p:cNvSpPr/>
            <p:nvPr/>
          </p:nvSpPr>
          <p:spPr>
            <a:xfrm>
              <a:off x="7708280" y="4310692"/>
              <a:ext cx="774243" cy="290553"/>
            </a:xfrm>
            <a:prstGeom prst="roundRect">
              <a:avLst>
                <a:gd name="adj" fmla="val 34840"/>
              </a:avLst>
            </a:prstGeom>
            <a:solidFill>
              <a:srgbClr val="FF5243"/>
            </a:solidFill>
            <a:ln w="12700">
              <a:solidFill>
                <a:srgbClr val="CC01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
                  <a:solidFill>
                    <a:schemeClr val="tx1"/>
                  </a:solidFill>
                  <a:latin typeface="Helvetica" charset="0"/>
                  <a:ea typeface="Helvetica" charset="0"/>
                  <a:cs typeface="Helvetica" charset="0"/>
                </a:rPr>
                <a:t>rtTA</a:t>
              </a:r>
              <a:endParaRPr lang="en-US" sz="400" dirty="0">
                <a:solidFill>
                  <a:schemeClr val="tx1"/>
                </a:solidFill>
                <a:latin typeface="Helvetica" charset="0"/>
                <a:ea typeface="Helvetica" charset="0"/>
                <a:cs typeface="Helvetica" charset="0"/>
              </a:endParaRPr>
            </a:p>
          </p:txBody>
        </p:sp>
        <p:sp>
          <p:nvSpPr>
            <p:cNvPr id="63" name="Arrow: Right 1326">
              <a:extLst>
                <a:ext uri="{FF2B5EF4-FFF2-40B4-BE49-F238E27FC236}">
                  <a16:creationId xmlns:a16="http://schemas.microsoft.com/office/drawing/2014/main" id="{FD5D21DD-BD4F-D140-AE0C-F4D6BB4EE6C3}"/>
                </a:ext>
              </a:extLst>
            </p:cNvPr>
            <p:cNvSpPr/>
            <p:nvPr/>
          </p:nvSpPr>
          <p:spPr>
            <a:xfrm>
              <a:off x="5671536" y="4200753"/>
              <a:ext cx="678738" cy="513061"/>
            </a:xfrm>
            <a:prstGeom prst="rightArrow">
              <a:avLst>
                <a:gd name="adj1" fmla="val 50000"/>
                <a:gd name="adj2" fmla="val 61129"/>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500" dirty="0">
                  <a:solidFill>
                    <a:sysClr val="windowText" lastClr="000000"/>
                  </a:solidFill>
                  <a:latin typeface="Helvetica" charset="0"/>
                  <a:ea typeface="Helvetica" charset="0"/>
                  <a:cs typeface="Helvetica" charset="0"/>
                </a:rPr>
                <a:t>U6</a:t>
              </a:r>
            </a:p>
          </p:txBody>
        </p:sp>
        <p:sp>
          <p:nvSpPr>
            <p:cNvPr id="64" name="Diamond 63">
              <a:extLst>
                <a:ext uri="{FF2B5EF4-FFF2-40B4-BE49-F238E27FC236}">
                  <a16:creationId xmlns:a16="http://schemas.microsoft.com/office/drawing/2014/main" id="{E19BA94F-13A4-714A-A8E4-638B44B27058}"/>
                </a:ext>
              </a:extLst>
            </p:cNvPr>
            <p:cNvSpPr/>
            <p:nvPr/>
          </p:nvSpPr>
          <p:spPr>
            <a:xfrm>
              <a:off x="6360707" y="4376465"/>
              <a:ext cx="145997" cy="160709"/>
            </a:xfrm>
            <a:prstGeom prst="diamond">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b="1" dirty="0"/>
            </a:p>
          </p:txBody>
        </p:sp>
        <p:sp>
          <p:nvSpPr>
            <p:cNvPr id="65" name="Arrow: Right 1326">
              <a:extLst>
                <a:ext uri="{FF2B5EF4-FFF2-40B4-BE49-F238E27FC236}">
                  <a16:creationId xmlns:a16="http://schemas.microsoft.com/office/drawing/2014/main" id="{B74D5233-E909-9942-87B4-BF8154090AC6}"/>
                </a:ext>
              </a:extLst>
            </p:cNvPr>
            <p:cNvSpPr/>
            <p:nvPr/>
          </p:nvSpPr>
          <p:spPr>
            <a:xfrm>
              <a:off x="6865826" y="4182885"/>
              <a:ext cx="827223" cy="548819"/>
            </a:xfrm>
            <a:prstGeom prst="rightArrow">
              <a:avLst>
                <a:gd name="adj1" fmla="val 50000"/>
                <a:gd name="adj2" fmla="val 61129"/>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500" dirty="0">
                  <a:latin typeface="Helvetica" charset="0"/>
                  <a:ea typeface="Helvetica" charset="0"/>
                  <a:cs typeface="Helvetica" charset="0"/>
                </a:rPr>
                <a:t>  EF1⍺</a:t>
              </a:r>
            </a:p>
          </p:txBody>
        </p:sp>
        <p:sp>
          <p:nvSpPr>
            <p:cNvPr id="66" name="Diamond 65">
              <a:extLst>
                <a:ext uri="{FF2B5EF4-FFF2-40B4-BE49-F238E27FC236}">
                  <a16:creationId xmlns:a16="http://schemas.microsoft.com/office/drawing/2014/main" id="{D465D313-BF2A-B44D-80D6-0C85366A9823}"/>
                </a:ext>
              </a:extLst>
            </p:cNvPr>
            <p:cNvSpPr/>
            <p:nvPr/>
          </p:nvSpPr>
          <p:spPr>
            <a:xfrm>
              <a:off x="6528431" y="4375615"/>
              <a:ext cx="145997" cy="160709"/>
            </a:xfrm>
            <a:prstGeom prst="diamond">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b="1" dirty="0"/>
            </a:p>
          </p:txBody>
        </p:sp>
        <p:sp>
          <p:nvSpPr>
            <p:cNvPr id="67" name="Diamond 66">
              <a:extLst>
                <a:ext uri="{FF2B5EF4-FFF2-40B4-BE49-F238E27FC236}">
                  <a16:creationId xmlns:a16="http://schemas.microsoft.com/office/drawing/2014/main" id="{9DBD7DBC-38A2-A444-8799-4010085924C6}"/>
                </a:ext>
              </a:extLst>
            </p:cNvPr>
            <p:cNvSpPr/>
            <p:nvPr/>
          </p:nvSpPr>
          <p:spPr>
            <a:xfrm>
              <a:off x="6700012" y="4375615"/>
              <a:ext cx="145997" cy="160709"/>
            </a:xfrm>
            <a:prstGeom prst="diamond">
              <a:avLst/>
            </a:prstGeom>
            <a:solidFill>
              <a:schemeClr val="tx1">
                <a:lumMod val="50000"/>
                <a:lumOff val="5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b="1" dirty="0"/>
            </a:p>
          </p:txBody>
        </p:sp>
        <p:sp>
          <p:nvSpPr>
            <p:cNvPr id="68" name="Rectangle: Rounded Corners 327">
              <a:extLst>
                <a:ext uri="{FF2B5EF4-FFF2-40B4-BE49-F238E27FC236}">
                  <a16:creationId xmlns:a16="http://schemas.microsoft.com/office/drawing/2014/main" id="{E72ACA1C-CBEB-974B-8502-9DE568182D54}"/>
                </a:ext>
              </a:extLst>
            </p:cNvPr>
            <p:cNvSpPr/>
            <p:nvPr/>
          </p:nvSpPr>
          <p:spPr>
            <a:xfrm>
              <a:off x="8507469" y="4403554"/>
              <a:ext cx="205264" cy="113999"/>
            </a:xfrm>
            <a:prstGeom prst="roundRect">
              <a:avLst>
                <a:gd name="adj" fmla="val 34840"/>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tx1"/>
                </a:solidFill>
                <a:ea typeface="Yu Gothic UI" panose="020B0500000000000000" pitchFamily="34" charset="-128"/>
              </a:endParaRPr>
            </a:p>
          </p:txBody>
        </p:sp>
        <p:cxnSp>
          <p:nvCxnSpPr>
            <p:cNvPr id="69" name="Straight Connector 68">
              <a:extLst>
                <a:ext uri="{FF2B5EF4-FFF2-40B4-BE49-F238E27FC236}">
                  <a16:creationId xmlns:a16="http://schemas.microsoft.com/office/drawing/2014/main" id="{E9781655-CC9C-9240-AF71-A4FF971CBED3}"/>
                </a:ext>
              </a:extLst>
            </p:cNvPr>
            <p:cNvCxnSpPr>
              <a:cxnSpLocks/>
            </p:cNvCxnSpPr>
            <p:nvPr/>
          </p:nvCxnSpPr>
          <p:spPr>
            <a:xfrm>
              <a:off x="8601894" y="4172119"/>
              <a:ext cx="1" cy="1772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9FCB4B11-5A48-CF4C-AE8F-C2A6AC19BBCA}"/>
                </a:ext>
              </a:extLst>
            </p:cNvPr>
            <p:cNvSpPr txBox="1"/>
            <p:nvPr/>
          </p:nvSpPr>
          <p:spPr>
            <a:xfrm>
              <a:off x="8400168" y="3896133"/>
              <a:ext cx="627303" cy="403427"/>
            </a:xfrm>
            <a:prstGeom prst="rect">
              <a:avLst/>
            </a:prstGeom>
            <a:noFill/>
            <a:ln w="12700">
              <a:noFill/>
            </a:ln>
          </p:spPr>
          <p:txBody>
            <a:bodyPr wrap="none" rtlCol="0">
              <a:spAutoFit/>
            </a:bodyPr>
            <a:lstStyle/>
            <a:p>
              <a:r>
                <a:rPr lang="en-US" sz="500" dirty="0">
                  <a:latin typeface="Helvetica" charset="0"/>
                  <a:ea typeface="Helvetica" charset="0"/>
                  <a:cs typeface="Helvetica" charset="0"/>
                </a:rPr>
                <a:t>2A</a:t>
              </a:r>
            </a:p>
          </p:txBody>
        </p:sp>
        <p:sp>
          <p:nvSpPr>
            <p:cNvPr id="71" name="Rectangle: Rounded Corners 327">
              <a:extLst>
                <a:ext uri="{FF2B5EF4-FFF2-40B4-BE49-F238E27FC236}">
                  <a16:creationId xmlns:a16="http://schemas.microsoft.com/office/drawing/2014/main" id="{5FC547E9-7A85-2A4B-B847-FE7C153AB379}"/>
                </a:ext>
              </a:extLst>
            </p:cNvPr>
            <p:cNvSpPr/>
            <p:nvPr/>
          </p:nvSpPr>
          <p:spPr>
            <a:xfrm>
              <a:off x="8727917" y="4320993"/>
              <a:ext cx="832345" cy="281858"/>
            </a:xfrm>
            <a:prstGeom prst="roundRect">
              <a:avLst>
                <a:gd name="adj" fmla="val 34840"/>
              </a:avLst>
            </a:prstGeom>
            <a:solidFill>
              <a:schemeClr val="accent1">
                <a:lumMod val="20000"/>
                <a:lumOff val="80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latin typeface="Helvetica" charset="0"/>
                  <a:ea typeface="Helvetica" charset="0"/>
                  <a:cs typeface="Helvetica" charset="0"/>
                </a:rPr>
                <a:t>Puro</a:t>
              </a:r>
            </a:p>
          </p:txBody>
        </p:sp>
        <p:sp>
          <p:nvSpPr>
            <p:cNvPr id="72" name="Rectangle: Rounded Corners 327">
              <a:extLst>
                <a:ext uri="{FF2B5EF4-FFF2-40B4-BE49-F238E27FC236}">
                  <a16:creationId xmlns:a16="http://schemas.microsoft.com/office/drawing/2014/main" id="{B2AD3C41-AC75-0547-8178-4CFEF93A5A5A}"/>
                </a:ext>
              </a:extLst>
            </p:cNvPr>
            <p:cNvSpPr/>
            <p:nvPr/>
          </p:nvSpPr>
          <p:spPr>
            <a:xfrm>
              <a:off x="9571033" y="4349414"/>
              <a:ext cx="213527" cy="219456"/>
            </a:xfrm>
            <a:prstGeom prst="roundRect">
              <a:avLst>
                <a:gd name="adj" fmla="val 34840"/>
              </a:avLst>
            </a:prstGeom>
            <a:solidFill>
              <a:srgbClr val="9840D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bg1"/>
                </a:solidFill>
                <a:ea typeface="Yu Gothic UI" panose="020B0500000000000000" pitchFamily="34" charset="-128"/>
              </a:endParaRPr>
            </a:p>
          </p:txBody>
        </p:sp>
        <p:sp>
          <p:nvSpPr>
            <p:cNvPr id="73" name="Rectangle: Rounded Corners 327">
              <a:extLst>
                <a:ext uri="{FF2B5EF4-FFF2-40B4-BE49-F238E27FC236}">
                  <a16:creationId xmlns:a16="http://schemas.microsoft.com/office/drawing/2014/main" id="{2B38E475-F01E-9D4C-84B1-3FD701601105}"/>
                </a:ext>
              </a:extLst>
            </p:cNvPr>
            <p:cNvSpPr/>
            <p:nvPr/>
          </p:nvSpPr>
          <p:spPr>
            <a:xfrm>
              <a:off x="3947263" y="4312396"/>
              <a:ext cx="1015488" cy="283331"/>
            </a:xfrm>
            <a:prstGeom prst="roundRect">
              <a:avLst>
                <a:gd name="adj" fmla="val 34840"/>
              </a:avLst>
            </a:prstGeom>
            <a:solidFill>
              <a:schemeClr val="accent2">
                <a:lumMod val="40000"/>
                <a:lumOff val="60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 dirty="0">
                  <a:solidFill>
                    <a:schemeClr val="tx1"/>
                  </a:solidFill>
                  <a:latin typeface="Helvetica" charset="0"/>
                  <a:ea typeface="Helvetica" charset="0"/>
                  <a:cs typeface="Helvetica" charset="0"/>
                </a:rPr>
                <a:t>CasRx</a:t>
              </a:r>
            </a:p>
          </p:txBody>
        </p:sp>
        <p:sp>
          <p:nvSpPr>
            <p:cNvPr id="74" name="Rectangle: Rounded Corners 327">
              <a:extLst>
                <a:ext uri="{FF2B5EF4-FFF2-40B4-BE49-F238E27FC236}">
                  <a16:creationId xmlns:a16="http://schemas.microsoft.com/office/drawing/2014/main" id="{44BA9C66-9585-C54E-89FB-51424F3527DD}"/>
                </a:ext>
              </a:extLst>
            </p:cNvPr>
            <p:cNvSpPr/>
            <p:nvPr/>
          </p:nvSpPr>
          <p:spPr>
            <a:xfrm>
              <a:off x="3819322" y="4310042"/>
              <a:ext cx="114403" cy="283331"/>
            </a:xfrm>
            <a:prstGeom prst="roundRect">
              <a:avLst>
                <a:gd name="adj" fmla="val 34840"/>
              </a:avLst>
            </a:prstGeom>
            <a:solidFill>
              <a:schemeClr val="accent6">
                <a:lumMod val="20000"/>
                <a:lumOff val="80000"/>
              </a:schemeClr>
            </a:solidFill>
            <a:ln w="12700">
              <a:solidFill>
                <a:srgbClr val="22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tx1"/>
                </a:solidFill>
                <a:ea typeface="Yu Gothic UI" panose="020B0500000000000000" pitchFamily="34" charset="-128"/>
              </a:endParaRPr>
            </a:p>
          </p:txBody>
        </p:sp>
        <p:sp>
          <p:nvSpPr>
            <p:cNvPr id="75" name="Rectangle: Rounded Corners 327">
              <a:extLst>
                <a:ext uri="{FF2B5EF4-FFF2-40B4-BE49-F238E27FC236}">
                  <a16:creationId xmlns:a16="http://schemas.microsoft.com/office/drawing/2014/main" id="{E9BCC270-6BFB-AB47-A280-32E9196166FC}"/>
                </a:ext>
              </a:extLst>
            </p:cNvPr>
            <p:cNvSpPr/>
            <p:nvPr/>
          </p:nvSpPr>
          <p:spPr>
            <a:xfrm>
              <a:off x="3556037" y="4438905"/>
              <a:ext cx="252956" cy="45719"/>
            </a:xfrm>
            <a:prstGeom prst="roundRect">
              <a:avLst>
                <a:gd name="adj" fmla="val 34840"/>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bg1"/>
                </a:solidFill>
                <a:ea typeface="Yu Gothic UI" panose="020B0500000000000000" pitchFamily="34" charset="-128"/>
              </a:endParaRPr>
            </a:p>
          </p:txBody>
        </p:sp>
        <p:sp>
          <p:nvSpPr>
            <p:cNvPr id="76" name="TextBox 75">
              <a:extLst>
                <a:ext uri="{FF2B5EF4-FFF2-40B4-BE49-F238E27FC236}">
                  <a16:creationId xmlns:a16="http://schemas.microsoft.com/office/drawing/2014/main" id="{08F1B674-764B-CC4D-9645-D3D9A992EFB9}"/>
                </a:ext>
              </a:extLst>
            </p:cNvPr>
            <p:cNvSpPr txBox="1"/>
            <p:nvPr/>
          </p:nvSpPr>
          <p:spPr>
            <a:xfrm>
              <a:off x="3201546" y="3799606"/>
              <a:ext cx="902365" cy="403428"/>
            </a:xfrm>
            <a:prstGeom prst="rect">
              <a:avLst/>
            </a:prstGeom>
            <a:noFill/>
            <a:ln w="12700">
              <a:noFill/>
            </a:ln>
          </p:spPr>
          <p:txBody>
            <a:bodyPr wrap="none" rtlCol="0">
              <a:spAutoFit/>
            </a:bodyPr>
            <a:lstStyle/>
            <a:p>
              <a:r>
                <a:rPr lang="en-US" sz="500" dirty="0">
                  <a:latin typeface="Helvetica" charset="0"/>
                  <a:ea typeface="Helvetica" charset="0"/>
                  <a:cs typeface="Helvetica" charset="0"/>
                </a:rPr>
                <a:t>WPRE</a:t>
              </a:r>
            </a:p>
          </p:txBody>
        </p:sp>
        <p:cxnSp>
          <p:nvCxnSpPr>
            <p:cNvPr id="77" name="Straight Connector 76">
              <a:extLst>
                <a:ext uri="{FF2B5EF4-FFF2-40B4-BE49-F238E27FC236}">
                  <a16:creationId xmlns:a16="http://schemas.microsoft.com/office/drawing/2014/main" id="{469C08F3-12A4-8545-800D-09DB73B3C831}"/>
                </a:ext>
              </a:extLst>
            </p:cNvPr>
            <p:cNvCxnSpPr>
              <a:cxnSpLocks/>
            </p:cNvCxnSpPr>
            <p:nvPr/>
          </p:nvCxnSpPr>
          <p:spPr>
            <a:xfrm>
              <a:off x="3582017" y="4080798"/>
              <a:ext cx="110263" cy="30701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Rectangle: Rounded Corners 327">
              <a:extLst>
                <a:ext uri="{FF2B5EF4-FFF2-40B4-BE49-F238E27FC236}">
                  <a16:creationId xmlns:a16="http://schemas.microsoft.com/office/drawing/2014/main" id="{B300F4CB-0111-144C-A1B4-616C7CC50715}"/>
                </a:ext>
              </a:extLst>
            </p:cNvPr>
            <p:cNvSpPr/>
            <p:nvPr/>
          </p:nvSpPr>
          <p:spPr>
            <a:xfrm>
              <a:off x="3329993" y="4349414"/>
              <a:ext cx="213527" cy="219456"/>
            </a:xfrm>
            <a:prstGeom prst="roundRect">
              <a:avLst>
                <a:gd name="adj" fmla="val 34840"/>
              </a:avLst>
            </a:prstGeom>
            <a:solidFill>
              <a:srgbClr val="9840D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solidFill>
                  <a:schemeClr val="bg1"/>
                </a:solidFill>
                <a:ea typeface="Yu Gothic UI" panose="020B0500000000000000" pitchFamily="34" charset="-128"/>
              </a:endParaRPr>
            </a:p>
          </p:txBody>
        </p:sp>
      </p:grpSp>
    </p:spTree>
    <p:extLst>
      <p:ext uri="{BB962C8B-B14F-4D97-AF65-F5344CB8AC3E}">
        <p14:creationId xmlns:p14="http://schemas.microsoft.com/office/powerpoint/2010/main" val="130699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83934"/>
            <a:ext cx="6858000" cy="857250"/>
          </a:xfrm>
        </p:spPr>
        <p:txBody>
          <a:bodyPr>
            <a:normAutofit/>
          </a:bodyPr>
          <a:lstStyle/>
          <a:p>
            <a:r>
              <a:rPr lang="en-US" sz="2400" b="1" dirty="0">
                <a:latin typeface="Helvetica"/>
                <a:cs typeface="Helvetica"/>
              </a:rPr>
              <a:t>Overview</a:t>
            </a:r>
          </a:p>
        </p:txBody>
      </p:sp>
      <p:sp>
        <p:nvSpPr>
          <p:cNvPr id="3" name="Content Placeholder 2"/>
          <p:cNvSpPr>
            <a:spLocks noGrp="1"/>
          </p:cNvSpPr>
          <p:nvPr>
            <p:ph idx="1"/>
          </p:nvPr>
        </p:nvSpPr>
        <p:spPr>
          <a:xfrm>
            <a:off x="820511" y="1866645"/>
            <a:ext cx="7180489" cy="3840472"/>
          </a:xfrm>
        </p:spPr>
        <p:txBody>
          <a:bodyPr>
            <a:normAutofit lnSpcReduction="10000"/>
          </a:bodyPr>
          <a:lstStyle/>
          <a:p>
            <a:pPr marL="0" indent="0">
              <a:buNone/>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Targeting transcription at the level of DNA at genome scale</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Direct targeting of RNA to modulate knock-down and splicing</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Font typeface="Arial"/>
              <a:buAutoNum type="arabicPeriod"/>
            </a:pPr>
            <a:r>
              <a:rPr lang="en-US" sz="1800" b="1" dirty="0">
                <a:latin typeface="Helvetica"/>
                <a:cs typeface="Helvetica"/>
              </a:rPr>
              <a:t>Building human brain model systems to interrogate LOAD and other complex neurological diseases</a:t>
            </a:r>
          </a:p>
          <a:p>
            <a:pPr marL="385763" indent="-385763">
              <a:buFont typeface="Arial"/>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Arc Institute as a new structural model to enable the study of complex diseases more broadly</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p:txBody>
      </p:sp>
    </p:spTree>
    <p:extLst>
      <p:ext uri="{BB962C8B-B14F-4D97-AF65-F5344CB8AC3E}">
        <p14:creationId xmlns:p14="http://schemas.microsoft.com/office/powerpoint/2010/main" val="715423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p:cNvSpPr txBox="1">
            <a:spLocks noChangeArrowheads="1"/>
          </p:cNvSpPr>
          <p:nvPr/>
        </p:nvSpPr>
        <p:spPr bwMode="auto">
          <a:xfrm>
            <a:off x="2851727" y="6550025"/>
            <a:ext cx="629227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dirty="0">
                <a:solidFill>
                  <a:srgbClr val="7F7F7F"/>
                </a:solidFill>
                <a:latin typeface="Helvetica"/>
                <a:cs typeface="Helvetica"/>
              </a:rPr>
              <a:t>Based on: Zhang et al., </a:t>
            </a:r>
            <a:r>
              <a:rPr lang="en-US" sz="1400" i="1" dirty="0">
                <a:solidFill>
                  <a:srgbClr val="7F7F7F"/>
                </a:solidFill>
                <a:latin typeface="Helvetica"/>
                <a:cs typeface="Helvetica"/>
              </a:rPr>
              <a:t>Neuron,</a:t>
            </a:r>
            <a:r>
              <a:rPr lang="en-US" sz="1400" dirty="0">
                <a:solidFill>
                  <a:srgbClr val="7F7F7F"/>
                </a:solidFill>
                <a:latin typeface="Helvetica"/>
                <a:cs typeface="Helvetica"/>
              </a:rPr>
              <a:t> 2013</a:t>
            </a:r>
          </a:p>
        </p:txBody>
      </p:sp>
      <p:sp>
        <p:nvSpPr>
          <p:cNvPr id="6" name="Title 1"/>
          <p:cNvSpPr txBox="1">
            <a:spLocks/>
          </p:cNvSpPr>
          <p:nvPr/>
        </p:nvSpPr>
        <p:spPr>
          <a:xfrm>
            <a:off x="0" y="-1532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Part 2: Building diverse brain cell types from </a:t>
            </a:r>
            <a:r>
              <a:rPr lang="en-US" sz="2400" dirty="0" err="1">
                <a:latin typeface="Helvetica"/>
                <a:cs typeface="Helvetica"/>
              </a:rPr>
              <a:t>hESCs</a:t>
            </a:r>
            <a:endParaRPr lang="en-US" sz="2400" dirty="0">
              <a:latin typeface="Helvetica"/>
              <a:cs typeface="Helvetica"/>
            </a:endParaRP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TextBox 6"/>
          <p:cNvSpPr txBox="1"/>
          <p:nvPr/>
        </p:nvSpPr>
        <p:spPr>
          <a:xfrm>
            <a:off x="568382" y="5505009"/>
            <a:ext cx="184666" cy="400110"/>
          </a:xfrm>
          <a:prstGeom prst="rect">
            <a:avLst/>
          </a:prstGeom>
          <a:noFill/>
        </p:spPr>
        <p:txBody>
          <a:bodyPr wrap="none" rtlCol="0">
            <a:spAutoFit/>
          </a:bodyPr>
          <a:lstStyle/>
          <a:p>
            <a:endParaRPr lang="en-US" sz="2000" b="1" dirty="0">
              <a:latin typeface="Helvetica"/>
              <a:cs typeface="Helvetic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882" y="833714"/>
            <a:ext cx="4130617" cy="4833973"/>
          </a:xfrm>
          <a:prstGeom prst="rect">
            <a:avLst/>
          </a:prstGeom>
        </p:spPr>
      </p:pic>
      <p:sp>
        <p:nvSpPr>
          <p:cNvPr id="4" name="TextBox 3"/>
          <p:cNvSpPr txBox="1"/>
          <p:nvPr/>
        </p:nvSpPr>
        <p:spPr>
          <a:xfrm>
            <a:off x="753048" y="5780389"/>
            <a:ext cx="7723653" cy="646331"/>
          </a:xfrm>
          <a:prstGeom prst="rect">
            <a:avLst/>
          </a:prstGeom>
          <a:noFill/>
        </p:spPr>
        <p:txBody>
          <a:bodyPr wrap="none" rtlCol="0">
            <a:spAutoFit/>
          </a:bodyPr>
          <a:lstStyle/>
          <a:p>
            <a:r>
              <a:rPr lang="en-US" dirty="0">
                <a:latin typeface="Helvetica" charset="0"/>
                <a:ea typeface="Helvetica" charset="0"/>
                <a:cs typeface="Helvetica" charset="0"/>
              </a:rPr>
              <a:t>Starting point: ability to make excitatory neurons at scale with high purity</a:t>
            </a:r>
          </a:p>
          <a:p>
            <a:r>
              <a:rPr lang="en-US" dirty="0">
                <a:latin typeface="Helvetica" charset="0"/>
                <a:ea typeface="Helvetica" charset="0"/>
                <a:cs typeface="Helvetica" charset="0"/>
              </a:rPr>
              <a:t>Challenge: &gt;90% of GWAS late-onset AD risk genes are expressed in glia</a:t>
            </a:r>
          </a:p>
        </p:txBody>
      </p:sp>
    </p:spTree>
    <p:extLst>
      <p:ext uri="{BB962C8B-B14F-4D97-AF65-F5344CB8AC3E}">
        <p14:creationId xmlns:p14="http://schemas.microsoft.com/office/powerpoint/2010/main" val="1592740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p:cNvSpPr txBox="1">
            <a:spLocks noChangeArrowheads="1"/>
          </p:cNvSpPr>
          <p:nvPr/>
        </p:nvSpPr>
        <p:spPr bwMode="auto">
          <a:xfrm>
            <a:off x="2851727" y="6550025"/>
            <a:ext cx="629227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i="1" dirty="0">
                <a:solidFill>
                  <a:srgbClr val="7F7F7F"/>
                </a:solidFill>
                <a:latin typeface="Helvetica"/>
                <a:cs typeface="Helvetica"/>
              </a:rPr>
              <a:t>unpublished</a:t>
            </a:r>
          </a:p>
        </p:txBody>
      </p:sp>
      <p:sp>
        <p:nvSpPr>
          <p:cNvPr id="6" name="Title 1"/>
          <p:cNvSpPr txBox="1">
            <a:spLocks/>
          </p:cNvSpPr>
          <p:nvPr/>
        </p:nvSpPr>
        <p:spPr>
          <a:xfrm>
            <a:off x="0" y="-9995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Building diverse brain cell types from </a:t>
            </a:r>
            <a:r>
              <a:rPr lang="en-US" sz="2400" dirty="0" err="1">
                <a:latin typeface="Helvetica"/>
                <a:cs typeface="Helvetica"/>
              </a:rPr>
              <a:t>hESCs</a:t>
            </a:r>
            <a:endParaRPr lang="en-US" sz="2400" dirty="0">
              <a:latin typeface="Helvetica"/>
              <a:cs typeface="Helvetica"/>
            </a:endParaRP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 name="TextBox 6"/>
          <p:cNvSpPr txBox="1"/>
          <p:nvPr/>
        </p:nvSpPr>
        <p:spPr>
          <a:xfrm>
            <a:off x="568382" y="5505009"/>
            <a:ext cx="184666" cy="400110"/>
          </a:xfrm>
          <a:prstGeom prst="rect">
            <a:avLst/>
          </a:prstGeom>
          <a:noFill/>
        </p:spPr>
        <p:txBody>
          <a:bodyPr wrap="none" rtlCol="0">
            <a:spAutoFit/>
          </a:bodyPr>
          <a:lstStyle/>
          <a:p>
            <a:endParaRPr lang="en-US" sz="2000" b="1" dirty="0">
              <a:latin typeface="Helvetica"/>
              <a:cs typeface="Helvetica"/>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1328420"/>
            <a:ext cx="3429000" cy="4012885"/>
          </a:xfrm>
          <a:prstGeom prst="rect">
            <a:avLst/>
          </a:prstGeom>
        </p:spPr>
      </p:pic>
      <p:sp>
        <p:nvSpPr>
          <p:cNvPr id="4" name="TextBox 3"/>
          <p:cNvSpPr txBox="1"/>
          <p:nvPr/>
        </p:nvSpPr>
        <p:spPr>
          <a:xfrm>
            <a:off x="320281" y="5638977"/>
            <a:ext cx="8571577" cy="1200329"/>
          </a:xfrm>
          <a:prstGeom prst="rect">
            <a:avLst/>
          </a:prstGeom>
          <a:noFill/>
        </p:spPr>
        <p:txBody>
          <a:bodyPr wrap="none" rtlCol="0">
            <a:spAutoFit/>
          </a:bodyPr>
          <a:lstStyle/>
          <a:p>
            <a:pPr algn="ctr"/>
            <a:r>
              <a:rPr lang="en-US" dirty="0">
                <a:latin typeface="Helvetica" charset="0"/>
                <a:ea typeface="Helvetica" charset="0"/>
                <a:cs typeface="Helvetica" charset="0"/>
              </a:rPr>
              <a:t>Achieved by systematic, combinatorial manipulation of cell signaling pathways via </a:t>
            </a:r>
          </a:p>
          <a:p>
            <a:pPr algn="ctr"/>
            <a:r>
              <a:rPr lang="en-US" dirty="0">
                <a:solidFill>
                  <a:srgbClr val="C00000"/>
                </a:solidFill>
                <a:latin typeface="Helvetica" charset="0"/>
                <a:ea typeface="Helvetica" charset="0"/>
                <a:cs typeface="Helvetica" charset="0"/>
              </a:rPr>
              <a:t>cytokines</a:t>
            </a:r>
            <a:r>
              <a:rPr lang="en-US" dirty="0">
                <a:latin typeface="Helvetica" charset="0"/>
                <a:ea typeface="Helvetica" charset="0"/>
                <a:cs typeface="Helvetica" charset="0"/>
              </a:rPr>
              <a:t>, small molecules and </a:t>
            </a:r>
            <a:r>
              <a:rPr lang="en-US" dirty="0">
                <a:solidFill>
                  <a:schemeClr val="tx2">
                    <a:lumMod val="60000"/>
                    <a:lumOff val="40000"/>
                  </a:schemeClr>
                </a:solidFill>
                <a:latin typeface="Helvetica" charset="0"/>
                <a:ea typeface="Helvetica" charset="0"/>
                <a:cs typeface="Helvetica" charset="0"/>
              </a:rPr>
              <a:t>transcriptional activation</a:t>
            </a:r>
          </a:p>
          <a:p>
            <a:pPr algn="ctr"/>
            <a:endParaRPr lang="en-US" dirty="0">
              <a:latin typeface="Helvetica" charset="0"/>
              <a:ea typeface="Helvetica" charset="0"/>
              <a:cs typeface="Helvetica" charset="0"/>
            </a:endParaRPr>
          </a:p>
          <a:p>
            <a:pPr algn="ctr"/>
            <a:r>
              <a:rPr lang="en-US" dirty="0">
                <a:latin typeface="Helvetica" charset="0"/>
                <a:ea typeface="Helvetica" charset="0"/>
                <a:cs typeface="Helvetica" charset="0"/>
              </a:rPr>
              <a:t>Yield and purity (lack of sorting steps) make screening feasible</a:t>
            </a:r>
            <a:endParaRPr lang="en-US" dirty="0">
              <a:solidFill>
                <a:schemeClr val="tx2">
                  <a:lumMod val="60000"/>
                  <a:lumOff val="40000"/>
                </a:schemeClr>
              </a:solidFill>
              <a:latin typeface="Helvetica" charset="0"/>
              <a:ea typeface="Helvetica" charset="0"/>
              <a:cs typeface="Helvetica"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4529" b="7283"/>
          <a:stretch/>
        </p:blipFill>
        <p:spPr>
          <a:xfrm>
            <a:off x="753048" y="1075222"/>
            <a:ext cx="7759700" cy="4614378"/>
          </a:xfrm>
          <a:prstGeom prst="rect">
            <a:avLst/>
          </a:prstGeom>
        </p:spPr>
      </p:pic>
    </p:spTree>
    <p:extLst>
      <p:ext uri="{BB962C8B-B14F-4D97-AF65-F5344CB8AC3E}">
        <p14:creationId xmlns:p14="http://schemas.microsoft.com/office/powerpoint/2010/main" val="822707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Ongoing project: cell type specific contributions of AD risk factors in human brain model systems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3" name="TextBox 12"/>
          <p:cNvSpPr txBox="1"/>
          <p:nvPr/>
        </p:nvSpPr>
        <p:spPr>
          <a:xfrm>
            <a:off x="171881" y="3063686"/>
            <a:ext cx="8840883" cy="2031325"/>
          </a:xfrm>
          <a:prstGeom prst="rect">
            <a:avLst/>
          </a:prstGeom>
          <a:noFill/>
        </p:spPr>
        <p:txBody>
          <a:bodyPr wrap="none" rtlCol="0">
            <a:spAutoFit/>
          </a:bodyPr>
          <a:lstStyle/>
          <a:p>
            <a:pPr algn="ctr"/>
            <a:endParaRPr lang="en-US" dirty="0">
              <a:latin typeface="Helvetica" charset="0"/>
              <a:ea typeface="Helvetica" charset="0"/>
              <a:cs typeface="Helvetica" charset="0"/>
            </a:endParaRPr>
          </a:p>
          <a:p>
            <a:pPr algn="ctr"/>
            <a:r>
              <a:rPr lang="en-US" dirty="0">
                <a:latin typeface="Helvetica" charset="0"/>
                <a:ea typeface="Helvetica" charset="0"/>
                <a:cs typeface="Helvetica" charset="0"/>
              </a:rPr>
              <a:t>The</a:t>
            </a:r>
            <a:r>
              <a:rPr lang="en-US" b="1" dirty="0">
                <a:latin typeface="Helvetica" charset="0"/>
                <a:ea typeface="Helvetica" charset="0"/>
                <a:cs typeface="Helvetica" charset="0"/>
              </a:rPr>
              <a:t> ApoE4 </a:t>
            </a:r>
            <a:r>
              <a:rPr lang="en-US" dirty="0">
                <a:latin typeface="Helvetica" charset="0"/>
                <a:ea typeface="Helvetica" charset="0"/>
                <a:cs typeface="Helvetica" charset="0"/>
              </a:rPr>
              <a:t>allele is consistently the </a:t>
            </a:r>
            <a:r>
              <a:rPr lang="en-US" b="1" dirty="0">
                <a:latin typeface="Helvetica" charset="0"/>
                <a:ea typeface="Helvetica" charset="0"/>
                <a:cs typeface="Helvetica" charset="0"/>
              </a:rPr>
              <a:t>most important risk factor in LOAD</a:t>
            </a:r>
          </a:p>
          <a:p>
            <a:pPr algn="ctr"/>
            <a:endParaRPr lang="en-US" dirty="0">
              <a:latin typeface="Helvetica" charset="0"/>
              <a:ea typeface="Helvetica" charset="0"/>
              <a:cs typeface="Helvetica" charset="0"/>
            </a:endParaRPr>
          </a:p>
          <a:p>
            <a:pPr algn="ctr"/>
            <a:r>
              <a:rPr lang="en-US" dirty="0">
                <a:latin typeface="Helvetica" charset="0"/>
                <a:ea typeface="Helvetica" charset="0"/>
                <a:cs typeface="Helvetica" charset="0"/>
              </a:rPr>
              <a:t>Modify </a:t>
            </a:r>
            <a:r>
              <a:rPr lang="en-US" i="1" dirty="0" err="1">
                <a:latin typeface="Helvetica" charset="0"/>
                <a:ea typeface="Helvetica" charset="0"/>
                <a:cs typeface="Helvetica" charset="0"/>
              </a:rPr>
              <a:t>ApoE</a:t>
            </a:r>
            <a:r>
              <a:rPr lang="en-US" dirty="0">
                <a:latin typeface="Helvetica" charset="0"/>
                <a:ea typeface="Helvetica" charset="0"/>
                <a:cs typeface="Helvetica" charset="0"/>
              </a:rPr>
              <a:t> genotype allelic series in one </a:t>
            </a:r>
            <a:r>
              <a:rPr lang="en-US" dirty="0" err="1">
                <a:latin typeface="Helvetica" charset="0"/>
                <a:ea typeface="Helvetica" charset="0"/>
                <a:cs typeface="Helvetica" charset="0"/>
              </a:rPr>
              <a:t>celltype</a:t>
            </a:r>
            <a:r>
              <a:rPr lang="en-US" dirty="0">
                <a:latin typeface="Helvetica" charset="0"/>
                <a:ea typeface="Helvetica" charset="0"/>
                <a:cs typeface="Helvetica" charset="0"/>
              </a:rPr>
              <a:t> at a time in 3D co-culture systems</a:t>
            </a:r>
          </a:p>
          <a:p>
            <a:pPr algn="ctr"/>
            <a:endParaRPr lang="en-US" dirty="0">
              <a:latin typeface="Helvetica" charset="0"/>
              <a:ea typeface="Helvetica" charset="0"/>
              <a:cs typeface="Helvetica" charset="0"/>
            </a:endParaRPr>
          </a:p>
          <a:p>
            <a:pPr algn="ctr"/>
            <a:endParaRPr lang="en-US" dirty="0">
              <a:latin typeface="Helvetica" charset="0"/>
              <a:ea typeface="Helvetica" charset="0"/>
              <a:cs typeface="Helvetica" charset="0"/>
            </a:endParaRPr>
          </a:p>
          <a:p>
            <a:pPr algn="ctr"/>
            <a:endParaRPr lang="en-US" dirty="0">
              <a:latin typeface="Helvetica" charset="0"/>
              <a:ea typeface="Helvetica" charset="0"/>
              <a:cs typeface="Helvetica" charset="0"/>
            </a:endParaRPr>
          </a:p>
        </p:txBody>
      </p:sp>
      <p:pic>
        <p:nvPicPr>
          <p:cNvPr id="15" name="Picture 14"/>
          <p:cNvPicPr>
            <a:picLocks noChangeAspect="1"/>
          </p:cNvPicPr>
          <p:nvPr/>
        </p:nvPicPr>
        <p:blipFill rotWithShape="1">
          <a:blip r:embed="rId2">
            <a:extLst>
              <a:ext uri="{28A0092B-C50C-407E-A947-70E740481C1C}">
                <a14:useLocalDpi xmlns:a14="http://schemas.microsoft.com/office/drawing/2010/main" val="0"/>
              </a:ext>
            </a:extLst>
          </a:blip>
          <a:srcRect b="57770"/>
          <a:stretch/>
        </p:blipFill>
        <p:spPr>
          <a:xfrm>
            <a:off x="1168400" y="1231900"/>
            <a:ext cx="6794500" cy="1855684"/>
          </a:xfrm>
          <a:prstGeom prst="rect">
            <a:avLst/>
          </a:prstGeom>
        </p:spPr>
      </p:pic>
    </p:spTree>
    <p:extLst>
      <p:ext uri="{BB962C8B-B14F-4D97-AF65-F5344CB8AC3E}">
        <p14:creationId xmlns:p14="http://schemas.microsoft.com/office/powerpoint/2010/main" val="3704408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Ongoing project: cell type specific contributions of AD risk factors in human brain model systems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4" name="TextBox 13"/>
          <p:cNvSpPr txBox="1"/>
          <p:nvPr/>
        </p:nvSpPr>
        <p:spPr>
          <a:xfrm>
            <a:off x="788431" y="5686526"/>
            <a:ext cx="7793800" cy="1200329"/>
          </a:xfrm>
          <a:prstGeom prst="rect">
            <a:avLst/>
          </a:prstGeom>
          <a:noFill/>
        </p:spPr>
        <p:txBody>
          <a:bodyPr wrap="none" rtlCol="0">
            <a:spAutoFit/>
          </a:bodyPr>
          <a:lstStyle/>
          <a:p>
            <a:pPr algn="ctr"/>
            <a:r>
              <a:rPr lang="en-US" dirty="0">
                <a:latin typeface="Helvetica" charset="0"/>
                <a:ea typeface="Helvetica" charset="0"/>
                <a:cs typeface="Helvetica" charset="0"/>
              </a:rPr>
              <a:t>Transcriptional profiling reveals significantly affected functional modules </a:t>
            </a:r>
          </a:p>
          <a:p>
            <a:pPr algn="ctr"/>
            <a:r>
              <a:rPr lang="en-US" b="1" dirty="0">
                <a:latin typeface="Helvetica" charset="0"/>
                <a:ea typeface="Helvetica" charset="0"/>
                <a:cs typeface="Helvetica" charset="0"/>
              </a:rPr>
              <a:t>specifically by astrocytic </a:t>
            </a:r>
            <a:r>
              <a:rPr lang="en-US" b="1" i="1" dirty="0" err="1">
                <a:latin typeface="Helvetica" charset="0"/>
                <a:ea typeface="Helvetica" charset="0"/>
                <a:cs typeface="Helvetica" charset="0"/>
              </a:rPr>
              <a:t>ApoE</a:t>
            </a:r>
            <a:r>
              <a:rPr lang="en-US" b="1" dirty="0">
                <a:latin typeface="Helvetica" charset="0"/>
                <a:ea typeface="Helvetica" charset="0"/>
                <a:cs typeface="Helvetica" charset="0"/>
              </a:rPr>
              <a:t> genotype </a:t>
            </a:r>
            <a:r>
              <a:rPr lang="en-US" dirty="0">
                <a:latin typeface="Helvetica" charset="0"/>
                <a:ea typeface="Helvetica" charset="0"/>
                <a:cs typeface="Helvetica" charset="0"/>
              </a:rPr>
              <a:t>but not by neuronal genotype</a:t>
            </a:r>
          </a:p>
          <a:p>
            <a:pPr algn="ctr"/>
            <a:endParaRPr lang="en-US" dirty="0">
              <a:latin typeface="Helvetica" charset="0"/>
              <a:ea typeface="Helvetica" charset="0"/>
              <a:cs typeface="Helvetica" charset="0"/>
            </a:endParaRPr>
          </a:p>
          <a:p>
            <a:pPr algn="ctr"/>
            <a:r>
              <a:rPr lang="en-US" dirty="0">
                <a:latin typeface="Helvetica" charset="0"/>
                <a:ea typeface="Helvetica" charset="0"/>
                <a:cs typeface="Helvetica" charset="0"/>
              </a:rPr>
              <a:t>Able to profile both </a:t>
            </a:r>
            <a:r>
              <a:rPr lang="en-US" u="sng" dirty="0">
                <a:latin typeface="Helvetica" charset="0"/>
                <a:ea typeface="Helvetica" charset="0"/>
                <a:cs typeface="Helvetica" charset="0"/>
              </a:rPr>
              <a:t>cell autonomous </a:t>
            </a:r>
            <a:r>
              <a:rPr lang="en-US" dirty="0">
                <a:latin typeface="Helvetica" charset="0"/>
                <a:ea typeface="Helvetica" charset="0"/>
                <a:cs typeface="Helvetica" charset="0"/>
              </a:rPr>
              <a:t>and </a:t>
            </a:r>
            <a:r>
              <a:rPr lang="en-US" u="sng" dirty="0">
                <a:latin typeface="Helvetica" charset="0"/>
                <a:ea typeface="Helvetica" charset="0"/>
                <a:cs typeface="Helvetica" charset="0"/>
              </a:rPr>
              <a:t>non-autonomous</a:t>
            </a:r>
            <a:r>
              <a:rPr lang="en-US" dirty="0">
                <a:latin typeface="Helvetica" charset="0"/>
                <a:ea typeface="Helvetica" charset="0"/>
                <a:cs typeface="Helvetica" charset="0"/>
              </a:rPr>
              <a:t> effects</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0" y="1231900"/>
            <a:ext cx="6794500" cy="4394200"/>
          </a:xfrm>
          <a:prstGeom prst="rect">
            <a:avLst/>
          </a:prstGeom>
        </p:spPr>
      </p:pic>
    </p:spTree>
    <p:extLst>
      <p:ext uri="{BB962C8B-B14F-4D97-AF65-F5344CB8AC3E}">
        <p14:creationId xmlns:p14="http://schemas.microsoft.com/office/powerpoint/2010/main" val="63400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7000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Ongoing project: dissection of AD signaling hierarchies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360" t="2007" r="1637" b="2145"/>
          <a:stretch/>
        </p:blipFill>
        <p:spPr>
          <a:xfrm>
            <a:off x="740641" y="1027096"/>
            <a:ext cx="7626412" cy="4667890"/>
          </a:xfrm>
          <a:prstGeom prst="rect">
            <a:avLst/>
          </a:prstGeom>
        </p:spPr>
      </p:pic>
    </p:spTree>
    <p:extLst>
      <p:ext uri="{BB962C8B-B14F-4D97-AF65-F5344CB8AC3E}">
        <p14:creationId xmlns:p14="http://schemas.microsoft.com/office/powerpoint/2010/main" val="173483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Ongoing project: dissection of signaling hierarchies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700" t="1053" r="1014" b="1582"/>
          <a:stretch/>
        </p:blipFill>
        <p:spPr>
          <a:xfrm>
            <a:off x="782571" y="1075223"/>
            <a:ext cx="7650763" cy="4708162"/>
          </a:xfrm>
          <a:prstGeom prst="rect">
            <a:avLst/>
          </a:prstGeom>
        </p:spPr>
      </p:pic>
      <p:sp>
        <p:nvSpPr>
          <p:cNvPr id="4" name="TextBox 3"/>
          <p:cNvSpPr txBox="1"/>
          <p:nvPr/>
        </p:nvSpPr>
        <p:spPr>
          <a:xfrm>
            <a:off x="0" y="6220325"/>
            <a:ext cx="9143999" cy="646331"/>
          </a:xfrm>
          <a:prstGeom prst="rect">
            <a:avLst/>
          </a:prstGeom>
          <a:noFill/>
        </p:spPr>
        <p:txBody>
          <a:bodyPr wrap="square" rtlCol="0">
            <a:spAutoFit/>
          </a:bodyPr>
          <a:lstStyle/>
          <a:p>
            <a:pPr algn="ctr"/>
            <a:r>
              <a:rPr lang="en-US" dirty="0">
                <a:latin typeface="Helvetica" charset="0"/>
                <a:ea typeface="Helvetica" charset="0"/>
                <a:cs typeface="Helvetica" charset="0"/>
              </a:rPr>
              <a:t>This approach lets us tackle questions like the causal link </a:t>
            </a:r>
            <a:r>
              <a:rPr lang="en-US">
                <a:latin typeface="Helvetica" charset="0"/>
                <a:ea typeface="Helvetica" charset="0"/>
                <a:cs typeface="Helvetica" charset="0"/>
              </a:rPr>
              <a:t>between </a:t>
            </a:r>
          </a:p>
          <a:p>
            <a:pPr algn="ctr"/>
            <a:r>
              <a:rPr lang="en-US" dirty="0">
                <a:latin typeface="Helvetica" charset="0"/>
                <a:ea typeface="Helvetica" charset="0"/>
                <a:cs typeface="Helvetica" charset="0"/>
              </a:rPr>
              <a:t>inflammation and </a:t>
            </a:r>
            <a:r>
              <a:rPr lang="en-US" dirty="0" err="1">
                <a:latin typeface="Helvetica" charset="0"/>
                <a:ea typeface="Helvetica" charset="0"/>
                <a:cs typeface="Helvetica" charset="0"/>
              </a:rPr>
              <a:t>abeta</a:t>
            </a:r>
            <a:endParaRPr lang="en-US" dirty="0">
              <a:latin typeface="Helvetica" charset="0"/>
              <a:ea typeface="Helvetica" charset="0"/>
              <a:cs typeface="Helvetica" charset="0"/>
            </a:endParaRPr>
          </a:p>
        </p:txBody>
      </p:sp>
    </p:spTree>
    <p:extLst>
      <p:ext uri="{BB962C8B-B14F-4D97-AF65-F5344CB8AC3E}">
        <p14:creationId xmlns:p14="http://schemas.microsoft.com/office/powerpoint/2010/main" val="343352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89790"/>
            <a:ext cx="9144000" cy="11650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dirty="0">
                <a:latin typeface="Helvetica"/>
                <a:cs typeface="Helvetica"/>
              </a:rPr>
              <a:t>Outlook: dissection of AD signaling hierarchies</a:t>
            </a:r>
          </a:p>
        </p:txBody>
      </p:sp>
      <p:sp>
        <p:nvSpPr>
          <p:cNvPr id="2" name="Rectangle 1"/>
          <p:cNvSpPr/>
          <p:nvPr/>
        </p:nvSpPr>
        <p:spPr>
          <a:xfrm>
            <a:off x="55318" y="1554730"/>
            <a:ext cx="297023" cy="538826"/>
          </a:xfrm>
          <a:prstGeom prst="rect">
            <a:avLst/>
          </a:prstGeom>
          <a:solidFill>
            <a:srgbClr val="FFFFFF"/>
          </a:solidFill>
          <a:ln>
            <a:solidFill>
              <a:srgbClr val="FFFFFF"/>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pic>
        <p:nvPicPr>
          <p:cNvPr id="8" name="Picture 7"/>
          <p:cNvPicPr>
            <a:picLocks noChangeAspect="1"/>
          </p:cNvPicPr>
          <p:nvPr/>
        </p:nvPicPr>
        <p:blipFill>
          <a:blip r:embed="rId2"/>
          <a:stretch>
            <a:fillRect/>
          </a:stretch>
        </p:blipFill>
        <p:spPr>
          <a:xfrm>
            <a:off x="1733550" y="1208722"/>
            <a:ext cx="5702300" cy="4238939"/>
          </a:xfrm>
          <a:prstGeom prst="rect">
            <a:avLst/>
          </a:prstGeom>
        </p:spPr>
      </p:pic>
      <p:sp>
        <p:nvSpPr>
          <p:cNvPr id="5" name="TextBox 4"/>
          <p:cNvSpPr txBox="1"/>
          <p:nvPr/>
        </p:nvSpPr>
        <p:spPr>
          <a:xfrm>
            <a:off x="0" y="5942111"/>
            <a:ext cx="9144000" cy="646331"/>
          </a:xfrm>
          <a:prstGeom prst="rect">
            <a:avLst/>
          </a:prstGeom>
          <a:noFill/>
        </p:spPr>
        <p:txBody>
          <a:bodyPr wrap="square" rtlCol="0">
            <a:spAutoFit/>
          </a:bodyPr>
          <a:lstStyle/>
          <a:p>
            <a:pPr algn="ctr"/>
            <a:r>
              <a:rPr lang="en-US" b="1" dirty="0">
                <a:latin typeface="Helvetica" charset="0"/>
                <a:ea typeface="Helvetica" charset="0"/>
                <a:cs typeface="Helvetica" charset="0"/>
              </a:rPr>
              <a:t>Future: expand generalized cell-type specific transcriptional perturbation strategy </a:t>
            </a:r>
          </a:p>
          <a:p>
            <a:pPr algn="ctr"/>
            <a:r>
              <a:rPr lang="en-US" b="1" dirty="0">
                <a:latin typeface="Helvetica" charset="0"/>
                <a:ea typeface="Helvetica" charset="0"/>
                <a:cs typeface="Helvetica" charset="0"/>
              </a:rPr>
              <a:t>to probe key </a:t>
            </a:r>
            <a:r>
              <a:rPr lang="en-US" b="1" dirty="0" err="1">
                <a:latin typeface="Helvetica" charset="0"/>
                <a:ea typeface="Helvetica" charset="0"/>
                <a:cs typeface="Helvetica" charset="0"/>
              </a:rPr>
              <a:t>ApoE</a:t>
            </a:r>
            <a:r>
              <a:rPr lang="en-US" b="1" dirty="0">
                <a:latin typeface="Helvetica" charset="0"/>
                <a:ea typeface="Helvetica" charset="0"/>
                <a:cs typeface="Helvetica" charset="0"/>
              </a:rPr>
              <a:t> </a:t>
            </a:r>
            <a:r>
              <a:rPr lang="en-US" b="1" dirty="0" err="1">
                <a:latin typeface="Helvetica" charset="0"/>
                <a:ea typeface="Helvetica" charset="0"/>
                <a:cs typeface="Helvetica" charset="0"/>
              </a:rPr>
              <a:t>singaling</a:t>
            </a:r>
            <a:r>
              <a:rPr lang="en-US" b="1" dirty="0">
                <a:latin typeface="Helvetica" charset="0"/>
                <a:ea typeface="Helvetica" charset="0"/>
                <a:cs typeface="Helvetica" charset="0"/>
              </a:rPr>
              <a:t> nodes and AD </a:t>
            </a:r>
            <a:r>
              <a:rPr lang="en-US" b="1" dirty="0" err="1">
                <a:latin typeface="Helvetica" charset="0"/>
                <a:ea typeface="Helvetica" charset="0"/>
                <a:cs typeface="Helvetica" charset="0"/>
              </a:rPr>
              <a:t>eQTLs</a:t>
            </a:r>
            <a:endParaRPr lang="en-US" b="1" dirty="0">
              <a:latin typeface="Helvetica" charset="0"/>
              <a:ea typeface="Helvetica" charset="0"/>
              <a:cs typeface="Helvetica" charset="0"/>
            </a:endParaRPr>
          </a:p>
        </p:txBody>
      </p:sp>
    </p:spTree>
    <p:extLst>
      <p:ext uri="{BB962C8B-B14F-4D97-AF65-F5344CB8AC3E}">
        <p14:creationId xmlns:p14="http://schemas.microsoft.com/office/powerpoint/2010/main" val="21426403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83934"/>
            <a:ext cx="6858000" cy="857250"/>
          </a:xfrm>
        </p:spPr>
        <p:txBody>
          <a:bodyPr>
            <a:normAutofit/>
          </a:bodyPr>
          <a:lstStyle/>
          <a:p>
            <a:r>
              <a:rPr lang="en-US" sz="2400" b="1" dirty="0">
                <a:latin typeface="Helvetica"/>
                <a:cs typeface="Helvetica"/>
              </a:rPr>
              <a:t>Overview</a:t>
            </a:r>
          </a:p>
        </p:txBody>
      </p:sp>
      <p:sp>
        <p:nvSpPr>
          <p:cNvPr id="3" name="Content Placeholder 2"/>
          <p:cNvSpPr>
            <a:spLocks noGrp="1"/>
          </p:cNvSpPr>
          <p:nvPr>
            <p:ph idx="1"/>
          </p:nvPr>
        </p:nvSpPr>
        <p:spPr>
          <a:xfrm>
            <a:off x="820511" y="1866645"/>
            <a:ext cx="7180489" cy="3840472"/>
          </a:xfrm>
        </p:spPr>
        <p:txBody>
          <a:bodyPr>
            <a:normAutofit lnSpcReduction="10000"/>
          </a:bodyPr>
          <a:lstStyle/>
          <a:p>
            <a:pPr marL="0" indent="0">
              <a:buNone/>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Targeting transcription at the level of DNA at genome scale</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r>
              <a:rPr lang="en-US" sz="1800" b="1" dirty="0">
                <a:solidFill>
                  <a:schemeClr val="bg1">
                    <a:lumMod val="65000"/>
                  </a:schemeClr>
                </a:solidFill>
                <a:latin typeface="Helvetica"/>
                <a:cs typeface="Helvetica"/>
              </a:rPr>
              <a:t>Direct targeting of RNA to modulate knock-down and splicing</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Font typeface="Arial"/>
              <a:buAutoNum type="arabicPeriod"/>
            </a:pPr>
            <a:r>
              <a:rPr lang="en-US" sz="1800" b="1" dirty="0">
                <a:solidFill>
                  <a:schemeClr val="bg1">
                    <a:lumMod val="65000"/>
                  </a:schemeClr>
                </a:solidFill>
                <a:latin typeface="Helvetica"/>
                <a:cs typeface="Helvetica"/>
              </a:rPr>
              <a:t>Building human brain model systems to interrogate LOAD and other complex neurological diseases</a:t>
            </a:r>
          </a:p>
          <a:p>
            <a:pPr marL="385763" indent="-385763">
              <a:buFont typeface="Arial"/>
              <a:buAutoNum type="arabicPeriod"/>
            </a:pPr>
            <a:endParaRPr lang="en-US" sz="1800" b="1" dirty="0">
              <a:latin typeface="Helvetica"/>
              <a:cs typeface="Helvetica"/>
            </a:endParaRPr>
          </a:p>
          <a:p>
            <a:pPr marL="385763" indent="-385763">
              <a:buFont typeface="Arial"/>
              <a:buAutoNum type="arabicPeriod"/>
            </a:pPr>
            <a:r>
              <a:rPr lang="en-US" sz="1800" b="1" dirty="0">
                <a:latin typeface="Helvetica"/>
                <a:cs typeface="Helvetica"/>
              </a:rPr>
              <a:t>Building Arc Institute as a new structural model to enable the study of complex diseases more broadly</a:t>
            </a: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a:p>
            <a:pPr marL="385763" indent="-385763">
              <a:buAutoNum type="arabicPeriod"/>
            </a:pPr>
            <a:endParaRPr lang="en-US" sz="1800" b="1" dirty="0">
              <a:latin typeface="Helvetica"/>
              <a:cs typeface="Helvetica"/>
            </a:endParaRPr>
          </a:p>
        </p:txBody>
      </p:sp>
    </p:spTree>
    <p:extLst>
      <p:ext uri="{BB962C8B-B14F-4D97-AF65-F5344CB8AC3E}">
        <p14:creationId xmlns:p14="http://schemas.microsoft.com/office/powerpoint/2010/main" val="797979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4299" y="99314"/>
            <a:ext cx="1962985" cy="492443"/>
          </a:xfrm>
          <a:prstGeom prst="rect">
            <a:avLst/>
          </a:prstGeom>
          <a:noFill/>
        </p:spPr>
        <p:txBody>
          <a:bodyPr wrap="none" rtlCol="0">
            <a:spAutoFit/>
          </a:bodyPr>
          <a:lstStyle/>
          <a:p>
            <a:r>
              <a:rPr lang="en-US" sz="2600" b="1" dirty="0">
                <a:latin typeface="Helvetica"/>
                <a:cs typeface="Helvetica"/>
              </a:rPr>
              <a:t>Thank you!</a:t>
            </a:r>
          </a:p>
        </p:txBody>
      </p:sp>
      <p:pic>
        <p:nvPicPr>
          <p:cNvPr id="6" name="Picture 5"/>
          <p:cNvPicPr>
            <a:picLocks noChangeAspect="1"/>
          </p:cNvPicPr>
          <p:nvPr/>
        </p:nvPicPr>
        <p:blipFill>
          <a:blip r:embed="rId3"/>
          <a:stretch>
            <a:fillRect/>
          </a:stretch>
        </p:blipFill>
        <p:spPr>
          <a:xfrm>
            <a:off x="4522874" y="1152030"/>
            <a:ext cx="4178703" cy="849220"/>
          </a:xfrm>
          <a:prstGeom prst="rect">
            <a:avLst/>
          </a:prstGeom>
        </p:spPr>
      </p:pic>
      <p:pic>
        <p:nvPicPr>
          <p:cNvPr id="3" name="Picture 2"/>
          <p:cNvPicPr>
            <a:picLocks noChangeAspect="1"/>
          </p:cNvPicPr>
          <p:nvPr/>
        </p:nvPicPr>
        <p:blipFill>
          <a:blip r:embed="rId4"/>
          <a:stretch>
            <a:fillRect/>
          </a:stretch>
        </p:blipFill>
        <p:spPr>
          <a:xfrm>
            <a:off x="4736288" y="3822576"/>
            <a:ext cx="3903824" cy="2607516"/>
          </a:xfrm>
          <a:prstGeom prst="rect">
            <a:avLst/>
          </a:prstGeom>
        </p:spPr>
      </p:pic>
      <p:sp>
        <p:nvSpPr>
          <p:cNvPr id="10" name="TextBox 9"/>
          <p:cNvSpPr txBox="1"/>
          <p:nvPr/>
        </p:nvSpPr>
        <p:spPr>
          <a:xfrm>
            <a:off x="316282" y="804749"/>
            <a:ext cx="3687228" cy="6678751"/>
          </a:xfrm>
          <a:prstGeom prst="rect">
            <a:avLst/>
          </a:prstGeom>
          <a:noFill/>
        </p:spPr>
        <p:txBody>
          <a:bodyPr wrap="none" rtlCol="0">
            <a:spAutoFit/>
          </a:bodyPr>
          <a:lstStyle/>
          <a:p>
            <a:r>
              <a:rPr lang="en-US" sz="2000" b="1" dirty="0">
                <a:solidFill>
                  <a:schemeClr val="tx1">
                    <a:lumMod val="65000"/>
                    <a:lumOff val="35000"/>
                  </a:schemeClr>
                </a:solidFill>
                <a:latin typeface="Helvetica"/>
                <a:cs typeface="Helvetica"/>
              </a:rPr>
              <a:t>Postdoc work</a:t>
            </a:r>
          </a:p>
          <a:p>
            <a:r>
              <a:rPr lang="en-US" sz="2000" b="1" dirty="0">
                <a:latin typeface="Helvetica"/>
                <a:cs typeface="Helvetica"/>
              </a:rPr>
              <a:t>advisor: Patrick Hsu</a:t>
            </a:r>
          </a:p>
          <a:p>
            <a:r>
              <a:rPr lang="en-US" sz="2000" b="1" dirty="0">
                <a:latin typeface="Helvetica"/>
                <a:cs typeface="Helvetica"/>
              </a:rPr>
              <a:t>Peter </a:t>
            </a:r>
            <a:r>
              <a:rPr lang="en-US" sz="2000" b="1" dirty="0" err="1">
                <a:latin typeface="Helvetica"/>
                <a:cs typeface="Helvetica"/>
              </a:rPr>
              <a:t>Lotfy</a:t>
            </a:r>
            <a:endParaRPr lang="en-US" sz="2000" b="1" dirty="0">
              <a:latin typeface="Helvetica"/>
              <a:cs typeface="Helvetica"/>
            </a:endParaRPr>
          </a:p>
          <a:p>
            <a:r>
              <a:rPr lang="en-US" sz="2000" b="1" dirty="0">
                <a:latin typeface="Helvetica"/>
                <a:cs typeface="Helvetica"/>
              </a:rPr>
              <a:t>Nick </a:t>
            </a:r>
            <a:r>
              <a:rPr lang="en-US" sz="2000" b="1" dirty="0" err="1">
                <a:latin typeface="Helvetica"/>
                <a:cs typeface="Helvetica"/>
              </a:rPr>
              <a:t>Brideau</a:t>
            </a:r>
            <a:endParaRPr lang="en-US" sz="2000" b="1" dirty="0">
              <a:latin typeface="Helvetica"/>
              <a:cs typeface="Helvetica"/>
            </a:endParaRPr>
          </a:p>
          <a:p>
            <a:r>
              <a:rPr lang="en-US" sz="2000" b="1" dirty="0">
                <a:latin typeface="Helvetica"/>
                <a:cs typeface="Helvetica"/>
              </a:rPr>
              <a:t>Jennifer Oki </a:t>
            </a:r>
          </a:p>
          <a:p>
            <a:endParaRPr lang="en-US" sz="2000" b="1" dirty="0">
              <a:latin typeface="Helvetica"/>
              <a:cs typeface="Helvetica"/>
            </a:endParaRPr>
          </a:p>
          <a:p>
            <a:r>
              <a:rPr lang="en-US" sz="2000" b="1" dirty="0">
                <a:solidFill>
                  <a:schemeClr val="tx1">
                    <a:lumMod val="65000"/>
                    <a:lumOff val="35000"/>
                  </a:schemeClr>
                </a:solidFill>
                <a:latin typeface="Helvetica"/>
                <a:cs typeface="Helvetica"/>
              </a:rPr>
              <a:t>Cas13d </a:t>
            </a:r>
            <a:r>
              <a:rPr lang="en-US" sz="2000" b="1" dirty="0" err="1">
                <a:solidFill>
                  <a:schemeClr val="tx1">
                    <a:lumMod val="65000"/>
                    <a:lumOff val="35000"/>
                  </a:schemeClr>
                </a:solidFill>
                <a:latin typeface="Helvetica"/>
                <a:cs typeface="Helvetica"/>
              </a:rPr>
              <a:t>CryoEM</a:t>
            </a:r>
            <a:endParaRPr lang="en-US" sz="2000" b="1" dirty="0">
              <a:solidFill>
                <a:schemeClr val="tx1">
                  <a:lumMod val="65000"/>
                  <a:lumOff val="35000"/>
                </a:schemeClr>
              </a:solidFill>
              <a:latin typeface="Helvetica"/>
              <a:cs typeface="Helvetica"/>
            </a:endParaRPr>
          </a:p>
          <a:p>
            <a:r>
              <a:rPr lang="en-US" sz="2000" b="1" dirty="0">
                <a:latin typeface="Helvetica"/>
                <a:cs typeface="Helvetica"/>
              </a:rPr>
              <a:t>Dmitry </a:t>
            </a:r>
            <a:r>
              <a:rPr lang="en-US" sz="2000" b="1" dirty="0" err="1">
                <a:latin typeface="Helvetica"/>
                <a:cs typeface="Helvetica"/>
              </a:rPr>
              <a:t>Lyumkis</a:t>
            </a:r>
            <a:r>
              <a:rPr lang="en-US" sz="2000" b="1" dirty="0">
                <a:latin typeface="Helvetica"/>
                <a:cs typeface="Helvetica"/>
              </a:rPr>
              <a:t> lab</a:t>
            </a:r>
          </a:p>
          <a:p>
            <a:r>
              <a:rPr lang="en-US" sz="2000" b="1" dirty="0">
                <a:latin typeface="Helvetica"/>
                <a:cs typeface="Helvetica"/>
              </a:rPr>
              <a:t>Cheng Zhang</a:t>
            </a:r>
          </a:p>
          <a:p>
            <a:endParaRPr lang="en-US" sz="2000" b="1" dirty="0">
              <a:latin typeface="Helvetica"/>
              <a:cs typeface="Helvetica"/>
            </a:endParaRPr>
          </a:p>
          <a:p>
            <a:r>
              <a:rPr lang="en-US" sz="2000" b="1" dirty="0">
                <a:latin typeface="Helvetica"/>
                <a:cs typeface="Helvetica"/>
              </a:rPr>
              <a:t>Human Brain models</a:t>
            </a:r>
          </a:p>
          <a:p>
            <a:r>
              <a:rPr lang="en-US" sz="2000" b="1" dirty="0">
                <a:solidFill>
                  <a:schemeClr val="tx1">
                    <a:lumMod val="65000"/>
                    <a:lumOff val="35000"/>
                  </a:schemeClr>
                </a:solidFill>
                <a:latin typeface="Helvetica"/>
                <a:cs typeface="Helvetica"/>
              </a:rPr>
              <a:t>Lab of Rusty Gage, Salk</a:t>
            </a:r>
          </a:p>
          <a:p>
            <a:r>
              <a:rPr lang="en-US" sz="2000" b="1" dirty="0">
                <a:solidFill>
                  <a:schemeClr val="tx1">
                    <a:lumMod val="65000"/>
                    <a:lumOff val="35000"/>
                  </a:schemeClr>
                </a:solidFill>
                <a:latin typeface="Helvetica"/>
                <a:cs typeface="Helvetica"/>
              </a:rPr>
              <a:t>Nicole </a:t>
            </a:r>
            <a:r>
              <a:rPr lang="en-US" sz="2000" b="1" dirty="0" err="1">
                <a:solidFill>
                  <a:schemeClr val="tx1">
                    <a:lumMod val="65000"/>
                    <a:lumOff val="35000"/>
                  </a:schemeClr>
                </a:solidFill>
                <a:latin typeface="Helvetica"/>
                <a:cs typeface="Helvetica"/>
              </a:rPr>
              <a:t>Coufal</a:t>
            </a:r>
            <a:r>
              <a:rPr lang="en-US" sz="2000" b="1" dirty="0">
                <a:solidFill>
                  <a:schemeClr val="tx1">
                    <a:lumMod val="65000"/>
                    <a:lumOff val="35000"/>
                  </a:schemeClr>
                </a:solidFill>
                <a:latin typeface="Helvetica"/>
                <a:cs typeface="Helvetica"/>
              </a:rPr>
              <a:t>, UCSD</a:t>
            </a:r>
          </a:p>
          <a:p>
            <a:r>
              <a:rPr lang="en-US" sz="2000" b="1" dirty="0">
                <a:solidFill>
                  <a:schemeClr val="tx1">
                    <a:lumMod val="65000"/>
                    <a:lumOff val="35000"/>
                  </a:schemeClr>
                </a:solidFill>
                <a:latin typeface="Helvetica"/>
                <a:cs typeface="Helvetica"/>
              </a:rPr>
              <a:t>Lab of M. </a:t>
            </a:r>
            <a:r>
              <a:rPr lang="en-US" sz="2000" b="1" dirty="0" err="1">
                <a:solidFill>
                  <a:schemeClr val="tx1">
                    <a:lumMod val="65000"/>
                    <a:lumOff val="35000"/>
                  </a:schemeClr>
                </a:solidFill>
                <a:latin typeface="Helvetica"/>
                <a:cs typeface="Helvetica"/>
              </a:rPr>
              <a:t>Blurton</a:t>
            </a:r>
            <a:r>
              <a:rPr lang="en-US" sz="2000" b="1" dirty="0">
                <a:solidFill>
                  <a:schemeClr val="tx1">
                    <a:lumMod val="65000"/>
                    <a:lumOff val="35000"/>
                  </a:schemeClr>
                </a:solidFill>
                <a:latin typeface="Helvetica"/>
                <a:cs typeface="Helvetica"/>
              </a:rPr>
              <a:t> Jones, UCI</a:t>
            </a:r>
          </a:p>
          <a:p>
            <a:r>
              <a:rPr lang="en-US" sz="2000" b="1" dirty="0">
                <a:solidFill>
                  <a:schemeClr val="tx1">
                    <a:lumMod val="65000"/>
                    <a:lumOff val="35000"/>
                  </a:schemeClr>
                </a:solidFill>
                <a:latin typeface="Helvetica"/>
                <a:cs typeface="Helvetica"/>
              </a:rPr>
              <a:t>Kyle </a:t>
            </a:r>
            <a:r>
              <a:rPr lang="en-US" sz="2000" b="1" dirty="0" err="1">
                <a:solidFill>
                  <a:schemeClr val="tx1">
                    <a:lumMod val="65000"/>
                    <a:lumOff val="35000"/>
                  </a:schemeClr>
                </a:solidFill>
                <a:latin typeface="Helvetica"/>
                <a:cs typeface="Helvetica"/>
              </a:rPr>
              <a:t>Loh</a:t>
            </a:r>
            <a:r>
              <a:rPr lang="en-US" sz="2000" b="1" dirty="0">
                <a:solidFill>
                  <a:schemeClr val="tx1">
                    <a:lumMod val="65000"/>
                    <a:lumOff val="35000"/>
                  </a:schemeClr>
                </a:solidFill>
                <a:latin typeface="Helvetica"/>
                <a:cs typeface="Helvetica"/>
              </a:rPr>
              <a:t>, Stanford</a:t>
            </a:r>
          </a:p>
          <a:p>
            <a:endParaRPr lang="en-US" sz="2000" b="1" dirty="0">
              <a:solidFill>
                <a:schemeClr val="tx1">
                  <a:lumMod val="65000"/>
                  <a:lumOff val="35000"/>
                </a:schemeClr>
              </a:solidFill>
              <a:latin typeface="Helvetica"/>
              <a:cs typeface="Helvetica"/>
            </a:endParaRPr>
          </a:p>
          <a:p>
            <a:r>
              <a:rPr lang="en-US" sz="2000" b="1" dirty="0">
                <a:solidFill>
                  <a:schemeClr val="tx1">
                    <a:lumMod val="65000"/>
                    <a:lumOff val="35000"/>
                  </a:schemeClr>
                </a:solidFill>
                <a:latin typeface="Helvetica"/>
                <a:cs typeface="Helvetica"/>
              </a:rPr>
              <a:t>PhD work</a:t>
            </a:r>
          </a:p>
          <a:p>
            <a:r>
              <a:rPr lang="en-US" sz="2000" b="1" dirty="0">
                <a:latin typeface="Helvetica"/>
                <a:cs typeface="Helvetica"/>
              </a:rPr>
              <a:t>advisor: Feng Zhang</a:t>
            </a:r>
          </a:p>
          <a:p>
            <a:endParaRPr lang="en-US" sz="2000" b="1" dirty="0">
              <a:solidFill>
                <a:schemeClr val="tx1">
                  <a:lumMod val="65000"/>
                  <a:lumOff val="35000"/>
                </a:schemeClr>
              </a:solidFill>
              <a:latin typeface="Helvetica"/>
              <a:cs typeface="Helvetica"/>
            </a:endParaRPr>
          </a:p>
          <a:p>
            <a:endParaRPr lang="en-US" sz="2000" b="1" dirty="0">
              <a:solidFill>
                <a:schemeClr val="tx1">
                  <a:lumMod val="65000"/>
                  <a:lumOff val="35000"/>
                </a:schemeClr>
              </a:solidFill>
              <a:latin typeface="Helvetica"/>
              <a:cs typeface="Helvetica"/>
            </a:endParaRPr>
          </a:p>
          <a:p>
            <a:endParaRPr lang="en-US" sz="2400" b="1" dirty="0">
              <a:latin typeface="Helvetica"/>
              <a:cs typeface="Helvetica"/>
            </a:endParaRPr>
          </a:p>
        </p:txBody>
      </p:sp>
      <p:sp>
        <p:nvSpPr>
          <p:cNvPr id="9" name="TextBox 8"/>
          <p:cNvSpPr txBox="1"/>
          <p:nvPr/>
        </p:nvSpPr>
        <p:spPr>
          <a:xfrm>
            <a:off x="316282" y="3254386"/>
            <a:ext cx="255198" cy="400110"/>
          </a:xfrm>
          <a:prstGeom prst="rect">
            <a:avLst/>
          </a:prstGeom>
          <a:noFill/>
        </p:spPr>
        <p:txBody>
          <a:bodyPr wrap="none" rtlCol="0">
            <a:spAutoFit/>
          </a:bodyPr>
          <a:lstStyle/>
          <a:p>
            <a:r>
              <a:rPr lang="en-US" sz="2000" b="1" dirty="0">
                <a:latin typeface="Helvetica"/>
                <a:cs typeface="Helvetica"/>
              </a:rPr>
              <a:t> </a:t>
            </a:r>
          </a:p>
        </p:txBody>
      </p:sp>
      <p:pic>
        <p:nvPicPr>
          <p:cNvPr id="4" name="Picture 3"/>
          <p:cNvPicPr>
            <a:picLocks noChangeAspect="1"/>
          </p:cNvPicPr>
          <p:nvPr/>
        </p:nvPicPr>
        <p:blipFill>
          <a:blip r:embed="rId5"/>
          <a:stretch>
            <a:fillRect/>
          </a:stretch>
        </p:blipFill>
        <p:spPr>
          <a:xfrm>
            <a:off x="4709833" y="2234217"/>
            <a:ext cx="3991744" cy="649334"/>
          </a:xfrm>
          <a:prstGeom prst="rect">
            <a:avLst/>
          </a:prstGeom>
        </p:spPr>
      </p:pic>
    </p:spTree>
    <p:extLst>
      <p:ext uri="{BB962C8B-B14F-4D97-AF65-F5344CB8AC3E}">
        <p14:creationId xmlns:p14="http://schemas.microsoft.com/office/powerpoint/2010/main" val="1974953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41207</TotalTime>
  <Words>2130</Words>
  <Application>Microsoft Macintosh PowerPoint</Application>
  <PresentationFormat>On-screen Show (4:3)</PresentationFormat>
  <Paragraphs>384</Paragraphs>
  <Slides>43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Helvetica</vt:lpstr>
      <vt:lpstr>Helvetica </vt:lpstr>
      <vt:lpstr>Helvetica Neue</vt:lpstr>
      <vt:lpstr>Wingdings</vt:lpstr>
      <vt:lpstr>Office Theme</vt:lpstr>
      <vt:lpstr>Manipulating mammalian transcription for the  interrogation of complex diseases</vt:lpstr>
      <vt:lpstr>Genetics and gene expression signatures of Alzheimer’s Disease</vt:lpstr>
      <vt:lpstr>Overview</vt:lpstr>
      <vt:lpstr>Transcriptional control 1.0: reprogrammable transcription factors in neurons using TALE-TFs</vt:lpstr>
      <vt:lpstr>Towards transcriptional control on a network level</vt:lpstr>
      <vt:lpstr>PowerPoint Presentation</vt:lpstr>
      <vt:lpstr>Engineering of a Cas9 Synergistic Activation Mediator (SAM)</vt:lpstr>
      <vt:lpstr>Dissecting disease mechanisms at genome scale</vt:lpstr>
      <vt:lpstr>PowerPoint Presentation</vt:lpstr>
      <vt:lpstr>Overview</vt:lpstr>
      <vt:lpstr>PowerPoint Presentation</vt:lpstr>
      <vt:lpstr>PowerPoint Presentation</vt:lpstr>
      <vt:lpstr>PowerPoint Presentation</vt:lpstr>
      <vt:lpstr>PowerPoint Presentation</vt:lpstr>
      <vt:lpstr>Discovery of a new CRISPR family: Cas13d</vt:lpstr>
      <vt:lpstr>Discovery of a new CRISPR family: Cas13d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Interrogation and control of mammalian transcription</dc:title>
  <dc:creator>Silvana Konermann</dc:creator>
  <cp:lastModifiedBy>maria k</cp:lastModifiedBy>
  <cp:revision>111</cp:revision>
  <dcterms:created xsi:type="dcterms:W3CDTF">2017-06-19T03:58:11Z</dcterms:created>
  <dcterms:modified xsi:type="dcterms:W3CDTF">2022-09-28T18:15:33Z</dcterms:modified>
</cp:coreProperties>
</file>